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9"/>
  </p:notesMasterIdLst>
  <p:sldIdLst>
    <p:sldId id="256" r:id="rId2"/>
    <p:sldId id="310" r:id="rId3"/>
    <p:sldId id="257" r:id="rId4"/>
    <p:sldId id="309" r:id="rId5"/>
    <p:sldId id="259" r:id="rId6"/>
    <p:sldId id="308" r:id="rId7"/>
    <p:sldId id="260" r:id="rId8"/>
    <p:sldId id="307" r:id="rId9"/>
    <p:sldId id="261" r:id="rId10"/>
    <p:sldId id="306" r:id="rId11"/>
    <p:sldId id="262" r:id="rId12"/>
    <p:sldId id="266" r:id="rId13"/>
    <p:sldId id="263" r:id="rId14"/>
    <p:sldId id="267" r:id="rId15"/>
    <p:sldId id="304" r:id="rId16"/>
    <p:sldId id="265" r:id="rId17"/>
    <p:sldId id="303" r:id="rId18"/>
    <p:sldId id="268" r:id="rId19"/>
    <p:sldId id="305" r:id="rId20"/>
    <p:sldId id="269" r:id="rId21"/>
    <p:sldId id="270" r:id="rId22"/>
    <p:sldId id="297" r:id="rId23"/>
    <p:sldId id="271" r:id="rId24"/>
    <p:sldId id="272" r:id="rId25"/>
    <p:sldId id="277" r:id="rId26"/>
    <p:sldId id="276" r:id="rId27"/>
    <p:sldId id="296" r:id="rId28"/>
    <p:sldId id="273" r:id="rId29"/>
    <p:sldId id="293" r:id="rId30"/>
    <p:sldId id="275" r:id="rId31"/>
    <p:sldId id="278" r:id="rId32"/>
    <p:sldId id="279" r:id="rId33"/>
    <p:sldId id="292" r:id="rId34"/>
    <p:sldId id="281" r:id="rId35"/>
    <p:sldId id="283" r:id="rId36"/>
    <p:sldId id="282" r:id="rId37"/>
    <p:sldId id="291" r:id="rId38"/>
    <p:sldId id="284" r:id="rId39"/>
    <p:sldId id="285" r:id="rId40"/>
    <p:sldId id="286" r:id="rId41"/>
    <p:sldId id="290" r:id="rId42"/>
    <p:sldId id="294" r:id="rId43"/>
    <p:sldId id="295" r:id="rId44"/>
    <p:sldId id="288" r:id="rId45"/>
    <p:sldId id="298" r:id="rId46"/>
    <p:sldId id="299" r:id="rId47"/>
    <p:sldId id="300" r:id="rId48"/>
    <p:sldId id="301" r:id="rId49"/>
    <p:sldId id="302" r:id="rId50"/>
    <p:sldId id="311" r:id="rId51"/>
    <p:sldId id="312" r:id="rId52"/>
    <p:sldId id="313" r:id="rId53"/>
    <p:sldId id="314" r:id="rId54"/>
    <p:sldId id="315" r:id="rId55"/>
    <p:sldId id="316" r:id="rId56"/>
    <p:sldId id="317" r:id="rId57"/>
    <p:sldId id="318" r:id="rId58"/>
    <p:sldId id="319" r:id="rId59"/>
    <p:sldId id="320" r:id="rId60"/>
    <p:sldId id="321" r:id="rId61"/>
    <p:sldId id="322" r:id="rId62"/>
    <p:sldId id="323" r:id="rId63"/>
    <p:sldId id="324" r:id="rId64"/>
    <p:sldId id="325" r:id="rId65"/>
    <p:sldId id="326" r:id="rId66"/>
    <p:sldId id="327" r:id="rId67"/>
    <p:sldId id="329" r:id="rId68"/>
    <p:sldId id="331" r:id="rId69"/>
    <p:sldId id="332" r:id="rId70"/>
    <p:sldId id="334" r:id="rId71"/>
    <p:sldId id="335" r:id="rId72"/>
    <p:sldId id="336" r:id="rId73"/>
    <p:sldId id="337" r:id="rId74"/>
    <p:sldId id="338" r:id="rId75"/>
    <p:sldId id="339" r:id="rId76"/>
    <p:sldId id="340" r:id="rId77"/>
    <p:sldId id="341" r:id="rId78"/>
    <p:sldId id="342" r:id="rId79"/>
    <p:sldId id="343" r:id="rId80"/>
    <p:sldId id="344" r:id="rId81"/>
    <p:sldId id="345" r:id="rId82"/>
    <p:sldId id="346" r:id="rId83"/>
    <p:sldId id="347" r:id="rId84"/>
    <p:sldId id="348" r:id="rId85"/>
    <p:sldId id="349" r:id="rId86"/>
    <p:sldId id="350" r:id="rId87"/>
    <p:sldId id="352" r:id="rId88"/>
    <p:sldId id="355" r:id="rId89"/>
    <p:sldId id="351" r:id="rId90"/>
    <p:sldId id="353" r:id="rId91"/>
    <p:sldId id="356" r:id="rId92"/>
    <p:sldId id="357" r:id="rId93"/>
    <p:sldId id="354" r:id="rId94"/>
    <p:sldId id="358" r:id="rId95"/>
    <p:sldId id="360" r:id="rId96"/>
    <p:sldId id="361" r:id="rId97"/>
    <p:sldId id="359" r:id="rId98"/>
    <p:sldId id="362" r:id="rId99"/>
    <p:sldId id="363" r:id="rId100"/>
    <p:sldId id="365" r:id="rId101"/>
    <p:sldId id="366" r:id="rId102"/>
    <p:sldId id="367" r:id="rId103"/>
    <p:sldId id="364" r:id="rId104"/>
    <p:sldId id="369" r:id="rId105"/>
    <p:sldId id="368" r:id="rId106"/>
    <p:sldId id="371" r:id="rId107"/>
    <p:sldId id="370" r:id="rId108"/>
    <p:sldId id="375" r:id="rId109"/>
    <p:sldId id="372" r:id="rId110"/>
    <p:sldId id="376" r:id="rId111"/>
    <p:sldId id="378" r:id="rId112"/>
    <p:sldId id="379" r:id="rId113"/>
    <p:sldId id="380" r:id="rId114"/>
    <p:sldId id="373" r:id="rId115"/>
    <p:sldId id="381" r:id="rId116"/>
    <p:sldId id="382" r:id="rId117"/>
    <p:sldId id="383" r:id="rId118"/>
    <p:sldId id="384" r:id="rId119"/>
    <p:sldId id="386" r:id="rId120"/>
    <p:sldId id="387" r:id="rId121"/>
    <p:sldId id="385" r:id="rId122"/>
    <p:sldId id="389" r:id="rId123"/>
    <p:sldId id="390" r:id="rId124"/>
    <p:sldId id="391" r:id="rId125"/>
    <p:sldId id="392" r:id="rId126"/>
    <p:sldId id="393" r:id="rId127"/>
    <p:sldId id="396" r:id="rId128"/>
    <p:sldId id="395" r:id="rId129"/>
    <p:sldId id="397" r:id="rId130"/>
    <p:sldId id="399" r:id="rId131"/>
    <p:sldId id="402" r:id="rId132"/>
    <p:sldId id="403" r:id="rId133"/>
    <p:sldId id="404" r:id="rId134"/>
    <p:sldId id="405" r:id="rId135"/>
    <p:sldId id="406" r:id="rId136"/>
    <p:sldId id="407" r:id="rId137"/>
    <p:sldId id="408" r:id="rId138"/>
    <p:sldId id="409" r:id="rId139"/>
    <p:sldId id="412" r:id="rId140"/>
    <p:sldId id="414" r:id="rId141"/>
    <p:sldId id="415" r:id="rId142"/>
    <p:sldId id="416" r:id="rId143"/>
    <p:sldId id="413" r:id="rId144"/>
    <p:sldId id="419" r:id="rId145"/>
    <p:sldId id="418" r:id="rId146"/>
    <p:sldId id="422" r:id="rId147"/>
    <p:sldId id="423" r:id="rId148"/>
    <p:sldId id="425" r:id="rId149"/>
    <p:sldId id="421" r:id="rId150"/>
    <p:sldId id="426" r:id="rId151"/>
    <p:sldId id="427" r:id="rId152"/>
    <p:sldId id="428" r:id="rId153"/>
    <p:sldId id="429" r:id="rId154"/>
    <p:sldId id="430" r:id="rId155"/>
    <p:sldId id="431" r:id="rId156"/>
    <p:sldId id="436" r:id="rId157"/>
    <p:sldId id="432" r:id="rId158"/>
    <p:sldId id="433" r:id="rId159"/>
    <p:sldId id="437" r:id="rId160"/>
    <p:sldId id="438" r:id="rId161"/>
    <p:sldId id="434" r:id="rId162"/>
    <p:sldId id="435" r:id="rId163"/>
    <p:sldId id="424" r:id="rId164"/>
    <p:sldId id="439" r:id="rId165"/>
    <p:sldId id="443" r:id="rId166"/>
    <p:sldId id="440" r:id="rId167"/>
    <p:sldId id="441" r:id="rId168"/>
    <p:sldId id="445" r:id="rId169"/>
    <p:sldId id="444" r:id="rId170"/>
    <p:sldId id="446" r:id="rId171"/>
    <p:sldId id="447" r:id="rId172"/>
    <p:sldId id="450" r:id="rId173"/>
    <p:sldId id="448" r:id="rId174"/>
    <p:sldId id="449" r:id="rId175"/>
    <p:sldId id="442" r:id="rId176"/>
    <p:sldId id="456" r:id="rId177"/>
    <p:sldId id="455" r:id="rId178"/>
    <p:sldId id="457" r:id="rId179"/>
    <p:sldId id="458" r:id="rId180"/>
    <p:sldId id="459" r:id="rId181"/>
    <p:sldId id="451" r:id="rId182"/>
    <p:sldId id="452" r:id="rId183"/>
    <p:sldId id="460" r:id="rId184"/>
    <p:sldId id="461" r:id="rId185"/>
    <p:sldId id="462" r:id="rId186"/>
    <p:sldId id="463" r:id="rId187"/>
    <p:sldId id="464" r:id="rId188"/>
    <p:sldId id="465" r:id="rId189"/>
    <p:sldId id="466" r:id="rId190"/>
    <p:sldId id="467" r:id="rId191"/>
    <p:sldId id="468" r:id="rId192"/>
    <p:sldId id="469" r:id="rId193"/>
    <p:sldId id="470" r:id="rId194"/>
    <p:sldId id="471" r:id="rId195"/>
    <p:sldId id="472" r:id="rId196"/>
    <p:sldId id="473" r:id="rId197"/>
    <p:sldId id="474" r:id="rId198"/>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0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3" autoAdjust="0"/>
    <p:restoredTop sz="95833" autoAdjust="0"/>
  </p:normalViewPr>
  <p:slideViewPr>
    <p:cSldViewPr snapToObjects="1">
      <p:cViewPr varScale="1">
        <p:scale>
          <a:sx n="73" d="100"/>
          <a:sy n="73" d="100"/>
        </p:scale>
        <p:origin x="84" y="12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notesMaster" Target="notesMasters/notesMaster1.xml"/><Relationship Id="rId203"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presProps" Target="presProp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viewProps" Target="viewProp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theme" Target="theme/theme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s>
</file>

<file path=ppt/media/image1.tif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eg>
</file>

<file path=ppt/media/image20.png>
</file>

<file path=ppt/media/image21.png>
</file>

<file path=ppt/media/image22.png>
</file>

<file path=ppt/media/image3.jpeg>
</file>

<file path=ppt/media/image4.jpeg>
</file>

<file path=ppt/media/image5.jpeg>
</file>

<file path=ppt/media/image6.tiff>
</file>

<file path=ppt/media/image7.tif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0D2B50-58DB-4347-9BD5-19448862DE00}" type="datetimeFigureOut">
              <a:rPr lang="en-US" smtClean="0"/>
              <a:t>9/19/2020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DDBA6B-0B97-824D-9772-5AB90EC12609}" type="slidenum">
              <a:rPr lang="en-US" smtClean="0"/>
              <a:t>‹#›</a:t>
            </a:fld>
            <a:endParaRPr lang="en-US"/>
          </a:p>
        </p:txBody>
      </p:sp>
    </p:spTree>
    <p:extLst>
      <p:ext uri="{BB962C8B-B14F-4D97-AF65-F5344CB8AC3E}">
        <p14:creationId xmlns:p14="http://schemas.microsoft.com/office/powerpoint/2010/main" val="4170452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DDBA6B-0B97-824D-9772-5AB90EC12609}" type="slidenum">
              <a:rPr lang="en-US" smtClean="0"/>
              <a:t>14</a:t>
            </a:fld>
            <a:endParaRPr lang="en-US"/>
          </a:p>
        </p:txBody>
      </p:sp>
    </p:spTree>
    <p:extLst>
      <p:ext uri="{BB962C8B-B14F-4D97-AF65-F5344CB8AC3E}">
        <p14:creationId xmlns:p14="http://schemas.microsoft.com/office/powerpoint/2010/main" val="1684779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A040A8-8D86-4BD5-AE19-1C88E1A75255}" type="datetime1">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2768763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6CD01E-BB33-4032-A751-ADBCFA6477B9}" type="datetime1">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1699383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653C95-3E99-472E-9E0E-AADC0CD784DD}" type="datetime1">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1767320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1B46D9-D0EF-4521-9090-78382F965F58}" type="datetime1">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4061361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BAEFB89-8513-4D30-B936-1A2DA28E21AE}" type="datetime1">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889251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02FA82-1F42-43C9-BEB4-8BC8DB6B0A18}" type="datetime1">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2080677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50C125-FA97-46AB-9771-9DE224B37979}" type="datetime1">
              <a:rPr lang="en-US" smtClean="0"/>
              <a:t>9/19/2020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3419114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BD1BDF-6168-44DA-868E-BA0D9D21A72D}" type="datetime1">
              <a:rPr lang="en-US" smtClean="0"/>
              <a:t>9/19/2020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4186255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75CACD-7BD5-4741-B697-757D0AFF136B}" type="datetime1">
              <a:rPr lang="en-US" smtClean="0"/>
              <a:t>9/19/2020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2460535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D1171F8-6E51-4FED-9AD1-5DEC3A72FD70}" type="datetime1">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1437081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71CC6C-61D3-4FCD-99C7-D409003F1A04}" type="datetime1">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B0BAA-089B-F446-9CF3-DE954596BEEC}" type="slidenum">
              <a:rPr lang="en-US" smtClean="0"/>
              <a:t>‹#›</a:t>
            </a:fld>
            <a:endParaRPr lang="en-US"/>
          </a:p>
        </p:txBody>
      </p:sp>
    </p:spTree>
    <p:extLst>
      <p:ext uri="{BB962C8B-B14F-4D97-AF65-F5344CB8AC3E}">
        <p14:creationId xmlns:p14="http://schemas.microsoft.com/office/powerpoint/2010/main" val="2585115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56DA3B-ED68-40F9-AD61-7E9C70A286D7}" type="datetime1">
              <a:rPr lang="en-US" smtClean="0"/>
              <a:t>9/19/2020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EB0BAA-089B-F446-9CF3-DE954596BEEC}" type="slidenum">
              <a:rPr lang="en-US" smtClean="0"/>
              <a:t>‹#›</a:t>
            </a:fld>
            <a:endParaRPr lang="en-US"/>
          </a:p>
        </p:txBody>
      </p:sp>
    </p:spTree>
    <p:extLst>
      <p:ext uri="{BB962C8B-B14F-4D97-AF65-F5344CB8AC3E}">
        <p14:creationId xmlns:p14="http://schemas.microsoft.com/office/powerpoint/2010/main" val="10760483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130.xml.rels><?xml version="1.0" encoding="UTF-8" standalone="yes"?>
<Relationships xmlns="http://schemas.openxmlformats.org/package/2006/relationships"><Relationship Id="rId3" Type="http://schemas.openxmlformats.org/officeDocument/2006/relationships/hyperlink" Target="https://www.internationalgenome.org/data-portal/sample" TargetMode="External"/><Relationship Id="rId2" Type="http://schemas.openxmlformats.org/officeDocument/2006/relationships/hyperlink" Target="https://www.internationalgenome.org/data/" TargetMode="Externa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2.xml.rels><?xml version="1.0" encoding="UTF-8" standalone="yes"?>
<Relationships xmlns="http://schemas.openxmlformats.org/package/2006/relationships"><Relationship Id="rId8" Type="http://schemas.openxmlformats.org/officeDocument/2006/relationships/hyperlink" Target="https://link.springer.com/chapter/10.1007/978-3-319-07212-8_16" TargetMode="External"/><Relationship Id="rId3" Type="http://schemas.openxmlformats.org/officeDocument/2006/relationships/hyperlink" Target="https://scholar.google.com/scholar?as_ylo=2016&amp;hl=en&amp;as_sdt=0,44&amp;sciodt=0,44&amp;cites=6647035964723322392&amp;scipsc=" TargetMode="External"/><Relationship Id="rId7" Type="http://schemas.openxmlformats.org/officeDocument/2006/relationships/hyperlink" Target="https://www.sciencedirect.com/science/article/pii/S1046202315000286" TargetMode="External"/><Relationship Id="rId2" Type="http://schemas.openxmlformats.org/officeDocument/2006/relationships/hyperlink" Target="https://scholar.google.com/scholar?as_ylo=2016&amp;hl=en&amp;as_sdt=0,44&amp;sciodt=0,44&amp;cites=6855083076440370814&amp;scipsc=" TargetMode="External"/><Relationship Id="rId1" Type="http://schemas.openxmlformats.org/officeDocument/2006/relationships/slideLayout" Target="../slideLayouts/slideLayout2.xml"/><Relationship Id="rId6" Type="http://schemas.openxmlformats.org/officeDocument/2006/relationships/hyperlink" Target="https://www.nature.com/articles/nrg3903" TargetMode="External"/><Relationship Id="rId5" Type="http://schemas.openxmlformats.org/officeDocument/2006/relationships/hyperlink" Target="https://scholar.google.com/scholar?as_ylo=2016&amp;hl=en&amp;as_sdt=0,44&amp;sciodt=0,44&amp;cites=16530713367564057811&amp;scipsc=" TargetMode="External"/><Relationship Id="rId4" Type="http://schemas.openxmlformats.org/officeDocument/2006/relationships/hyperlink" Target="https://www.nature.com/articles/ncomms4934?origin=ppub" TargetMode="External"/><Relationship Id="rId9" Type="http://schemas.openxmlformats.org/officeDocument/2006/relationships/hyperlink" Target="https://www.derekaguiar.com/resources/thesis_proposal.pdf" TargetMode="External"/></Relationships>
</file>

<file path=ppt/slides/_rels/slide143.xml.rels><?xml version="1.0" encoding="UTF-8" standalone="yes"?>
<Relationships xmlns="http://schemas.openxmlformats.org/package/2006/relationships"><Relationship Id="rId3" Type="http://schemas.openxmlformats.org/officeDocument/2006/relationships/hyperlink" Target="https://github.com/vibansal/HapCUT2" TargetMode="External"/><Relationship Id="rId2" Type="http://schemas.openxmlformats.org/officeDocument/2006/relationships/hyperlink" Target="https://github.com/secastel/phaser/tree/master/phaser" TargetMode="External"/><Relationship Id="rId1" Type="http://schemas.openxmlformats.org/officeDocument/2006/relationships/slideLayout" Target="../slideLayouts/slideLayout2.xml"/><Relationship Id="rId5" Type="http://schemas.openxmlformats.org/officeDocument/2006/relationships/hyperlink" Target="https://mathgen.stats.ox.ac.uk/genetics_software/shapeit/shapeit.html" TargetMode="External"/><Relationship Id="rId4" Type="http://schemas.openxmlformats.org/officeDocument/2006/relationships/hyperlink" Target="https://gatk.broadinstitute.org/hc/en-us/articles/360035890411-Calling-variants-on-cohorts-of-samples-using-the-HaplotypeCaller-in-GVCF-mode" TargetMode="Externa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5.xml.rels><?xml version="1.0" encoding="UTF-8" standalone="yes"?>
<Relationships xmlns="http://schemas.openxmlformats.org/package/2006/relationships"><Relationship Id="rId2" Type="http://schemas.openxmlformats.org/officeDocument/2006/relationships/hyperlink" Target="https://www.internationalgenome.org/data-portal/sample/NA20847" TargetMode="Externa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3" Type="http://schemas.openxmlformats.org/officeDocument/2006/relationships/hyperlink" Target="https://www.ncbi.nlm.nih.gov/pmc/articles/PMC5558598/" TargetMode="External"/><Relationship Id="rId2" Type="http://schemas.openxmlformats.org/officeDocument/2006/relationships/hyperlink" Target="https://bmcbioinformatics.biomedcentral.com/articles/10.1186/s12859-019-3095-8" TargetMode="External"/><Relationship Id="rId1" Type="http://schemas.openxmlformats.org/officeDocument/2006/relationships/slideLayout" Target="../slideLayouts/slideLayout2.xml"/><Relationship Id="rId4" Type="http://schemas.openxmlformats.org/officeDocument/2006/relationships/hyperlink" Target="https://github.com/jcna99/PEATH#data-sets" TargetMode="Externa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hyperlink" Target="https://www.internationalgenome.org/data-portal/sample/NA18507" TargetMode="External"/><Relationship Id="rId7" Type="http://schemas.openxmlformats.org/officeDocument/2006/relationships/hyperlink" Target="https://www.coriell.org/0/Sections/Search/Sample_Detail.aspx?Ref=NA20431&amp;product=DNA" TargetMode="External"/><Relationship Id="rId2" Type="http://schemas.openxmlformats.org/officeDocument/2006/relationships/hyperlink" Target="https://www.internationalgenome.org/data-portal/sample/NA18506" TargetMode="External"/><Relationship Id="rId1" Type="http://schemas.openxmlformats.org/officeDocument/2006/relationships/slideLayout" Target="../slideLayouts/slideLayout2.xml"/><Relationship Id="rId6" Type="http://schemas.openxmlformats.org/officeDocument/2006/relationships/hyperlink" Target="https://www.internationalgenome.org/data-portal/sample/NA19240" TargetMode="External"/><Relationship Id="rId5" Type="http://schemas.openxmlformats.org/officeDocument/2006/relationships/hyperlink" Target="https://www.internationalgenome.org/data-portal/sample/HG01377" TargetMode="External"/><Relationship Id="rId4" Type="http://schemas.openxmlformats.org/officeDocument/2006/relationships/hyperlink" Target="https://www.internationalgenome.org/data-portal/sample/NA20847"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hyperlink" Target="https://www.ncbi.nlm.nih.gov/pubmed/29621242" TargetMode="External"/><Relationship Id="rId2" Type="http://schemas.openxmlformats.org/officeDocument/2006/relationships/hyperlink" Target="https://data-science-sequencing.github.io/Win2018/lectures/lecture10/" TargetMode="Externa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s://pubmed.ncbi.nlm.nih.gov/15814067/" TargetMode="External"/></Relationships>
</file>

<file path=ppt/slides/_rels/slide16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internationalgenome.org/faq/are-1000-genomes-variant-calls-phased/" TargetMode="Externa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3" Type="http://schemas.openxmlformats.org/officeDocument/2006/relationships/hyperlink" Target="https://www.internationalgenome.org/data-portal/sample/NA18507" TargetMode="External"/><Relationship Id="rId7" Type="http://schemas.openxmlformats.org/officeDocument/2006/relationships/hyperlink" Target="https://www.coriell.org/0/Sections/Search/Sample_Detail.aspx?Ref=NA20431&amp;product=DNA" TargetMode="External"/><Relationship Id="rId2" Type="http://schemas.openxmlformats.org/officeDocument/2006/relationships/hyperlink" Target="https://www.internationalgenome.org/data-portal/sample/NA18506" TargetMode="External"/><Relationship Id="rId1" Type="http://schemas.openxmlformats.org/officeDocument/2006/relationships/slideLayout" Target="../slideLayouts/slideLayout2.xml"/><Relationship Id="rId6" Type="http://schemas.openxmlformats.org/officeDocument/2006/relationships/hyperlink" Target="https://www.internationalgenome.org/data-portal/sample/NA19240" TargetMode="External"/><Relationship Id="rId5" Type="http://schemas.openxmlformats.org/officeDocument/2006/relationships/hyperlink" Target="https://www.internationalgenome.org/data-portal/sample/HG01377" TargetMode="External"/><Relationship Id="rId4" Type="http://schemas.openxmlformats.org/officeDocument/2006/relationships/hyperlink" Target="https://www.internationalgenome.org/data-portal/sample/NA20847" TargetMode="Externa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3.xml.rels><?xml version="1.0" encoding="UTF-8" standalone="yes"?>
<Relationships xmlns="http://schemas.openxmlformats.org/package/2006/relationships"><Relationship Id="rId2" Type="http://schemas.openxmlformats.org/officeDocument/2006/relationships/hyperlink" Target="https://www.ncbi.nlm.nih.gov/pmc/articles/PMC4496949/" TargetMode="Externa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www.htslib.org/workflow/#mapping_to_cram" TargetMode="Externa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www.ncbi.nlm.nih.gov/pmc/articles/PMC4530977/" TargetMode="External"/><Relationship Id="rId2" Type="http://schemas.openxmlformats.org/officeDocument/2006/relationships/hyperlink" Target="https://biodatamining.biomedcentral.com/articles/10.1186/s13040-019-0198-8"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hyperlink" Target="https://tracs.txstate.edu/portal/site/a477dc99-5b28-48b1-89ea-a0c9644ef4ee/tool/a522e97b-7b91-4477-aa4a-464b90e13e66?panel=Mai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hyperlink" Target="https://www.biostars.org/p/15847/"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hyperlink" Target="https://whatshap.readthedocs.io/en/latest/guide.html#features-and-limitations" TargetMode="Externa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hyperlink" Target="https://www.biorxiv.org/content/10.1101/085050v2.full.pdf" TargetMode="Externa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FA141-62F4-EB41-BD44-3BA6447D79FD}"/>
              </a:ext>
            </a:extLst>
          </p:cNvPr>
          <p:cNvSpPr>
            <a:spLocks noGrp="1"/>
          </p:cNvSpPr>
          <p:nvPr>
            <p:ph type="ctrTitle"/>
          </p:nvPr>
        </p:nvSpPr>
        <p:spPr>
          <a:xfrm>
            <a:off x="685800" y="1122363"/>
            <a:ext cx="7772400" cy="3185686"/>
          </a:xfrm>
        </p:spPr>
        <p:txBody>
          <a:bodyPr>
            <a:normAutofit fontScale="90000"/>
          </a:bodyPr>
          <a:lstStyle/>
          <a:p>
            <a:r>
              <a:rPr lang="en-US" dirty="0">
                <a:solidFill>
                  <a:schemeClr val="bg1"/>
                </a:solidFill>
              </a:rPr>
              <a:t>NGS-Happy Project Work Report </a:t>
            </a:r>
            <a:br>
              <a:rPr lang="en-US" dirty="0">
                <a:solidFill>
                  <a:schemeClr val="bg1"/>
                </a:solidFill>
              </a:rPr>
            </a:br>
            <a:br>
              <a:rPr lang="en-US" dirty="0">
                <a:solidFill>
                  <a:schemeClr val="bg1"/>
                </a:solidFill>
              </a:rPr>
            </a:br>
            <a:r>
              <a:rPr lang="en-US" dirty="0">
                <a:solidFill>
                  <a:schemeClr val="bg1"/>
                </a:solidFill>
              </a:rPr>
              <a:t>Start from July 7, 2019 </a:t>
            </a:r>
          </a:p>
        </p:txBody>
      </p:sp>
      <p:sp>
        <p:nvSpPr>
          <p:cNvPr id="3" name="Subtitle 2">
            <a:extLst>
              <a:ext uri="{FF2B5EF4-FFF2-40B4-BE49-F238E27FC236}">
                <a16:creationId xmlns:a16="http://schemas.microsoft.com/office/drawing/2014/main" id="{3CF2B632-24D7-094B-8758-6B876C3F837C}"/>
              </a:ext>
            </a:extLst>
          </p:cNvPr>
          <p:cNvSpPr>
            <a:spLocks noGrp="1"/>
          </p:cNvSpPr>
          <p:nvPr>
            <p:ph type="subTitle"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925A61B1-E1D2-4A22-BD45-346F21DD59BF}"/>
              </a:ext>
            </a:extLst>
          </p:cNvPr>
          <p:cNvSpPr>
            <a:spLocks noGrp="1"/>
          </p:cNvSpPr>
          <p:nvPr>
            <p:ph type="sldNum" sz="quarter" idx="12"/>
          </p:nvPr>
        </p:nvSpPr>
        <p:spPr/>
        <p:txBody>
          <a:bodyPr/>
          <a:lstStyle/>
          <a:p>
            <a:fld id="{79EB0BAA-089B-F446-9CF3-DE954596BEEC}" type="slidenum">
              <a:rPr lang="en-US" smtClean="0"/>
              <a:t>1</a:t>
            </a:fld>
            <a:endParaRPr lang="en-US"/>
          </a:p>
        </p:txBody>
      </p:sp>
    </p:spTree>
    <p:extLst>
      <p:ext uri="{BB962C8B-B14F-4D97-AF65-F5344CB8AC3E}">
        <p14:creationId xmlns:p14="http://schemas.microsoft.com/office/powerpoint/2010/main" val="83083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August 13,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3E629E3-EDF2-4201-AC3E-825F7DCC0885}"/>
              </a:ext>
            </a:extLst>
          </p:cNvPr>
          <p:cNvSpPr>
            <a:spLocks noGrp="1"/>
          </p:cNvSpPr>
          <p:nvPr>
            <p:ph type="sldNum" sz="quarter" idx="12"/>
          </p:nvPr>
        </p:nvSpPr>
        <p:spPr/>
        <p:txBody>
          <a:bodyPr/>
          <a:lstStyle/>
          <a:p>
            <a:fld id="{79EB0BAA-089B-F446-9CF3-DE954596BEEC}" type="slidenum">
              <a:rPr lang="en-US" smtClean="0"/>
              <a:t>10</a:t>
            </a:fld>
            <a:endParaRPr lang="en-US"/>
          </a:p>
        </p:txBody>
      </p:sp>
    </p:spTree>
    <p:extLst>
      <p:ext uri="{BB962C8B-B14F-4D97-AF65-F5344CB8AC3E}">
        <p14:creationId xmlns:p14="http://schemas.microsoft.com/office/powerpoint/2010/main" val="312679420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Mar 6,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A8FBF9B9-D5FC-4FF2-8A6E-5A1E7E3A002A}"/>
              </a:ext>
            </a:extLst>
          </p:cNvPr>
          <p:cNvSpPr>
            <a:spLocks noGrp="1"/>
          </p:cNvSpPr>
          <p:nvPr>
            <p:ph type="sldNum" sz="quarter" idx="12"/>
          </p:nvPr>
        </p:nvSpPr>
        <p:spPr/>
        <p:txBody>
          <a:bodyPr/>
          <a:lstStyle/>
          <a:p>
            <a:fld id="{79EB0BAA-089B-F446-9CF3-DE954596BEEC}" type="slidenum">
              <a:rPr lang="en-US" smtClean="0"/>
              <a:t>100</a:t>
            </a:fld>
            <a:endParaRPr lang="en-US"/>
          </a:p>
        </p:txBody>
      </p:sp>
    </p:spTree>
    <p:extLst>
      <p:ext uri="{BB962C8B-B14F-4D97-AF65-F5344CB8AC3E}">
        <p14:creationId xmlns:p14="http://schemas.microsoft.com/office/powerpoint/2010/main" val="45471040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Paste alleles into a single file for a sample--120 rows 10 columns</a:t>
            </a:r>
          </a:p>
          <a:p>
            <a:pPr marL="0" indent="0">
              <a:buNone/>
            </a:pPr>
            <a:r>
              <a:rPr lang="en-US" sz="2000" dirty="0">
                <a:solidFill>
                  <a:srgbClr val="00B050"/>
                </a:solidFill>
              </a:rPr>
              <a:t>Ex: </a:t>
            </a:r>
            <a:r>
              <a:rPr lang="en-US" sz="2000" dirty="0" err="1">
                <a:solidFill>
                  <a:srgbClr val="00B050"/>
                </a:solidFill>
              </a:rPr>
              <a:t>Chrm</a:t>
            </a:r>
            <a:r>
              <a:rPr lang="en-US" sz="2000" dirty="0">
                <a:solidFill>
                  <a:srgbClr val="00B050"/>
                </a:solidFill>
              </a:rPr>
              <a:t> Pos Ref Alt HA1 </a:t>
            </a:r>
            <a:r>
              <a:rPr lang="en-US" sz="2000" dirty="0" err="1">
                <a:solidFill>
                  <a:srgbClr val="00B050"/>
                </a:solidFill>
              </a:rPr>
              <a:t>HA1</a:t>
            </a:r>
            <a:r>
              <a:rPr lang="en-US" sz="2000" dirty="0">
                <a:solidFill>
                  <a:srgbClr val="00B050"/>
                </a:solidFill>
              </a:rPr>
              <a:t> HA2 </a:t>
            </a:r>
            <a:r>
              <a:rPr lang="en-US" sz="2000" dirty="0" err="1">
                <a:solidFill>
                  <a:srgbClr val="00B050"/>
                </a:solidFill>
              </a:rPr>
              <a:t>HA2</a:t>
            </a:r>
            <a:r>
              <a:rPr lang="en-US" sz="2000" dirty="0">
                <a:solidFill>
                  <a:srgbClr val="00B050"/>
                </a:solidFill>
              </a:rPr>
              <a:t> HA3 </a:t>
            </a:r>
            <a:r>
              <a:rPr lang="en-US" sz="2000" dirty="0" err="1">
                <a:solidFill>
                  <a:srgbClr val="00B050"/>
                </a:solidFill>
              </a:rPr>
              <a:t>HA3</a:t>
            </a:r>
            <a:endParaRPr lang="en-US" sz="2000" dirty="0">
              <a:solidFill>
                <a:srgbClr val="00B050"/>
              </a:solidFill>
            </a:endParaRPr>
          </a:p>
          <a:p>
            <a:pPr marL="0" indent="0">
              <a:buNone/>
            </a:pPr>
            <a:r>
              <a:rPr lang="en-US" sz="2000" dirty="0">
                <a:solidFill>
                  <a:srgbClr val="00B050"/>
                </a:solidFill>
              </a:rPr>
              <a:t>(2) Get pairwise agreement of DBM, HapSeq2, and </a:t>
            </a:r>
            <a:r>
              <a:rPr lang="en-US" sz="2000" dirty="0" err="1">
                <a:solidFill>
                  <a:srgbClr val="00B050"/>
                </a:solidFill>
              </a:rPr>
              <a:t>whatshap</a:t>
            </a:r>
            <a:r>
              <a:rPr lang="en-US" sz="2000" dirty="0">
                <a:solidFill>
                  <a:srgbClr val="00B050"/>
                </a:solidFill>
              </a:rPr>
              <a:t> using Perl script getPoints.pl</a:t>
            </a:r>
          </a:p>
          <a:p>
            <a:pPr marL="0" indent="0">
              <a:buNone/>
            </a:pPr>
            <a:r>
              <a:rPr lang="en-US" sz="2000" dirty="0">
                <a:solidFill>
                  <a:srgbClr val="00B050"/>
                </a:solidFill>
              </a:rPr>
              <a:t>(3) Create charts for pairwise results of DBM-</a:t>
            </a:r>
            <a:r>
              <a:rPr lang="en-US" sz="2000" dirty="0" err="1">
                <a:solidFill>
                  <a:srgbClr val="00B050"/>
                </a:solidFill>
              </a:rPr>
              <a:t>Whatshap</a:t>
            </a:r>
            <a:r>
              <a:rPr lang="en-US" sz="2000" dirty="0">
                <a:solidFill>
                  <a:srgbClr val="00B050"/>
                </a:solidFill>
              </a:rPr>
              <a:t> and </a:t>
            </a:r>
            <a:r>
              <a:rPr lang="en-US" sz="2000" dirty="0" err="1">
                <a:solidFill>
                  <a:srgbClr val="00B050"/>
                </a:solidFill>
              </a:rPr>
              <a:t>HapSeq-Whatshap</a:t>
            </a:r>
            <a:endParaRPr lang="en-US" sz="2000" dirty="0">
              <a:solidFill>
                <a:srgbClr val="00B050"/>
              </a:solidFill>
            </a:endParaRPr>
          </a:p>
          <a:p>
            <a:pPr marL="0" indent="0">
              <a:buNone/>
            </a:pPr>
            <a:r>
              <a:rPr lang="en-US" sz="2000" dirty="0"/>
              <a:t>Packages assemble side by side for manual count</a:t>
            </a:r>
          </a:p>
          <a:p>
            <a:pPr marL="0" indent="0">
              <a:buNone/>
            </a:pPr>
            <a:r>
              <a:rPr lang="en-US" sz="2000" dirty="0"/>
              <a:t>Pairwise charts of genotypes completed for all 3 packages, see slide 103</a:t>
            </a:r>
          </a:p>
          <a:p>
            <a:pPr marL="0" indent="0">
              <a:buNone/>
            </a:pPr>
            <a:endParaRPr lang="en-US" sz="2000" dirty="0"/>
          </a:p>
          <a:p>
            <a:pPr marL="0" indent="0">
              <a:buNone/>
            </a:pPr>
            <a:r>
              <a:rPr lang="en-US" sz="2000" dirty="0"/>
              <a:t>2. (1) Phase DBM using Whatshap dataset </a:t>
            </a:r>
          </a:p>
          <a:p>
            <a:pPr marL="0" indent="0">
              <a:buNone/>
            </a:pPr>
            <a:r>
              <a:rPr lang="en-US" sz="2000" dirty="0"/>
              <a:t>(2) Phase Hapseq2 using Whatshap dataset</a:t>
            </a:r>
          </a:p>
          <a:p>
            <a:pPr marL="0" indent="0">
              <a:buNone/>
            </a:pPr>
            <a:r>
              <a:rPr lang="en-US" sz="2000" dirty="0"/>
              <a:t>I am working with the SNPs used in </a:t>
            </a:r>
            <a:r>
              <a:rPr lang="en-US" sz="2000" dirty="0" err="1"/>
              <a:t>Whathap</a:t>
            </a:r>
            <a:r>
              <a:rPr lang="en-US" sz="2000" dirty="0"/>
              <a:t> to prepare DBMs 2 inputs</a:t>
            </a:r>
          </a:p>
          <a:p>
            <a:pPr marL="0" indent="0">
              <a:buNone/>
            </a:pPr>
            <a:endParaRPr lang="en-US" sz="2000" dirty="0"/>
          </a:p>
        </p:txBody>
      </p:sp>
      <p:sp>
        <p:nvSpPr>
          <p:cNvPr id="2" name="Slide Number Placeholder 1">
            <a:extLst>
              <a:ext uri="{FF2B5EF4-FFF2-40B4-BE49-F238E27FC236}">
                <a16:creationId xmlns:a16="http://schemas.microsoft.com/office/drawing/2014/main" id="{10551EDE-062C-42BC-9C66-38ACC6D9DFE4}"/>
              </a:ext>
            </a:extLst>
          </p:cNvPr>
          <p:cNvSpPr>
            <a:spLocks noGrp="1"/>
          </p:cNvSpPr>
          <p:nvPr>
            <p:ph type="sldNum" sz="quarter" idx="12"/>
          </p:nvPr>
        </p:nvSpPr>
        <p:spPr/>
        <p:txBody>
          <a:bodyPr/>
          <a:lstStyle/>
          <a:p>
            <a:fld id="{79EB0BAA-089B-F446-9CF3-DE954596BEEC}" type="slidenum">
              <a:rPr lang="en-US" smtClean="0"/>
              <a:t>101</a:t>
            </a:fld>
            <a:endParaRPr lang="en-US"/>
          </a:p>
        </p:txBody>
      </p:sp>
    </p:spTree>
    <p:extLst>
      <p:ext uri="{BB962C8B-B14F-4D97-AF65-F5344CB8AC3E}">
        <p14:creationId xmlns:p14="http://schemas.microsoft.com/office/powerpoint/2010/main" val="231815055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92500" lnSpcReduction="10000"/>
          </a:bodyPr>
          <a:lstStyle/>
          <a:p>
            <a:pPr marL="0" indent="0">
              <a:buNone/>
            </a:pPr>
            <a:r>
              <a:rPr lang="en-US" sz="2000" dirty="0"/>
              <a:t>/home/s_m774/data/compare/MIHA.2020.2.28/eyeball.3packages</a:t>
            </a:r>
          </a:p>
          <a:p>
            <a:pPr marL="0" indent="0">
              <a:buNone/>
            </a:pPr>
            <a:endParaRPr lang="en-US" sz="2000" dirty="0"/>
          </a:p>
          <a:p>
            <a:pPr marL="0" indent="0">
              <a:buNone/>
            </a:pPr>
            <a:r>
              <a:rPr lang="en-US" sz="2000" dirty="0"/>
              <a:t># 3 packages assembled side by side in order to eyeball</a:t>
            </a:r>
          </a:p>
          <a:p>
            <a:pPr marL="0" indent="0">
              <a:buNone/>
            </a:pPr>
            <a:r>
              <a:rPr lang="en-US" sz="2000" dirty="0"/>
              <a:t>paste chrm.120pos.txt ref.alt.120pos.txt &gt; 4col.txt</a:t>
            </a:r>
          </a:p>
          <a:p>
            <a:pPr marL="0" indent="0">
              <a:buNone/>
            </a:pPr>
            <a:r>
              <a:rPr lang="en-US" sz="2000" dirty="0"/>
              <a:t>paste 4col.txt 826dbmGenotype.txt &gt; 6col.txt</a:t>
            </a:r>
          </a:p>
          <a:p>
            <a:pPr marL="0" indent="0">
              <a:buNone/>
            </a:pPr>
            <a:r>
              <a:rPr lang="en-US" sz="2000" dirty="0"/>
              <a:t>paste 6col.txt 826hapseq2Genotype.txt &gt; 8col.txt</a:t>
            </a:r>
          </a:p>
          <a:p>
            <a:pPr marL="0" indent="0">
              <a:buNone/>
            </a:pPr>
            <a:r>
              <a:rPr lang="en-US" sz="2000" dirty="0"/>
              <a:t>paste 8col.txt allele826.whatshap.txt &gt; dbm.hapseq2.whatshap.826.10col.txt</a:t>
            </a:r>
          </a:p>
          <a:p>
            <a:pPr marL="0" indent="0">
              <a:buNone/>
            </a:pPr>
            <a:endParaRPr lang="en-US" sz="2000" dirty="0"/>
          </a:p>
          <a:p>
            <a:pPr marL="0" indent="0">
              <a:buNone/>
            </a:pPr>
            <a:r>
              <a:rPr lang="en-US" sz="2000" dirty="0"/>
              <a:t>chr10 1183608   C       T       </a:t>
            </a:r>
            <a:r>
              <a:rPr lang="en-US" sz="2000" dirty="0" err="1"/>
              <a:t>T</a:t>
            </a:r>
            <a:r>
              <a:rPr lang="en-US" sz="2000" dirty="0"/>
              <a:t> </a:t>
            </a:r>
            <a:r>
              <a:rPr lang="en-US" sz="2000" dirty="0" err="1"/>
              <a:t>T</a:t>
            </a:r>
            <a:r>
              <a:rPr lang="en-US" sz="2000" dirty="0"/>
              <a:t>     </a:t>
            </a:r>
            <a:r>
              <a:rPr lang="en-US" sz="2000" dirty="0" err="1"/>
              <a:t>T</a:t>
            </a:r>
            <a:r>
              <a:rPr lang="en-US" sz="2000" dirty="0"/>
              <a:t> C     - -</a:t>
            </a:r>
          </a:p>
          <a:p>
            <a:pPr marL="0" indent="0">
              <a:buNone/>
            </a:pPr>
            <a:r>
              <a:rPr lang="en-US" sz="2000" dirty="0"/>
              <a:t>chr10 1185028   C       T       </a:t>
            </a:r>
            <a:r>
              <a:rPr lang="en-US" sz="2000" dirty="0" err="1"/>
              <a:t>T</a:t>
            </a:r>
            <a:r>
              <a:rPr lang="en-US" sz="2000" dirty="0"/>
              <a:t> C     T C     </a:t>
            </a:r>
            <a:r>
              <a:rPr lang="en-US" sz="2000" dirty="0" err="1"/>
              <a:t>C</a:t>
            </a:r>
            <a:r>
              <a:rPr lang="en-US" sz="2000" dirty="0"/>
              <a:t> T</a:t>
            </a:r>
          </a:p>
          <a:p>
            <a:pPr marL="0" indent="0">
              <a:buNone/>
            </a:pPr>
            <a:r>
              <a:rPr lang="en-US" sz="2000" dirty="0"/>
              <a:t>chr10 1199953   A       T       </a:t>
            </a:r>
            <a:r>
              <a:rPr lang="en-US" sz="2000" dirty="0" err="1"/>
              <a:t>T</a:t>
            </a:r>
            <a:r>
              <a:rPr lang="en-US" sz="2000" dirty="0"/>
              <a:t> A     T </a:t>
            </a:r>
            <a:r>
              <a:rPr lang="en-US" sz="2000" dirty="0" err="1"/>
              <a:t>T</a:t>
            </a:r>
            <a:r>
              <a:rPr lang="en-US" sz="2000" dirty="0"/>
              <a:t>     </a:t>
            </a:r>
            <a:r>
              <a:rPr lang="en-US" sz="2000" dirty="0" err="1"/>
              <a:t>T</a:t>
            </a:r>
            <a:r>
              <a:rPr lang="en-US" sz="2000" dirty="0"/>
              <a:t> </a:t>
            </a:r>
            <a:r>
              <a:rPr lang="en-US" sz="2000" dirty="0" err="1"/>
              <a:t>T</a:t>
            </a:r>
            <a:endParaRPr lang="en-US" sz="2000" dirty="0"/>
          </a:p>
          <a:p>
            <a:pPr marL="0" indent="0">
              <a:buNone/>
            </a:pPr>
            <a:r>
              <a:rPr lang="en-US" sz="2000" dirty="0"/>
              <a:t>chr10 1233561   T       G       T G     </a:t>
            </a:r>
            <a:r>
              <a:rPr lang="en-US" sz="2000" dirty="0" err="1"/>
              <a:t>G</a:t>
            </a:r>
            <a:r>
              <a:rPr lang="en-US" sz="2000" dirty="0"/>
              <a:t> </a:t>
            </a:r>
            <a:r>
              <a:rPr lang="en-US" sz="2000" dirty="0" err="1"/>
              <a:t>G</a:t>
            </a:r>
            <a:r>
              <a:rPr lang="en-US" sz="2000" dirty="0"/>
              <a:t>     </a:t>
            </a:r>
            <a:r>
              <a:rPr lang="en-US" sz="2000" dirty="0" err="1"/>
              <a:t>G</a:t>
            </a:r>
            <a:r>
              <a:rPr lang="en-US" sz="2000" dirty="0"/>
              <a:t> </a:t>
            </a:r>
            <a:r>
              <a:rPr lang="en-US" sz="2000" dirty="0" err="1"/>
              <a:t>G</a:t>
            </a:r>
            <a:endParaRPr lang="en-US" sz="2000" dirty="0"/>
          </a:p>
          <a:p>
            <a:pPr marL="0" indent="0">
              <a:buNone/>
            </a:pPr>
            <a:r>
              <a:rPr lang="en-US" sz="2000" dirty="0"/>
              <a:t>chr10 1737155   G       A       G A     G A     G A</a:t>
            </a:r>
          </a:p>
          <a:p>
            <a:pPr marL="0" indent="0">
              <a:buNone/>
            </a:pPr>
            <a:r>
              <a:rPr lang="en-US" sz="2000" dirty="0"/>
              <a:t>chr10 3010999   A       C       </a:t>
            </a:r>
            <a:r>
              <a:rPr lang="en-US" sz="2000" dirty="0" err="1"/>
              <a:t>C</a:t>
            </a:r>
            <a:r>
              <a:rPr lang="en-US" sz="2000" dirty="0"/>
              <a:t> A     C </a:t>
            </a:r>
            <a:r>
              <a:rPr lang="en-US" sz="2000" dirty="0" err="1"/>
              <a:t>C</a:t>
            </a:r>
            <a:r>
              <a:rPr lang="en-US" sz="2000" dirty="0"/>
              <a:t>     </a:t>
            </a:r>
            <a:r>
              <a:rPr lang="en-US" sz="2000" dirty="0" err="1"/>
              <a:t>C</a:t>
            </a:r>
            <a:r>
              <a:rPr lang="en-US" sz="2000" dirty="0"/>
              <a:t> </a:t>
            </a:r>
            <a:r>
              <a:rPr lang="en-US" sz="2000" dirty="0" err="1"/>
              <a:t>C</a:t>
            </a:r>
            <a:endParaRPr lang="en-US" sz="2000" dirty="0"/>
          </a:p>
          <a:p>
            <a:pPr marL="0" indent="0">
              <a:buNone/>
            </a:pPr>
            <a:r>
              <a:rPr lang="en-US" sz="2000" dirty="0"/>
              <a:t>chr10 3011174   C       A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endParaRPr lang="en-US" sz="2000" dirty="0"/>
          </a:p>
          <a:p>
            <a:pPr marL="0" indent="0">
              <a:buNone/>
            </a:pPr>
            <a:r>
              <a:rPr lang="en-US" sz="2000" dirty="0"/>
              <a:t>chr10 5073699   G       T       </a:t>
            </a:r>
            <a:r>
              <a:rPr lang="en-US" sz="2000" dirty="0" err="1"/>
              <a:t>T</a:t>
            </a:r>
            <a:r>
              <a:rPr lang="en-US" sz="2000" dirty="0"/>
              <a:t> G     T </a:t>
            </a:r>
            <a:r>
              <a:rPr lang="en-US" sz="2000" dirty="0" err="1"/>
              <a:t>T</a:t>
            </a:r>
            <a:r>
              <a:rPr lang="en-US" sz="2000" dirty="0"/>
              <a:t>     </a:t>
            </a:r>
            <a:r>
              <a:rPr lang="en-US" sz="2000" dirty="0" err="1"/>
              <a:t>T</a:t>
            </a:r>
            <a:r>
              <a:rPr lang="en-US" sz="2000" dirty="0"/>
              <a:t> </a:t>
            </a:r>
            <a:r>
              <a:rPr lang="en-US" sz="2000" dirty="0" err="1"/>
              <a:t>T</a:t>
            </a:r>
            <a:endParaRPr lang="en-US" sz="2000" dirty="0"/>
          </a:p>
          <a:p>
            <a:pPr marL="0" indent="0">
              <a:buNone/>
            </a:pPr>
            <a:r>
              <a:rPr lang="en-US" sz="2000" dirty="0"/>
              <a:t>chr10 5073715   T       G       </a:t>
            </a:r>
            <a:r>
              <a:rPr lang="en-US" sz="2000" dirty="0" err="1"/>
              <a:t>G</a:t>
            </a:r>
            <a:r>
              <a:rPr lang="en-US" sz="2000" dirty="0"/>
              <a:t> T     G </a:t>
            </a:r>
            <a:r>
              <a:rPr lang="en-US" sz="2000" dirty="0" err="1"/>
              <a:t>G</a:t>
            </a:r>
            <a:r>
              <a:rPr lang="en-US" sz="2000" dirty="0"/>
              <a:t>     </a:t>
            </a:r>
            <a:r>
              <a:rPr lang="en-US" sz="2000" dirty="0" err="1"/>
              <a:t>G</a:t>
            </a:r>
            <a:r>
              <a:rPr lang="en-US" sz="2000" dirty="0"/>
              <a:t> </a:t>
            </a:r>
            <a:r>
              <a:rPr lang="en-US" sz="2000" dirty="0" err="1"/>
              <a:t>G</a:t>
            </a:r>
            <a:endParaRPr lang="en-US" sz="2000" dirty="0"/>
          </a:p>
        </p:txBody>
      </p:sp>
      <p:sp>
        <p:nvSpPr>
          <p:cNvPr id="2" name="Slide Number Placeholder 1">
            <a:extLst>
              <a:ext uri="{FF2B5EF4-FFF2-40B4-BE49-F238E27FC236}">
                <a16:creationId xmlns:a16="http://schemas.microsoft.com/office/drawing/2014/main" id="{475D8584-6183-4558-B9E0-0FD65AB85365}"/>
              </a:ext>
            </a:extLst>
          </p:cNvPr>
          <p:cNvSpPr>
            <a:spLocks noGrp="1"/>
          </p:cNvSpPr>
          <p:nvPr>
            <p:ph type="sldNum" sz="quarter" idx="12"/>
          </p:nvPr>
        </p:nvSpPr>
        <p:spPr/>
        <p:txBody>
          <a:bodyPr/>
          <a:lstStyle/>
          <a:p>
            <a:fld id="{79EB0BAA-089B-F446-9CF3-DE954596BEEC}" type="slidenum">
              <a:rPr lang="en-US" smtClean="0"/>
              <a:t>102</a:t>
            </a:fld>
            <a:endParaRPr lang="en-US"/>
          </a:p>
        </p:txBody>
      </p:sp>
    </p:spTree>
    <p:extLst>
      <p:ext uri="{BB962C8B-B14F-4D97-AF65-F5344CB8AC3E}">
        <p14:creationId xmlns:p14="http://schemas.microsoft.com/office/powerpoint/2010/main" val="45892799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3">
            <a:extLst>
              <a:ext uri="{FF2B5EF4-FFF2-40B4-BE49-F238E27FC236}">
                <a16:creationId xmlns:a16="http://schemas.microsoft.com/office/drawing/2014/main" id="{132F2CA6-07FE-4EEA-AF94-7A09DCC0E655}"/>
              </a:ext>
            </a:extLst>
          </p:cNvPr>
          <p:cNvGraphicFramePr>
            <a:graphicFrameLocks noGrp="1"/>
          </p:cNvGraphicFramePr>
          <p:nvPr>
            <p:ph idx="1"/>
            <p:extLst>
              <p:ext uri="{D42A27DB-BD31-4B8C-83A1-F6EECF244321}">
                <p14:modId xmlns:p14="http://schemas.microsoft.com/office/powerpoint/2010/main" val="1329365809"/>
              </p:ext>
            </p:extLst>
          </p:nvPr>
        </p:nvGraphicFramePr>
        <p:xfrm>
          <a:off x="640682" y="175260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36</a:t>
                      </a:r>
                    </a:p>
                  </a:txBody>
                  <a:tcPr/>
                </a:tc>
                <a:tc>
                  <a:txBody>
                    <a:bodyPr/>
                    <a:lstStyle/>
                    <a:p>
                      <a:r>
                        <a:rPr lang="en-US" dirty="0"/>
                        <a:t>37</a:t>
                      </a:r>
                    </a:p>
                  </a:txBody>
                  <a:tcPr/>
                </a:tc>
                <a:tc>
                  <a:txBody>
                    <a:bodyPr/>
                    <a:lstStyle/>
                    <a:p>
                      <a:r>
                        <a:rPr lang="en-US" dirty="0"/>
                        <a:t>43</a:t>
                      </a:r>
                    </a:p>
                  </a:txBody>
                  <a:tcPr/>
                </a:tc>
                <a:tc>
                  <a:txBody>
                    <a:bodyPr/>
                    <a:lstStyle/>
                    <a:p>
                      <a:r>
                        <a:rPr lang="en-US" dirty="0"/>
                        <a:t>35</a:t>
                      </a:r>
                    </a:p>
                  </a:txBody>
                  <a:tcPr/>
                </a:tc>
                <a:tc>
                  <a:txBody>
                    <a:bodyPr/>
                    <a:lstStyle/>
                    <a:p>
                      <a:r>
                        <a:rPr lang="en-US" dirty="0"/>
                        <a:t>47</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64.5</a:t>
                      </a:r>
                    </a:p>
                  </a:txBody>
                  <a:tcPr/>
                </a:tc>
                <a:tc>
                  <a:txBody>
                    <a:bodyPr/>
                    <a:lstStyle/>
                    <a:p>
                      <a:r>
                        <a:rPr lang="en-US" dirty="0"/>
                        <a:t>67.5</a:t>
                      </a:r>
                    </a:p>
                  </a:txBody>
                  <a:tcPr/>
                </a:tc>
                <a:tc>
                  <a:txBody>
                    <a:bodyPr/>
                    <a:lstStyle/>
                    <a:p>
                      <a:r>
                        <a:rPr lang="en-US" dirty="0"/>
                        <a:t>69.5</a:t>
                      </a:r>
                    </a:p>
                  </a:txBody>
                  <a:tcPr/>
                </a:tc>
                <a:tc>
                  <a:txBody>
                    <a:bodyPr/>
                    <a:lstStyle/>
                    <a:p>
                      <a:r>
                        <a:rPr lang="en-US" dirty="0"/>
                        <a:t>62</a:t>
                      </a:r>
                    </a:p>
                  </a:txBody>
                  <a:tcPr/>
                </a:tc>
                <a:tc>
                  <a:txBody>
                    <a:bodyPr/>
                    <a:lstStyle/>
                    <a:p>
                      <a:r>
                        <a:rPr lang="en-US" dirty="0"/>
                        <a:t>70.5</a:t>
                      </a:r>
                    </a:p>
                  </a:txBody>
                  <a:tcPr/>
                </a:tc>
                <a:extLst>
                  <a:ext uri="{0D108BD9-81ED-4DB2-BD59-A6C34878D82A}">
                    <a16:rowId xmlns:a16="http://schemas.microsoft.com/office/drawing/2014/main" val="2680184326"/>
                  </a:ext>
                </a:extLst>
              </a:tr>
              <a:tr h="370840">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631771280"/>
                  </a:ext>
                </a:extLst>
              </a:tr>
            </a:tbl>
          </a:graphicData>
        </a:graphic>
      </p:graphicFrame>
      <p:sp>
        <p:nvSpPr>
          <p:cNvPr id="6" name="TextBox 5">
            <a:extLst>
              <a:ext uri="{FF2B5EF4-FFF2-40B4-BE49-F238E27FC236}">
                <a16:creationId xmlns:a16="http://schemas.microsoft.com/office/drawing/2014/main" id="{FACA08BE-DF4B-455C-8CC6-452AC463C4E0}"/>
              </a:ext>
            </a:extLst>
          </p:cNvPr>
          <p:cNvSpPr txBox="1"/>
          <p:nvPr/>
        </p:nvSpPr>
        <p:spPr>
          <a:xfrm>
            <a:off x="640682" y="106680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32" name="Table 3">
            <a:extLst>
              <a:ext uri="{FF2B5EF4-FFF2-40B4-BE49-F238E27FC236}">
                <a16:creationId xmlns:a16="http://schemas.microsoft.com/office/drawing/2014/main" id="{5800B96F-B2DE-4016-80E2-B48E37D898A7}"/>
              </a:ext>
            </a:extLst>
          </p:cNvPr>
          <p:cNvGraphicFramePr>
            <a:graphicFrameLocks/>
          </p:cNvGraphicFramePr>
          <p:nvPr>
            <p:extLst>
              <p:ext uri="{D42A27DB-BD31-4B8C-83A1-F6EECF244321}">
                <p14:modId xmlns:p14="http://schemas.microsoft.com/office/powerpoint/2010/main" val="431859697"/>
              </p:ext>
            </p:extLst>
          </p:nvPr>
        </p:nvGraphicFramePr>
        <p:xfrm>
          <a:off x="652714" y="464820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89</a:t>
                      </a:r>
                    </a:p>
                  </a:txBody>
                  <a:tcPr/>
                </a:tc>
                <a:tc>
                  <a:txBody>
                    <a:bodyPr/>
                    <a:lstStyle/>
                    <a:p>
                      <a:r>
                        <a:rPr lang="en-US" dirty="0"/>
                        <a:t>96</a:t>
                      </a:r>
                    </a:p>
                  </a:txBody>
                  <a:tcPr/>
                </a:tc>
                <a:tc>
                  <a:txBody>
                    <a:bodyPr/>
                    <a:lstStyle/>
                    <a:p>
                      <a:r>
                        <a:rPr lang="en-US" dirty="0"/>
                        <a:t>97</a:t>
                      </a:r>
                    </a:p>
                  </a:txBody>
                  <a:tcPr/>
                </a:tc>
                <a:tc>
                  <a:txBody>
                    <a:bodyPr/>
                    <a:lstStyle/>
                    <a:p>
                      <a:r>
                        <a:rPr lang="en-US" dirty="0"/>
                        <a:t>91</a:t>
                      </a:r>
                    </a:p>
                  </a:txBody>
                  <a:tcPr/>
                </a:tc>
                <a:tc>
                  <a:txBody>
                    <a:bodyPr/>
                    <a:lstStyle/>
                    <a:p>
                      <a:r>
                        <a:rPr lang="en-US" dirty="0"/>
                        <a:t>95</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92</a:t>
                      </a:r>
                    </a:p>
                  </a:txBody>
                  <a:tcPr/>
                </a:tc>
                <a:tc>
                  <a:txBody>
                    <a:bodyPr/>
                    <a:lstStyle/>
                    <a:p>
                      <a:r>
                        <a:rPr lang="en-US" dirty="0"/>
                        <a:t>99.5</a:t>
                      </a:r>
                    </a:p>
                  </a:txBody>
                  <a:tcPr/>
                </a:tc>
                <a:tc>
                  <a:txBody>
                    <a:bodyPr/>
                    <a:lstStyle/>
                    <a:p>
                      <a:r>
                        <a:rPr lang="en-US" dirty="0"/>
                        <a:t>97.5</a:t>
                      </a:r>
                    </a:p>
                  </a:txBody>
                  <a:tcPr/>
                </a:tc>
                <a:tc>
                  <a:txBody>
                    <a:bodyPr/>
                    <a:lstStyle/>
                    <a:p>
                      <a:r>
                        <a:rPr lang="en-US" dirty="0"/>
                        <a:t>93.5</a:t>
                      </a:r>
                    </a:p>
                  </a:txBody>
                  <a:tcPr/>
                </a:tc>
                <a:tc>
                  <a:txBody>
                    <a:bodyPr/>
                    <a:lstStyle/>
                    <a:p>
                      <a:r>
                        <a:rPr lang="en-US"/>
                        <a:t>98</a:t>
                      </a:r>
                    </a:p>
                  </a:txBody>
                  <a:tcPr/>
                </a:tc>
                <a:extLst>
                  <a:ext uri="{0D108BD9-81ED-4DB2-BD59-A6C34878D82A}">
                    <a16:rowId xmlns:a16="http://schemas.microsoft.com/office/drawing/2014/main" val="2680184326"/>
                  </a:ext>
                </a:extLst>
              </a:tr>
              <a:tr h="370840">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631771280"/>
                  </a:ext>
                </a:extLst>
              </a:tr>
            </a:tbl>
          </a:graphicData>
        </a:graphic>
      </p:graphicFrame>
      <p:sp>
        <p:nvSpPr>
          <p:cNvPr id="34" name="TextBox 33">
            <a:extLst>
              <a:ext uri="{FF2B5EF4-FFF2-40B4-BE49-F238E27FC236}">
                <a16:creationId xmlns:a16="http://schemas.microsoft.com/office/drawing/2014/main" id="{DA136FC6-CADA-4A35-BF8E-C3C5BA8439D6}"/>
              </a:ext>
            </a:extLst>
          </p:cNvPr>
          <p:cNvSpPr txBox="1"/>
          <p:nvPr/>
        </p:nvSpPr>
        <p:spPr>
          <a:xfrm>
            <a:off x="652714" y="3962400"/>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sp>
        <p:nvSpPr>
          <p:cNvPr id="3" name="Slide Number Placeholder 2">
            <a:extLst>
              <a:ext uri="{FF2B5EF4-FFF2-40B4-BE49-F238E27FC236}">
                <a16:creationId xmlns:a16="http://schemas.microsoft.com/office/drawing/2014/main" id="{948D45E2-8AA0-4A7C-B73A-21AE9C60AAA2}"/>
              </a:ext>
            </a:extLst>
          </p:cNvPr>
          <p:cNvSpPr>
            <a:spLocks noGrp="1"/>
          </p:cNvSpPr>
          <p:nvPr>
            <p:ph type="sldNum" sz="quarter" idx="12"/>
          </p:nvPr>
        </p:nvSpPr>
        <p:spPr/>
        <p:txBody>
          <a:bodyPr/>
          <a:lstStyle/>
          <a:p>
            <a:fld id="{79EB0BAA-089B-F446-9CF3-DE954596BEEC}" type="slidenum">
              <a:rPr lang="en-US" smtClean="0"/>
              <a:t>103</a:t>
            </a:fld>
            <a:endParaRPr lang="en-US"/>
          </a:p>
        </p:txBody>
      </p:sp>
      <p:sp>
        <p:nvSpPr>
          <p:cNvPr id="7" name="TextBox 6">
            <a:extLst>
              <a:ext uri="{FF2B5EF4-FFF2-40B4-BE49-F238E27FC236}">
                <a16:creationId xmlns:a16="http://schemas.microsoft.com/office/drawing/2014/main" id="{058E20A3-B64C-45F4-BCC3-5325DD8F391B}"/>
              </a:ext>
            </a:extLst>
          </p:cNvPr>
          <p:cNvSpPr txBox="1"/>
          <p:nvPr/>
        </p:nvSpPr>
        <p:spPr>
          <a:xfrm>
            <a:off x="628650" y="235463"/>
            <a:ext cx="7886700" cy="584775"/>
          </a:xfrm>
          <a:prstGeom prst="rect">
            <a:avLst/>
          </a:prstGeom>
          <a:noFill/>
        </p:spPr>
        <p:txBody>
          <a:bodyPr wrap="square" rtlCol="0">
            <a:spAutoFit/>
          </a:bodyPr>
          <a:lstStyle/>
          <a:p>
            <a:pPr algn="ctr"/>
            <a:r>
              <a:rPr lang="en-US" sz="3200" dirty="0"/>
              <a:t>Unphased alleles as conflict (-)</a:t>
            </a:r>
          </a:p>
        </p:txBody>
      </p:sp>
    </p:spTree>
    <p:extLst>
      <p:ext uri="{BB962C8B-B14F-4D97-AF65-F5344CB8AC3E}">
        <p14:creationId xmlns:p14="http://schemas.microsoft.com/office/powerpoint/2010/main" val="141300573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Mar 12,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B16A86F0-AFFF-4A54-BCBA-2BBBF3BC36A3}"/>
              </a:ext>
            </a:extLst>
          </p:cNvPr>
          <p:cNvSpPr>
            <a:spLocks noGrp="1"/>
          </p:cNvSpPr>
          <p:nvPr>
            <p:ph type="sldNum" sz="quarter" idx="12"/>
          </p:nvPr>
        </p:nvSpPr>
        <p:spPr/>
        <p:txBody>
          <a:bodyPr/>
          <a:lstStyle/>
          <a:p>
            <a:fld id="{79EB0BAA-089B-F446-9CF3-DE954596BEEC}" type="slidenum">
              <a:rPr lang="en-US" smtClean="0"/>
              <a:t>104</a:t>
            </a:fld>
            <a:endParaRPr lang="en-US"/>
          </a:p>
        </p:txBody>
      </p:sp>
    </p:spTree>
    <p:extLst>
      <p:ext uri="{BB962C8B-B14F-4D97-AF65-F5344CB8AC3E}">
        <p14:creationId xmlns:p14="http://schemas.microsoft.com/office/powerpoint/2010/main" val="176871234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lnSpcReduction="10000"/>
          </a:bodyPr>
          <a:lstStyle/>
          <a:p>
            <a:pPr marL="0" indent="0">
              <a:buNone/>
            </a:pPr>
            <a:r>
              <a:rPr lang="en-US" sz="2000" dirty="0">
                <a:solidFill>
                  <a:srgbClr val="00B050"/>
                </a:solidFill>
              </a:rPr>
              <a:t>1. (1) Update </a:t>
            </a:r>
            <a:r>
              <a:rPr lang="en-US" sz="2000" dirty="0" err="1">
                <a:solidFill>
                  <a:srgbClr val="00B050"/>
                </a:solidFill>
              </a:rPr>
              <a:t>getAlleles</a:t>
            </a:r>
            <a:r>
              <a:rPr lang="en-US" sz="2000" dirty="0">
                <a:solidFill>
                  <a:srgbClr val="00B050"/>
                </a:solidFill>
              </a:rPr>
              <a:t> </a:t>
            </a:r>
            <a:r>
              <a:rPr lang="en-US" sz="2000" dirty="0" err="1">
                <a:solidFill>
                  <a:srgbClr val="00B050"/>
                </a:solidFill>
              </a:rPr>
              <a:t>perl</a:t>
            </a:r>
            <a:r>
              <a:rPr lang="en-US" sz="2000" dirty="0">
                <a:solidFill>
                  <a:srgbClr val="00B050"/>
                </a:solidFill>
              </a:rPr>
              <a:t> code to output all alleles even unphased</a:t>
            </a:r>
          </a:p>
          <a:p>
            <a:pPr marL="0" indent="0">
              <a:buNone/>
            </a:pPr>
            <a:r>
              <a:rPr lang="en-US" sz="2000" dirty="0">
                <a:solidFill>
                  <a:srgbClr val="00B050"/>
                </a:solidFill>
              </a:rPr>
              <a:t>(2) Get genotype pairwise results of DBM-</a:t>
            </a:r>
            <a:r>
              <a:rPr lang="en-US" sz="2000" dirty="0" err="1">
                <a:solidFill>
                  <a:srgbClr val="00B050"/>
                </a:solidFill>
              </a:rPr>
              <a:t>Whatshap</a:t>
            </a:r>
            <a:r>
              <a:rPr lang="en-US" sz="2000" dirty="0">
                <a:solidFill>
                  <a:srgbClr val="00B050"/>
                </a:solidFill>
              </a:rPr>
              <a:t> and </a:t>
            </a:r>
            <a:r>
              <a:rPr lang="en-US" sz="2000" dirty="0" err="1">
                <a:solidFill>
                  <a:srgbClr val="00B050"/>
                </a:solidFill>
              </a:rPr>
              <a:t>HapSeq-Whatshap</a:t>
            </a:r>
            <a:r>
              <a:rPr lang="en-US" sz="2000" dirty="0">
                <a:solidFill>
                  <a:srgbClr val="00B050"/>
                </a:solidFill>
              </a:rPr>
              <a:t> and update table</a:t>
            </a:r>
          </a:p>
          <a:p>
            <a:pPr marL="0" indent="0">
              <a:buNone/>
            </a:pPr>
            <a:r>
              <a:rPr lang="en-US" sz="2000" dirty="0">
                <a:solidFill>
                  <a:srgbClr val="00B050"/>
                </a:solidFill>
              </a:rPr>
              <a:t>(3) Get alleles on samples 826,827,832,847,850 from each package </a:t>
            </a:r>
          </a:p>
          <a:p>
            <a:pPr marL="0" indent="0">
              <a:buNone/>
            </a:pPr>
            <a:r>
              <a:rPr lang="en-US" sz="2000" dirty="0">
                <a:solidFill>
                  <a:srgbClr val="00B050"/>
                </a:solidFill>
              </a:rPr>
              <a:t>(4) For each of 5 samples paste alleles into a single file - 120 rows</a:t>
            </a:r>
          </a:p>
          <a:p>
            <a:pPr marL="0" indent="0">
              <a:buNone/>
            </a:pPr>
            <a:r>
              <a:rPr lang="en-US" sz="2000" dirty="0" err="1">
                <a:solidFill>
                  <a:srgbClr val="00B050"/>
                </a:solidFill>
              </a:rPr>
              <a:t>Chrm</a:t>
            </a:r>
            <a:r>
              <a:rPr lang="en-US" sz="2000" dirty="0">
                <a:solidFill>
                  <a:srgbClr val="00B050"/>
                </a:solidFill>
              </a:rPr>
              <a:t> Pos Ref Alt DBM </a:t>
            </a:r>
            <a:r>
              <a:rPr lang="en-US" sz="2000" dirty="0" err="1">
                <a:solidFill>
                  <a:srgbClr val="00B050"/>
                </a:solidFill>
              </a:rPr>
              <a:t>HapSeq</a:t>
            </a:r>
            <a:r>
              <a:rPr lang="en-US" sz="2000" dirty="0">
                <a:solidFill>
                  <a:srgbClr val="00B050"/>
                </a:solidFill>
              </a:rPr>
              <a:t> </a:t>
            </a:r>
            <a:r>
              <a:rPr lang="en-US" sz="2000" dirty="0" err="1">
                <a:solidFill>
                  <a:srgbClr val="00B050"/>
                </a:solidFill>
              </a:rPr>
              <a:t>Whtshp</a:t>
            </a:r>
            <a:r>
              <a:rPr lang="en-US" sz="2000" dirty="0">
                <a:solidFill>
                  <a:srgbClr val="00B050"/>
                </a:solidFill>
              </a:rPr>
              <a:t> </a:t>
            </a:r>
            <a:r>
              <a:rPr lang="en-US" sz="2000" dirty="0" err="1">
                <a:solidFill>
                  <a:srgbClr val="00B050"/>
                </a:solidFill>
              </a:rPr>
              <a:t>Whtshp</a:t>
            </a:r>
            <a:r>
              <a:rPr lang="en-US" sz="2000" dirty="0">
                <a:solidFill>
                  <a:srgbClr val="00B050"/>
                </a:solidFill>
              </a:rPr>
              <a:t>-Haplotype</a:t>
            </a:r>
          </a:p>
          <a:p>
            <a:pPr marL="0" indent="0">
              <a:buNone/>
            </a:pPr>
            <a:r>
              <a:rPr lang="en-US" sz="2000" dirty="0"/>
              <a:t>(5) Get Whatshap block ID from Whatshap results </a:t>
            </a:r>
          </a:p>
          <a:p>
            <a:pPr marL="0" indent="0">
              <a:buNone/>
            </a:pPr>
            <a:r>
              <a:rPr lang="en-US" sz="2000" dirty="0"/>
              <a:t>Pairwise tables updated with Genotype agreement</a:t>
            </a:r>
          </a:p>
          <a:p>
            <a:pPr marL="0" indent="0">
              <a:buNone/>
            </a:pPr>
            <a:r>
              <a:rPr lang="en-US" sz="2000" dirty="0"/>
              <a:t>See slide 107 for side by side alleles</a:t>
            </a:r>
          </a:p>
          <a:p>
            <a:pPr marL="0" indent="0">
              <a:buNone/>
            </a:pPr>
            <a:endParaRPr lang="en-US" sz="2000" dirty="0"/>
          </a:p>
          <a:p>
            <a:pPr marL="0" indent="0">
              <a:buNone/>
            </a:pPr>
            <a:r>
              <a:rPr lang="en-US" sz="2000" dirty="0">
                <a:solidFill>
                  <a:srgbClr val="00B050"/>
                </a:solidFill>
              </a:rPr>
              <a:t>2.Use R to get haplotype agreements for pairwise comparisons in DBM, Whatshap, HapSeq2</a:t>
            </a:r>
          </a:p>
          <a:p>
            <a:pPr marL="0" indent="0">
              <a:buNone/>
            </a:pPr>
            <a:r>
              <a:rPr lang="en-US" sz="2000" dirty="0"/>
              <a:t>Pairwise tables updated with Haplotype agreement</a:t>
            </a:r>
          </a:p>
          <a:p>
            <a:pPr marL="0" indent="0">
              <a:buNone/>
            </a:pPr>
            <a:r>
              <a:rPr lang="en-US" sz="2000" dirty="0"/>
              <a:t>1 conflict with poster is bolded on the DBM-</a:t>
            </a:r>
            <a:r>
              <a:rPr lang="en-US" sz="2000" dirty="0" err="1"/>
              <a:t>Hapseq</a:t>
            </a:r>
            <a:r>
              <a:rPr lang="en-US" sz="2000" dirty="0"/>
              <a:t> table</a:t>
            </a:r>
          </a:p>
          <a:p>
            <a:pPr marL="0" indent="0">
              <a:buNone/>
            </a:pPr>
            <a:endParaRPr lang="en-US" sz="2000" dirty="0"/>
          </a:p>
          <a:p>
            <a:pPr marL="0" indent="0">
              <a:buNone/>
            </a:pPr>
            <a:r>
              <a:rPr lang="en-US" sz="2000" dirty="0"/>
              <a:t>3. (1) Phase DBM using Whatshap dataset </a:t>
            </a:r>
          </a:p>
          <a:p>
            <a:pPr marL="0" indent="0">
              <a:buNone/>
            </a:pPr>
            <a:r>
              <a:rPr lang="en-US" sz="2000" dirty="0"/>
              <a:t>(2) Phase Hapseq2 using Whatshap dataset</a:t>
            </a:r>
          </a:p>
          <a:p>
            <a:pPr marL="0" indent="0">
              <a:buNone/>
            </a:pPr>
            <a:endParaRPr lang="en-US" sz="2000" dirty="0"/>
          </a:p>
        </p:txBody>
      </p:sp>
      <p:sp>
        <p:nvSpPr>
          <p:cNvPr id="2" name="Slide Number Placeholder 1">
            <a:extLst>
              <a:ext uri="{FF2B5EF4-FFF2-40B4-BE49-F238E27FC236}">
                <a16:creationId xmlns:a16="http://schemas.microsoft.com/office/drawing/2014/main" id="{0455BC09-1A9A-43CD-A377-291D33C762A7}"/>
              </a:ext>
            </a:extLst>
          </p:cNvPr>
          <p:cNvSpPr>
            <a:spLocks noGrp="1"/>
          </p:cNvSpPr>
          <p:nvPr>
            <p:ph type="sldNum" sz="quarter" idx="12"/>
          </p:nvPr>
        </p:nvSpPr>
        <p:spPr/>
        <p:txBody>
          <a:bodyPr/>
          <a:lstStyle/>
          <a:p>
            <a:fld id="{79EB0BAA-089B-F446-9CF3-DE954596BEEC}" type="slidenum">
              <a:rPr lang="en-US" smtClean="0"/>
              <a:t>105</a:t>
            </a:fld>
            <a:endParaRPr lang="en-US"/>
          </a:p>
        </p:txBody>
      </p:sp>
    </p:spTree>
    <p:extLst>
      <p:ext uri="{BB962C8B-B14F-4D97-AF65-F5344CB8AC3E}">
        <p14:creationId xmlns:p14="http://schemas.microsoft.com/office/powerpoint/2010/main" val="199952910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1500507841"/>
              </p:ext>
            </p:extLst>
          </p:nvPr>
        </p:nvGraphicFramePr>
        <p:xfrm>
          <a:off x="533400" y="1265617"/>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50</a:t>
                      </a:r>
                    </a:p>
                  </a:txBody>
                  <a:tcPr/>
                </a:tc>
                <a:tc>
                  <a:txBody>
                    <a:bodyPr/>
                    <a:lstStyle/>
                    <a:p>
                      <a:r>
                        <a:rPr lang="en-US" dirty="0"/>
                        <a:t>48</a:t>
                      </a:r>
                    </a:p>
                  </a:txBody>
                  <a:tcPr/>
                </a:tc>
                <a:tc>
                  <a:txBody>
                    <a:bodyPr/>
                    <a:lstStyle/>
                    <a:p>
                      <a:r>
                        <a:rPr lang="en-US" dirty="0"/>
                        <a:t>60</a:t>
                      </a:r>
                    </a:p>
                  </a:txBody>
                  <a:tcPr/>
                </a:tc>
                <a:tc>
                  <a:txBody>
                    <a:bodyPr/>
                    <a:lstStyle/>
                    <a:p>
                      <a:r>
                        <a:rPr lang="en-US" dirty="0"/>
                        <a:t>46</a:t>
                      </a:r>
                    </a:p>
                  </a:txBody>
                  <a:tcPr/>
                </a:tc>
                <a:tc>
                  <a:txBody>
                    <a:bodyPr/>
                    <a:lstStyle/>
                    <a:p>
                      <a:r>
                        <a:rPr lang="en-US" dirty="0"/>
                        <a:t>60</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83.5</a:t>
                      </a:r>
                    </a:p>
                  </a:txBody>
                  <a:tcPr/>
                </a:tc>
                <a:tc>
                  <a:txBody>
                    <a:bodyPr/>
                    <a:lstStyle/>
                    <a:p>
                      <a:r>
                        <a:rPr lang="en-US" dirty="0"/>
                        <a:t>81</a:t>
                      </a:r>
                    </a:p>
                  </a:txBody>
                  <a:tcPr/>
                </a:tc>
                <a:tc>
                  <a:txBody>
                    <a:bodyPr/>
                    <a:lstStyle/>
                    <a:p>
                      <a:r>
                        <a:rPr lang="en-US" dirty="0"/>
                        <a:t>88.5</a:t>
                      </a:r>
                    </a:p>
                  </a:txBody>
                  <a:tcPr/>
                </a:tc>
                <a:tc>
                  <a:txBody>
                    <a:bodyPr/>
                    <a:lstStyle/>
                    <a:p>
                      <a:r>
                        <a:rPr lang="en-US" dirty="0"/>
                        <a:t>79</a:t>
                      </a:r>
                    </a:p>
                  </a:txBody>
                  <a:tcPr/>
                </a:tc>
                <a:tc>
                  <a:txBody>
                    <a:bodyPr/>
                    <a:lstStyle/>
                    <a:p>
                      <a:r>
                        <a:rPr lang="en-US" dirty="0"/>
                        <a:t>86</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59.5</a:t>
                      </a:r>
                    </a:p>
                  </a:txBody>
                  <a:tcPr/>
                </a:tc>
                <a:tc>
                  <a:txBody>
                    <a:bodyPr/>
                    <a:lstStyle/>
                    <a:p>
                      <a:r>
                        <a:rPr lang="en-US" dirty="0"/>
                        <a:t>63.5</a:t>
                      </a:r>
                    </a:p>
                  </a:txBody>
                  <a:tcPr/>
                </a:tc>
                <a:tc>
                  <a:txBody>
                    <a:bodyPr/>
                    <a:lstStyle/>
                    <a:p>
                      <a:r>
                        <a:rPr lang="en-US" dirty="0"/>
                        <a:t>61.5</a:t>
                      </a:r>
                    </a:p>
                  </a:txBody>
                  <a:tcPr/>
                </a:tc>
                <a:tc>
                  <a:txBody>
                    <a:bodyPr/>
                    <a:lstStyle/>
                    <a:p>
                      <a:r>
                        <a:rPr lang="en-US" dirty="0"/>
                        <a:t>58</a:t>
                      </a:r>
                    </a:p>
                  </a:txBody>
                  <a:tcPr/>
                </a:tc>
                <a:tc>
                  <a:txBody>
                    <a:bodyPr/>
                    <a:lstStyle/>
                    <a:p>
                      <a:r>
                        <a:rPr lang="en-US" dirty="0"/>
                        <a:t>65.5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33400" y="770849"/>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184116749"/>
              </p:ext>
            </p:extLst>
          </p:nvPr>
        </p:nvGraphicFramePr>
        <p:xfrm>
          <a:off x="508686" y="3261351"/>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109</a:t>
                      </a:r>
                    </a:p>
                  </a:txBody>
                  <a:tcPr/>
                </a:tc>
                <a:tc>
                  <a:txBody>
                    <a:bodyPr/>
                    <a:lstStyle/>
                    <a:p>
                      <a:r>
                        <a:rPr lang="en-US" dirty="0"/>
                        <a:t>110</a:t>
                      </a:r>
                    </a:p>
                  </a:txBody>
                  <a:tcPr/>
                </a:tc>
                <a:tc>
                  <a:txBody>
                    <a:bodyPr/>
                    <a:lstStyle/>
                    <a:p>
                      <a:r>
                        <a:rPr lang="en-US" dirty="0"/>
                        <a:t>116</a:t>
                      </a:r>
                    </a:p>
                  </a:txBody>
                  <a:tcPr/>
                </a:tc>
                <a:tc>
                  <a:txBody>
                    <a:bodyPr/>
                    <a:lstStyle/>
                    <a:p>
                      <a:r>
                        <a:rPr lang="en-US" dirty="0"/>
                        <a:t>110</a:t>
                      </a:r>
                    </a:p>
                  </a:txBody>
                  <a:tcPr/>
                </a:tc>
                <a:tc>
                  <a:txBody>
                    <a:bodyPr/>
                    <a:lstStyle/>
                    <a:p>
                      <a:r>
                        <a:rPr lang="en-US" dirty="0"/>
                        <a:t>113</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114.5</a:t>
                      </a:r>
                    </a:p>
                  </a:txBody>
                  <a:tcPr/>
                </a:tc>
                <a:tc>
                  <a:txBody>
                    <a:bodyPr/>
                    <a:lstStyle/>
                    <a:p>
                      <a:r>
                        <a:rPr lang="en-US" dirty="0"/>
                        <a:t>114.5</a:t>
                      </a:r>
                    </a:p>
                  </a:txBody>
                  <a:tcPr/>
                </a:tc>
                <a:tc>
                  <a:txBody>
                    <a:bodyPr/>
                    <a:lstStyle/>
                    <a:p>
                      <a:r>
                        <a:rPr lang="en-US" dirty="0"/>
                        <a:t>118</a:t>
                      </a:r>
                    </a:p>
                  </a:txBody>
                  <a:tcPr/>
                </a:tc>
                <a:tc>
                  <a:txBody>
                    <a:bodyPr/>
                    <a:lstStyle/>
                    <a:p>
                      <a:r>
                        <a:rPr lang="en-US" dirty="0"/>
                        <a:t>115</a:t>
                      </a:r>
                    </a:p>
                  </a:txBody>
                  <a:tcPr/>
                </a:tc>
                <a:tc>
                  <a:txBody>
                    <a:bodyPr/>
                    <a:lstStyle/>
                    <a:p>
                      <a:r>
                        <a:rPr lang="en-US" dirty="0"/>
                        <a:t>116.5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87</a:t>
                      </a:r>
                    </a:p>
                  </a:txBody>
                  <a:tcPr/>
                </a:tc>
                <a:tc>
                  <a:txBody>
                    <a:bodyPr/>
                    <a:lstStyle/>
                    <a:p>
                      <a:r>
                        <a:rPr lang="en-US" dirty="0"/>
                        <a:t>94.5</a:t>
                      </a:r>
                    </a:p>
                  </a:txBody>
                  <a:tcPr/>
                </a:tc>
                <a:tc>
                  <a:txBody>
                    <a:bodyPr/>
                    <a:lstStyle/>
                    <a:p>
                      <a:r>
                        <a:rPr lang="en-US" dirty="0"/>
                        <a:t>87.5</a:t>
                      </a:r>
                    </a:p>
                  </a:txBody>
                  <a:tcPr/>
                </a:tc>
                <a:tc>
                  <a:txBody>
                    <a:bodyPr/>
                    <a:lstStyle/>
                    <a:p>
                      <a:r>
                        <a:rPr lang="en-US" dirty="0"/>
                        <a:t>89.5</a:t>
                      </a:r>
                    </a:p>
                  </a:txBody>
                  <a:tcPr/>
                </a:tc>
                <a:tc>
                  <a:txBody>
                    <a:bodyPr/>
                    <a:lstStyle/>
                    <a:p>
                      <a:r>
                        <a:rPr lang="en-US" dirty="0"/>
                        <a:t>90</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508686" y="2730712"/>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3471757007"/>
              </p:ext>
            </p:extLst>
          </p:nvPr>
        </p:nvGraphicFramePr>
        <p:xfrm>
          <a:off x="381000" y="5254152"/>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49</a:t>
                      </a:r>
                    </a:p>
                  </a:txBody>
                  <a:tcPr/>
                </a:tc>
                <a:tc>
                  <a:txBody>
                    <a:bodyPr/>
                    <a:lstStyle/>
                    <a:p>
                      <a:r>
                        <a:rPr lang="en-US" dirty="0"/>
                        <a:t>48</a:t>
                      </a:r>
                    </a:p>
                  </a:txBody>
                  <a:tcPr/>
                </a:tc>
                <a:tc>
                  <a:txBody>
                    <a:bodyPr/>
                    <a:lstStyle/>
                    <a:p>
                      <a:r>
                        <a:rPr lang="en-US" dirty="0"/>
                        <a:t>60</a:t>
                      </a:r>
                    </a:p>
                  </a:txBody>
                  <a:tcPr/>
                </a:tc>
                <a:tc>
                  <a:txBody>
                    <a:bodyPr/>
                    <a:lstStyle/>
                    <a:p>
                      <a:r>
                        <a:rPr lang="en-US" dirty="0"/>
                        <a:t>45</a:t>
                      </a:r>
                    </a:p>
                  </a:txBody>
                  <a:tcPr/>
                </a:tc>
                <a:tc>
                  <a:txBody>
                    <a:bodyPr/>
                    <a:lstStyle/>
                    <a:p>
                      <a:r>
                        <a:rPr lang="en-US" dirty="0"/>
                        <a:t>62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83.5</a:t>
                      </a:r>
                    </a:p>
                  </a:txBody>
                  <a:tcPr/>
                </a:tc>
                <a:tc>
                  <a:txBody>
                    <a:bodyPr/>
                    <a:lstStyle/>
                    <a:p>
                      <a:r>
                        <a:rPr lang="en-US" dirty="0"/>
                        <a:t>81.5</a:t>
                      </a:r>
                    </a:p>
                  </a:txBody>
                  <a:tcPr/>
                </a:tc>
                <a:tc>
                  <a:txBody>
                    <a:bodyPr/>
                    <a:lstStyle/>
                    <a:p>
                      <a:r>
                        <a:rPr lang="en-US" dirty="0"/>
                        <a:t>88.5</a:t>
                      </a:r>
                    </a:p>
                  </a:txBody>
                  <a:tcPr/>
                </a:tc>
                <a:tc>
                  <a:txBody>
                    <a:bodyPr/>
                    <a:lstStyle/>
                    <a:p>
                      <a:r>
                        <a:rPr lang="en-US" dirty="0"/>
                        <a:t>78</a:t>
                      </a:r>
                    </a:p>
                  </a:txBody>
                  <a:tcPr/>
                </a:tc>
                <a:tc>
                  <a:txBody>
                    <a:bodyPr/>
                    <a:lstStyle/>
                    <a:p>
                      <a:r>
                        <a:rPr lang="en-US" dirty="0"/>
                        <a:t>87.5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76.5</a:t>
                      </a:r>
                    </a:p>
                  </a:txBody>
                  <a:tcPr/>
                </a:tc>
                <a:tc>
                  <a:txBody>
                    <a:bodyPr/>
                    <a:lstStyle/>
                    <a:p>
                      <a:r>
                        <a:rPr lang="en-US" dirty="0"/>
                        <a:t>71.5</a:t>
                      </a:r>
                    </a:p>
                  </a:txBody>
                  <a:tcPr/>
                </a:tc>
                <a:tc>
                  <a:txBody>
                    <a:bodyPr/>
                    <a:lstStyle/>
                    <a:p>
                      <a:r>
                        <a:rPr lang="en-US" dirty="0"/>
                        <a:t>75.5</a:t>
                      </a:r>
                    </a:p>
                  </a:txBody>
                  <a:tcPr/>
                </a:tc>
                <a:tc>
                  <a:txBody>
                    <a:bodyPr/>
                    <a:lstStyle/>
                    <a:p>
                      <a:r>
                        <a:rPr lang="en-US" b="1" dirty="0"/>
                        <a:t>70</a:t>
                      </a:r>
                    </a:p>
                  </a:txBody>
                  <a:tcPr/>
                </a:tc>
                <a:tc>
                  <a:txBody>
                    <a:bodyPr/>
                    <a:lstStyle/>
                    <a:p>
                      <a:r>
                        <a:rPr lang="en-US" dirty="0"/>
                        <a:t>76.5</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57200" y="4777649"/>
            <a:ext cx="8686800" cy="584775"/>
          </a:xfrm>
          <a:prstGeom prst="rect">
            <a:avLst/>
          </a:prstGeom>
          <a:noFill/>
        </p:spPr>
        <p:txBody>
          <a:bodyPr wrap="square" rtlCol="0">
            <a:spAutoFit/>
          </a:bodyPr>
          <a:lstStyle/>
          <a:p>
            <a:pPr algn="ctr"/>
            <a:r>
              <a:rPr lang="en-US" sz="3200" dirty="0"/>
              <a:t>ASHG: HapSeq2 and DBM Pairwise Comparison</a:t>
            </a:r>
          </a:p>
        </p:txBody>
      </p:sp>
      <p:sp>
        <p:nvSpPr>
          <p:cNvPr id="2" name="Slide Number Placeholder 1">
            <a:extLst>
              <a:ext uri="{FF2B5EF4-FFF2-40B4-BE49-F238E27FC236}">
                <a16:creationId xmlns:a16="http://schemas.microsoft.com/office/drawing/2014/main" id="{9EF0B017-FBF6-43A1-A1B6-7D07433A7B04}"/>
              </a:ext>
            </a:extLst>
          </p:cNvPr>
          <p:cNvSpPr>
            <a:spLocks noGrp="1"/>
          </p:cNvSpPr>
          <p:nvPr>
            <p:ph type="sldNum" sz="quarter" idx="12"/>
          </p:nvPr>
        </p:nvSpPr>
        <p:spPr/>
        <p:txBody>
          <a:bodyPr/>
          <a:lstStyle/>
          <a:p>
            <a:fld id="{79EB0BAA-089B-F446-9CF3-DE954596BEEC}" type="slidenum">
              <a:rPr lang="en-US" smtClean="0"/>
              <a:t>106</a:t>
            </a:fld>
            <a:endParaRPr lang="en-US"/>
          </a:p>
        </p:txBody>
      </p:sp>
      <p:sp>
        <p:nvSpPr>
          <p:cNvPr id="12" name="TextBox 11">
            <a:extLst>
              <a:ext uri="{FF2B5EF4-FFF2-40B4-BE49-F238E27FC236}">
                <a16:creationId xmlns:a16="http://schemas.microsoft.com/office/drawing/2014/main" id="{DF4CC4C2-A3DC-461D-BA55-E3BBF7C63F58}"/>
              </a:ext>
            </a:extLst>
          </p:cNvPr>
          <p:cNvSpPr txBox="1"/>
          <p:nvPr/>
        </p:nvSpPr>
        <p:spPr>
          <a:xfrm>
            <a:off x="381000" y="113850"/>
            <a:ext cx="7886700" cy="584775"/>
          </a:xfrm>
          <a:prstGeom prst="rect">
            <a:avLst/>
          </a:prstGeom>
          <a:noFill/>
        </p:spPr>
        <p:txBody>
          <a:bodyPr wrap="square" rtlCol="0">
            <a:spAutoFit/>
          </a:bodyPr>
          <a:lstStyle/>
          <a:p>
            <a:pPr algn="ctr"/>
            <a:r>
              <a:rPr lang="en-US" sz="3200"/>
              <a:t>Genotypes include </a:t>
            </a:r>
            <a:r>
              <a:rPr lang="en-US" sz="3200" dirty="0"/>
              <a:t>unphased alleles (no -)</a:t>
            </a:r>
          </a:p>
        </p:txBody>
      </p:sp>
    </p:spTree>
    <p:extLst>
      <p:ext uri="{BB962C8B-B14F-4D97-AF65-F5344CB8AC3E}">
        <p14:creationId xmlns:p14="http://schemas.microsoft.com/office/powerpoint/2010/main" val="75056451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1F0DFF"/>
                </a:solidFill>
              </a:rPr>
              <a:t>Pasted 3 packages into a single file to eyeball agreements:</a:t>
            </a:r>
          </a:p>
          <a:p>
            <a:pPr marL="0" indent="0">
              <a:buNone/>
            </a:pPr>
            <a:r>
              <a:rPr lang="en-US" sz="2000" dirty="0"/>
              <a:t>/home/s_m774/data/dbmWhatshap.pairwise.mar8.2020/R</a:t>
            </a:r>
          </a:p>
          <a:p>
            <a:pPr marL="0" indent="0">
              <a:buNone/>
            </a:pPr>
            <a:endParaRPr lang="en-US" sz="2000" dirty="0"/>
          </a:p>
          <a:p>
            <a:pPr marL="0" indent="0">
              <a:buNone/>
            </a:pPr>
            <a:r>
              <a:rPr lang="en-US" sz="2000" dirty="0">
                <a:solidFill>
                  <a:srgbClr val="1F0DFF"/>
                </a:solidFill>
              </a:rPr>
              <a:t>Key</a:t>
            </a:r>
          </a:p>
          <a:p>
            <a:pPr marL="0" indent="0">
              <a:buNone/>
            </a:pPr>
            <a:r>
              <a:rPr lang="en-US" sz="2000" dirty="0"/>
              <a:t>CHR POS REF ALT DBM DBM2 HAP HAP2 WHP WHP2 WHP-Haplotype WHP-Haplotype2 </a:t>
            </a:r>
          </a:p>
          <a:p>
            <a:pPr marL="0" indent="0">
              <a:buNone/>
            </a:pPr>
            <a:r>
              <a:rPr lang="en-US" sz="2000" dirty="0"/>
              <a:t>chr10 1183608   C       T       </a:t>
            </a:r>
            <a:r>
              <a:rPr lang="en-US" sz="2000" dirty="0" err="1"/>
              <a:t>T</a:t>
            </a:r>
            <a:r>
              <a:rPr lang="en-US" sz="2000" dirty="0"/>
              <a:t> </a:t>
            </a:r>
            <a:r>
              <a:rPr lang="en-US" sz="2000" dirty="0" err="1"/>
              <a:t>T</a:t>
            </a:r>
            <a:r>
              <a:rPr lang="en-US" sz="2000" dirty="0"/>
              <a:t>     </a:t>
            </a:r>
            <a:r>
              <a:rPr lang="en-US" sz="2000" dirty="0" err="1"/>
              <a:t>T</a:t>
            </a:r>
            <a:r>
              <a:rPr lang="en-US" sz="2000" dirty="0"/>
              <a:t> C     </a:t>
            </a:r>
            <a:r>
              <a:rPr lang="en-US" sz="2000" dirty="0" err="1"/>
              <a:t>C</a:t>
            </a:r>
            <a:r>
              <a:rPr lang="en-US" sz="2000" dirty="0"/>
              <a:t> T     - -</a:t>
            </a:r>
          </a:p>
          <a:p>
            <a:pPr marL="0" indent="0">
              <a:buNone/>
            </a:pPr>
            <a:r>
              <a:rPr lang="en-US" sz="2000" dirty="0"/>
              <a:t>chr10 1185028   C       T       </a:t>
            </a:r>
            <a:r>
              <a:rPr lang="en-US" sz="2000" dirty="0" err="1"/>
              <a:t>T</a:t>
            </a:r>
            <a:r>
              <a:rPr lang="en-US" sz="2000" dirty="0"/>
              <a:t> C     T C     </a:t>
            </a:r>
            <a:r>
              <a:rPr lang="en-US" sz="2000" dirty="0" err="1"/>
              <a:t>C</a:t>
            </a:r>
            <a:r>
              <a:rPr lang="en-US" sz="2000" dirty="0"/>
              <a:t> T     C T</a:t>
            </a:r>
          </a:p>
          <a:p>
            <a:pPr marL="0" indent="0">
              <a:buNone/>
            </a:pPr>
            <a:r>
              <a:rPr lang="en-US" sz="2000" dirty="0"/>
              <a:t>chr10 1199953   A       T       </a:t>
            </a:r>
            <a:r>
              <a:rPr lang="en-US" sz="2000" dirty="0" err="1"/>
              <a:t>T</a:t>
            </a:r>
            <a:r>
              <a:rPr lang="en-US" sz="2000" dirty="0"/>
              <a:t> A     T </a:t>
            </a:r>
            <a:r>
              <a:rPr lang="en-US" sz="2000" dirty="0" err="1"/>
              <a:t>T</a:t>
            </a:r>
            <a:r>
              <a:rPr lang="en-US" sz="2000" dirty="0"/>
              <a:t>     </a:t>
            </a:r>
            <a:r>
              <a:rPr lang="en-US" sz="2000" dirty="0" err="1"/>
              <a:t>T</a:t>
            </a:r>
            <a:r>
              <a:rPr lang="en-US" sz="2000" dirty="0"/>
              <a:t> </a:t>
            </a:r>
            <a:r>
              <a:rPr lang="en-US" sz="2000" dirty="0" err="1"/>
              <a:t>T</a:t>
            </a:r>
            <a:r>
              <a:rPr lang="en-US" sz="2000" dirty="0"/>
              <a:t>     </a:t>
            </a:r>
            <a:r>
              <a:rPr lang="en-US" sz="2000" dirty="0" err="1"/>
              <a:t>T</a:t>
            </a:r>
            <a:r>
              <a:rPr lang="en-US" sz="2000" dirty="0"/>
              <a:t> </a:t>
            </a:r>
            <a:r>
              <a:rPr lang="en-US" sz="2000" dirty="0" err="1"/>
              <a:t>T</a:t>
            </a:r>
            <a:endParaRPr lang="en-US" sz="2000" dirty="0"/>
          </a:p>
          <a:p>
            <a:pPr marL="0" indent="0">
              <a:buNone/>
            </a:pPr>
            <a:r>
              <a:rPr lang="en-US" sz="2000" dirty="0"/>
              <a:t>chr10 1233561   T       G       T G     </a:t>
            </a:r>
            <a:r>
              <a:rPr lang="en-US" sz="2000" dirty="0" err="1"/>
              <a:t>G</a:t>
            </a:r>
            <a:r>
              <a:rPr lang="en-US" sz="2000" dirty="0"/>
              <a:t> </a:t>
            </a:r>
            <a:r>
              <a:rPr lang="en-US" sz="2000" dirty="0" err="1"/>
              <a:t>G</a:t>
            </a:r>
            <a:r>
              <a:rPr lang="en-US" sz="2000" dirty="0"/>
              <a:t>     </a:t>
            </a:r>
            <a:r>
              <a:rPr lang="en-US" sz="2000" dirty="0" err="1"/>
              <a:t>G</a:t>
            </a:r>
            <a:r>
              <a:rPr lang="en-US" sz="2000" dirty="0"/>
              <a:t> </a:t>
            </a:r>
            <a:r>
              <a:rPr lang="en-US" sz="2000" dirty="0" err="1"/>
              <a:t>G</a:t>
            </a:r>
            <a:r>
              <a:rPr lang="en-US" sz="2000" dirty="0"/>
              <a:t>     </a:t>
            </a:r>
            <a:r>
              <a:rPr lang="en-US" sz="2000" dirty="0" err="1"/>
              <a:t>G</a:t>
            </a:r>
            <a:r>
              <a:rPr lang="en-US" sz="2000" dirty="0"/>
              <a:t> </a:t>
            </a:r>
            <a:r>
              <a:rPr lang="en-US" sz="2000" dirty="0" err="1"/>
              <a:t>G</a:t>
            </a:r>
            <a:endParaRPr lang="en-US" sz="2000" dirty="0"/>
          </a:p>
          <a:p>
            <a:pPr marL="0" indent="0">
              <a:buNone/>
            </a:pPr>
            <a:r>
              <a:rPr lang="en-US" sz="2000" dirty="0"/>
              <a:t>chr10 1737155   G       A       G A     G A     G A     G A</a:t>
            </a:r>
          </a:p>
          <a:p>
            <a:pPr marL="0" indent="0">
              <a:buNone/>
            </a:pPr>
            <a:r>
              <a:rPr lang="en-US" sz="2000" dirty="0"/>
              <a:t>chr10 3010999   A       C       </a:t>
            </a:r>
            <a:r>
              <a:rPr lang="en-US" sz="2000" dirty="0" err="1"/>
              <a:t>C</a:t>
            </a:r>
            <a:r>
              <a:rPr lang="en-US" sz="2000" dirty="0"/>
              <a:t> A     C </a:t>
            </a:r>
            <a:r>
              <a:rPr lang="en-US" sz="2000" dirty="0" err="1"/>
              <a:t>C</a:t>
            </a:r>
            <a:r>
              <a:rPr lang="en-US" sz="2000" dirty="0"/>
              <a:t>     </a:t>
            </a:r>
            <a:r>
              <a:rPr lang="en-US" sz="2000" dirty="0" err="1"/>
              <a:t>C</a:t>
            </a:r>
            <a:r>
              <a:rPr lang="en-US" sz="2000" dirty="0"/>
              <a:t> </a:t>
            </a:r>
            <a:r>
              <a:rPr lang="en-US" sz="2000" dirty="0" err="1"/>
              <a:t>C</a:t>
            </a:r>
            <a:r>
              <a:rPr lang="en-US" sz="2000" dirty="0"/>
              <a:t>     </a:t>
            </a:r>
            <a:r>
              <a:rPr lang="en-US" sz="2000" dirty="0" err="1"/>
              <a:t>C</a:t>
            </a:r>
            <a:r>
              <a:rPr lang="en-US" sz="2000" dirty="0"/>
              <a:t> </a:t>
            </a:r>
            <a:r>
              <a:rPr lang="en-US" sz="2000" dirty="0" err="1"/>
              <a:t>C</a:t>
            </a:r>
            <a:endParaRPr lang="en-US" sz="2000" dirty="0"/>
          </a:p>
          <a:p>
            <a:pPr marL="0" indent="0">
              <a:buNone/>
            </a:pPr>
            <a:r>
              <a:rPr lang="en-US" sz="2000" dirty="0"/>
              <a:t>chr10 3011174   C       A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r>
              <a:rPr lang="en-US" sz="2000" dirty="0"/>
              <a:t> </a:t>
            </a:r>
            <a:r>
              <a:rPr lang="en-US" sz="2000" dirty="0" err="1"/>
              <a:t>A</a:t>
            </a:r>
            <a:endParaRPr lang="en-US" sz="2000" dirty="0"/>
          </a:p>
          <a:p>
            <a:pPr marL="0" indent="0">
              <a:buNone/>
            </a:pPr>
            <a:r>
              <a:rPr lang="en-US" sz="2000" dirty="0"/>
              <a:t>chr10 5073699   G       T       </a:t>
            </a:r>
            <a:r>
              <a:rPr lang="en-US" sz="2000" dirty="0" err="1"/>
              <a:t>T</a:t>
            </a:r>
            <a:r>
              <a:rPr lang="en-US" sz="2000" dirty="0"/>
              <a:t> G     T </a:t>
            </a:r>
            <a:r>
              <a:rPr lang="en-US" sz="2000" dirty="0" err="1"/>
              <a:t>T</a:t>
            </a:r>
            <a:r>
              <a:rPr lang="en-US" sz="2000" dirty="0"/>
              <a:t>     </a:t>
            </a:r>
            <a:r>
              <a:rPr lang="en-US" sz="2000" dirty="0" err="1"/>
              <a:t>T</a:t>
            </a:r>
            <a:r>
              <a:rPr lang="en-US" sz="2000" dirty="0"/>
              <a:t> </a:t>
            </a:r>
            <a:r>
              <a:rPr lang="en-US" sz="2000" dirty="0" err="1"/>
              <a:t>T</a:t>
            </a:r>
            <a:r>
              <a:rPr lang="en-US" sz="2000" dirty="0"/>
              <a:t>     </a:t>
            </a:r>
            <a:r>
              <a:rPr lang="en-US" sz="2000" dirty="0" err="1"/>
              <a:t>T</a:t>
            </a:r>
            <a:r>
              <a:rPr lang="en-US" sz="2000" dirty="0"/>
              <a:t> </a:t>
            </a:r>
            <a:r>
              <a:rPr lang="en-US" sz="2000" dirty="0" err="1"/>
              <a:t>T</a:t>
            </a:r>
            <a:endParaRPr lang="en-US" sz="2000" dirty="0"/>
          </a:p>
        </p:txBody>
      </p:sp>
      <p:sp>
        <p:nvSpPr>
          <p:cNvPr id="2" name="Slide Number Placeholder 1">
            <a:extLst>
              <a:ext uri="{FF2B5EF4-FFF2-40B4-BE49-F238E27FC236}">
                <a16:creationId xmlns:a16="http://schemas.microsoft.com/office/drawing/2014/main" id="{374BA0B4-8631-47C4-910F-1A3AFD72E1F2}"/>
              </a:ext>
            </a:extLst>
          </p:cNvPr>
          <p:cNvSpPr>
            <a:spLocks noGrp="1"/>
          </p:cNvSpPr>
          <p:nvPr>
            <p:ph type="sldNum" sz="quarter" idx="12"/>
          </p:nvPr>
        </p:nvSpPr>
        <p:spPr/>
        <p:txBody>
          <a:bodyPr/>
          <a:lstStyle/>
          <a:p>
            <a:fld id="{79EB0BAA-089B-F446-9CF3-DE954596BEEC}" type="slidenum">
              <a:rPr lang="en-US" smtClean="0"/>
              <a:t>107</a:t>
            </a:fld>
            <a:endParaRPr lang="en-US"/>
          </a:p>
        </p:txBody>
      </p:sp>
    </p:spTree>
    <p:extLst>
      <p:ext uri="{BB962C8B-B14F-4D97-AF65-F5344CB8AC3E}">
        <p14:creationId xmlns:p14="http://schemas.microsoft.com/office/powerpoint/2010/main" val="175757593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Mar 20,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108</a:t>
            </a:fld>
            <a:endParaRPr lang="en-US"/>
          </a:p>
        </p:txBody>
      </p:sp>
    </p:spTree>
    <p:extLst>
      <p:ext uri="{BB962C8B-B14F-4D97-AF65-F5344CB8AC3E}">
        <p14:creationId xmlns:p14="http://schemas.microsoft.com/office/powerpoint/2010/main" val="160701770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Phase Hapseq2 using Whatshap dataset</a:t>
            </a:r>
          </a:p>
          <a:p>
            <a:pPr marL="0" indent="0">
              <a:buNone/>
            </a:pPr>
            <a:r>
              <a:rPr lang="en-US" sz="2000" dirty="0"/>
              <a:t>Whatshap dataset was phased using Hapseq2</a:t>
            </a:r>
          </a:p>
          <a:p>
            <a:pPr marL="0" indent="0">
              <a:buNone/>
            </a:pPr>
            <a:r>
              <a:rPr lang="en-US" sz="2000" dirty="0">
                <a:solidFill>
                  <a:srgbClr val="1F0DFF"/>
                </a:solidFill>
              </a:rPr>
              <a:t>/home/s_m774/data/</a:t>
            </a:r>
            <a:r>
              <a:rPr lang="en-US" sz="2000" dirty="0" err="1">
                <a:solidFill>
                  <a:srgbClr val="1F0DFF"/>
                </a:solidFill>
              </a:rPr>
              <a:t>miha</a:t>
            </a:r>
            <a:r>
              <a:rPr lang="en-US" sz="2000" dirty="0">
                <a:solidFill>
                  <a:srgbClr val="1F0DFF"/>
                </a:solidFill>
              </a:rPr>
              <a:t>/</a:t>
            </a:r>
          </a:p>
          <a:p>
            <a:pPr marL="0" indent="0">
              <a:buNone/>
            </a:pPr>
            <a:endParaRPr lang="en-US" sz="2000" dirty="0"/>
          </a:p>
          <a:p>
            <a:pPr marL="0" indent="0">
              <a:buNone/>
            </a:pPr>
            <a:r>
              <a:rPr lang="en-US" sz="2000" dirty="0"/>
              <a:t>/home/s_m774/software/HapSeq2/</a:t>
            </a:r>
            <a:r>
              <a:rPr lang="en-US" sz="2000" dirty="0">
                <a:solidFill>
                  <a:srgbClr val="1F0DFF"/>
                </a:solidFill>
              </a:rPr>
              <a:t>hapseq2</a:t>
            </a:r>
            <a:r>
              <a:rPr lang="en-US" sz="2000" dirty="0"/>
              <a:t>  --</a:t>
            </a:r>
            <a:r>
              <a:rPr lang="en-US" sz="2000" dirty="0" err="1"/>
              <a:t>readCounts</a:t>
            </a:r>
            <a:r>
              <a:rPr lang="en-US" sz="2000" dirty="0"/>
              <a:t> counts.chr10.txt --</a:t>
            </a:r>
            <a:r>
              <a:rPr lang="en-US" sz="2000" dirty="0" err="1"/>
              <a:t>polymorphicSites</a:t>
            </a:r>
            <a:r>
              <a:rPr lang="en-US" sz="2000" dirty="0"/>
              <a:t> sites.chr10.txt -o phased.chr10.hapseq.txt --phase</a:t>
            </a:r>
          </a:p>
          <a:p>
            <a:pPr marL="0" indent="0">
              <a:buNone/>
            </a:pPr>
            <a:endParaRPr lang="en-US" sz="2000" dirty="0"/>
          </a:p>
          <a:p>
            <a:pPr marL="0" indent="0">
              <a:buNone/>
            </a:pPr>
            <a:endParaRPr lang="en-US" sz="2000" dirty="0"/>
          </a:p>
          <a:p>
            <a:pPr marL="0" indent="0">
              <a:buNone/>
            </a:pPr>
            <a:r>
              <a:rPr lang="en-US" sz="2000" dirty="0"/>
              <a:t>2. Phase DBM using Whatshap dataset </a:t>
            </a:r>
          </a:p>
          <a:p>
            <a:pPr marL="0" indent="0">
              <a:buNone/>
            </a:pPr>
            <a:r>
              <a:rPr lang="en-US" sz="2000" dirty="0"/>
              <a:t>I have created 1 of the 2 required inputs for DBM. I am now getting the Allele Depth for each SNV—most modern phasing software packages do this by looking BAMs (Whatshap and </a:t>
            </a:r>
            <a:r>
              <a:rPr lang="en-US" sz="2000" dirty="0" err="1"/>
              <a:t>Hapseq</a:t>
            </a:r>
            <a:r>
              <a:rPr lang="en-US" sz="2000" dirty="0"/>
              <a:t> for example).</a:t>
            </a: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109</a:t>
            </a:fld>
            <a:endParaRPr lang="en-US"/>
          </a:p>
        </p:txBody>
      </p:sp>
    </p:spTree>
    <p:extLst>
      <p:ext uri="{BB962C8B-B14F-4D97-AF65-F5344CB8AC3E}">
        <p14:creationId xmlns:p14="http://schemas.microsoft.com/office/powerpoint/2010/main" val="3820341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August 13,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326243" cy="5768842"/>
          </a:xfrm>
        </p:spPr>
        <p:txBody>
          <a:bodyPr>
            <a:normAutofit/>
          </a:bodyPr>
          <a:lstStyle/>
          <a:p>
            <a:pPr marL="0" indent="0">
              <a:buNone/>
            </a:pPr>
            <a:r>
              <a:rPr lang="en-US" sz="2000" dirty="0"/>
              <a:t>1. (1) Correct the DBM 5 pick 3 task in Unix (2) Create a Perl script to prepare the same input then make sure they give the same results. </a:t>
            </a:r>
          </a:p>
          <a:p>
            <a:pPr marL="0" indent="0">
              <a:buNone/>
            </a:pPr>
            <a:r>
              <a:rPr lang="en-US" sz="2000" dirty="0"/>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August13.2019.PairEndDBM</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/home/s_m774/software/DBM/getStarfish.pl</a:t>
            </a:r>
          </a:p>
          <a:p>
            <a:pPr marL="0" indent="0">
              <a:buNone/>
            </a:pPr>
            <a:r>
              <a:rPr lang="en-US" sz="2000" dirty="0"/>
              <a:t>2. (1) Prepare DBM input showing “ACGT” alleles </a:t>
            </a:r>
          </a:p>
          <a:p>
            <a:pPr marL="0" indent="0">
              <a:buNone/>
            </a:pPr>
            <a:r>
              <a:rPr lang="en-US" sz="2000" dirty="0"/>
              <a:t>	</a:t>
            </a: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August13.2019.AllelesDBM</a:t>
            </a:r>
          </a:p>
          <a:p>
            <a:pPr marL="0" indent="0">
              <a:buNone/>
            </a:pPr>
            <a:r>
              <a:rPr lang="en-US" sz="2000" dirty="0"/>
              <a:t>3. Run Hapseq2 on sample data using 4 inputs (jump.txt and read.txt)</a:t>
            </a:r>
          </a:p>
          <a:p>
            <a:pPr marL="0" indent="0">
              <a:buNone/>
            </a:pPr>
            <a:r>
              <a:rPr lang="en-US" sz="2000" dirty="0"/>
              <a:t>	</a:t>
            </a: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August13.2019.HapSeq2</a:t>
            </a:r>
            <a:endParaRPr lang="en-US" sz="2000" dirty="0"/>
          </a:p>
          <a:p>
            <a:pPr marL="0" indent="0">
              <a:buNone/>
            </a:pPr>
            <a:r>
              <a:rPr lang="en-US" sz="2000" dirty="0"/>
              <a:t>4. (1) Prepare Hapseq2 input using 3 samples (2) Run Hapseq2 using real data. First use 2 input files. Next use 4 input files. </a:t>
            </a:r>
          </a:p>
          <a:p>
            <a:pPr marL="0" indent="0">
              <a:buNone/>
            </a:pPr>
            <a:r>
              <a:rPr lang="en-US" sz="2000" dirty="0"/>
              <a:t>	</a:t>
            </a:r>
            <a:r>
              <a:rPr lang="en-US" sz="2000" dirty="0">
                <a:solidFill>
                  <a:srgbClr val="00B050"/>
                </a:solidFill>
                <a:cs typeface="Times New Roman" panose="02020603050405020304" pitchFamily="18" charset="0"/>
              </a:rPr>
              <a:t> In Progress</a:t>
            </a:r>
            <a:endParaRPr lang="en-US" sz="2000" dirty="0">
              <a:cs typeface="Times New Roman" panose="02020603050405020304" pitchFamily="18" charset="0"/>
            </a:endParaRPr>
          </a:p>
          <a:p>
            <a:pPr marL="0" indent="0">
              <a:buNone/>
            </a:pPr>
            <a:r>
              <a:rPr lang="en-US" sz="2000" dirty="0">
                <a:cs typeface="Times New Roman" panose="02020603050405020304" pitchFamily="18" charset="0"/>
              </a:rPr>
              <a:t>	</a:t>
            </a:r>
            <a:endParaRPr lang="en-US" sz="2000" dirty="0"/>
          </a:p>
        </p:txBody>
      </p:sp>
      <p:sp>
        <p:nvSpPr>
          <p:cNvPr id="4" name="Slide Number Placeholder 3">
            <a:extLst>
              <a:ext uri="{FF2B5EF4-FFF2-40B4-BE49-F238E27FC236}">
                <a16:creationId xmlns:a16="http://schemas.microsoft.com/office/drawing/2014/main" id="{C2A0DFA1-8353-4185-AC0D-1B9738371B03}"/>
              </a:ext>
            </a:extLst>
          </p:cNvPr>
          <p:cNvSpPr>
            <a:spLocks noGrp="1"/>
          </p:cNvSpPr>
          <p:nvPr>
            <p:ph type="sldNum" sz="quarter" idx="12"/>
          </p:nvPr>
        </p:nvSpPr>
        <p:spPr/>
        <p:txBody>
          <a:bodyPr/>
          <a:lstStyle/>
          <a:p>
            <a:fld id="{79EB0BAA-089B-F446-9CF3-DE954596BEEC}" type="slidenum">
              <a:rPr lang="en-US" smtClean="0"/>
              <a:t>11</a:t>
            </a:fld>
            <a:endParaRPr lang="en-US"/>
          </a:p>
        </p:txBody>
      </p:sp>
    </p:spTree>
    <p:extLst>
      <p:ext uri="{BB962C8B-B14F-4D97-AF65-F5344CB8AC3E}">
        <p14:creationId xmlns:p14="http://schemas.microsoft.com/office/powerpoint/2010/main" val="79543021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Mar 27,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110</a:t>
            </a:fld>
            <a:endParaRPr lang="en-US"/>
          </a:p>
        </p:txBody>
      </p:sp>
    </p:spTree>
    <p:extLst>
      <p:ext uri="{BB962C8B-B14F-4D97-AF65-F5344CB8AC3E}">
        <p14:creationId xmlns:p14="http://schemas.microsoft.com/office/powerpoint/2010/main" val="196010096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Phase DBM using Whatshap dataset </a:t>
            </a:r>
          </a:p>
          <a:p>
            <a:pPr marL="0" indent="0">
              <a:buNone/>
            </a:pPr>
            <a:r>
              <a:rPr lang="en-US" sz="2000" dirty="0"/>
              <a:t>I phased the same dataset using DBM—DBM seems to use reference alleles in the case of missing reads. Haplotype result is located here:</a:t>
            </a:r>
          </a:p>
          <a:p>
            <a:pPr marL="0" indent="0">
              <a:buNone/>
            </a:pPr>
            <a:r>
              <a:rPr lang="pt-BR" sz="2000" dirty="0">
                <a:solidFill>
                  <a:srgbClr val="1F0DFF"/>
                </a:solidFill>
              </a:rPr>
              <a:t>/home/s_m774/data/miha/dbm.2020.mar20/chr10.5sample.g</a:t>
            </a:r>
          </a:p>
          <a:p>
            <a:pPr marL="0" indent="0">
              <a:buNone/>
            </a:pPr>
            <a:endParaRPr lang="en-US" sz="2000" dirty="0">
              <a:solidFill>
                <a:srgbClr val="00B050"/>
              </a:solidFill>
            </a:endParaRPr>
          </a:p>
          <a:p>
            <a:pPr marL="0" indent="0">
              <a:buNone/>
            </a:pPr>
            <a:r>
              <a:rPr lang="en-US" sz="2000" dirty="0">
                <a:solidFill>
                  <a:srgbClr val="00B050"/>
                </a:solidFill>
              </a:rPr>
              <a:t>2. Get a list of positions on chromosome 10 phased by Whatshap</a:t>
            </a:r>
          </a:p>
          <a:p>
            <a:pPr marL="0" indent="0">
              <a:buNone/>
            </a:pPr>
            <a:r>
              <a:rPr lang="en-US" sz="2000" dirty="0"/>
              <a:t>I extracted a list of these positions located at</a:t>
            </a:r>
          </a:p>
          <a:p>
            <a:pPr marL="0" indent="0">
              <a:buNone/>
            </a:pPr>
            <a:r>
              <a:rPr lang="en-US" sz="2000" dirty="0">
                <a:solidFill>
                  <a:srgbClr val="1F0DFF"/>
                </a:solidFill>
              </a:rPr>
              <a:t>/home/s_m774/data/</a:t>
            </a:r>
            <a:r>
              <a:rPr lang="en-US" sz="2000" dirty="0" err="1">
                <a:solidFill>
                  <a:srgbClr val="1F0DFF"/>
                </a:solidFill>
              </a:rPr>
              <a:t>miha</a:t>
            </a:r>
            <a:r>
              <a:rPr lang="en-US" sz="2000" dirty="0">
                <a:solidFill>
                  <a:srgbClr val="1F0DFF"/>
                </a:solidFill>
              </a:rPr>
              <a:t>/whatshap.2020.Mar27</a:t>
            </a:r>
          </a:p>
          <a:p>
            <a:pPr marL="0" indent="0">
              <a:buNone/>
            </a:pPr>
            <a:endParaRPr lang="en-US" sz="2000" dirty="0"/>
          </a:p>
          <a:p>
            <a:pPr marL="0" indent="0">
              <a:buNone/>
            </a:pPr>
            <a:r>
              <a:rPr lang="en-US" sz="2000" dirty="0"/>
              <a:t>3. Pairwise comparison of Whatshap and Hapseq2 without filtering</a:t>
            </a:r>
          </a:p>
          <a:p>
            <a:pPr marL="0" indent="0">
              <a:buNone/>
            </a:pPr>
            <a:endParaRPr lang="en-US" sz="2000" dirty="0"/>
          </a:p>
          <a:p>
            <a:pPr marL="0" indent="0">
              <a:buNone/>
            </a:pPr>
            <a:r>
              <a:rPr lang="en-US" sz="2000" dirty="0">
                <a:solidFill>
                  <a:srgbClr val="00B050"/>
                </a:solidFill>
              </a:rPr>
              <a:t>4. Get the depth of each of the Whatshap 13557 positions</a:t>
            </a:r>
          </a:p>
          <a:p>
            <a:pPr marL="0" indent="0">
              <a:buNone/>
            </a:pPr>
            <a:r>
              <a:rPr lang="en-US" sz="2000" dirty="0"/>
              <a:t>I extracted the depth of each of these positions at</a:t>
            </a:r>
          </a:p>
          <a:p>
            <a:pPr marL="0" indent="0">
              <a:buNone/>
            </a:pPr>
            <a:r>
              <a:rPr lang="en-US" sz="2000" dirty="0">
                <a:solidFill>
                  <a:srgbClr val="1F0DFF"/>
                </a:solidFill>
              </a:rPr>
              <a:t>/home/s_m774/data/</a:t>
            </a:r>
            <a:r>
              <a:rPr lang="en-US" sz="2000" dirty="0" err="1">
                <a:solidFill>
                  <a:srgbClr val="1F0DFF"/>
                </a:solidFill>
              </a:rPr>
              <a:t>miha</a:t>
            </a:r>
            <a:r>
              <a:rPr lang="en-US" sz="2000" dirty="0">
                <a:solidFill>
                  <a:srgbClr val="1F0DFF"/>
                </a:solidFill>
              </a:rPr>
              <a:t>/whatshap.2020.Mar27</a:t>
            </a:r>
          </a:p>
          <a:p>
            <a:pPr marL="0" indent="0">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111</a:t>
            </a:fld>
            <a:endParaRPr lang="en-US"/>
          </a:p>
        </p:txBody>
      </p:sp>
    </p:spTree>
    <p:extLst>
      <p:ext uri="{BB962C8B-B14F-4D97-AF65-F5344CB8AC3E}">
        <p14:creationId xmlns:p14="http://schemas.microsoft.com/office/powerpoint/2010/main" val="287279817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April 3,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112</a:t>
            </a:fld>
            <a:endParaRPr lang="en-US"/>
          </a:p>
        </p:txBody>
      </p:sp>
    </p:spTree>
    <p:extLst>
      <p:ext uri="{BB962C8B-B14F-4D97-AF65-F5344CB8AC3E}">
        <p14:creationId xmlns:p14="http://schemas.microsoft.com/office/powerpoint/2010/main" val="408099478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Filter DBM Haplotypes on positions phased by Whatshap</a:t>
            </a:r>
          </a:p>
          <a:p>
            <a:pPr marL="0" indent="0">
              <a:buNone/>
            </a:pPr>
            <a:r>
              <a:rPr lang="en-US" sz="2000" dirty="0">
                <a:solidFill>
                  <a:srgbClr val="00B050"/>
                </a:solidFill>
              </a:rPr>
              <a:t>(2) Filter Hapseq2 Haplotypes on positions phased by Whatshap</a:t>
            </a:r>
          </a:p>
          <a:p>
            <a:pPr marL="0" indent="0">
              <a:buNone/>
            </a:pPr>
            <a:r>
              <a:rPr lang="en-US" sz="2000" dirty="0">
                <a:solidFill>
                  <a:srgbClr val="00B050"/>
                </a:solidFill>
              </a:rPr>
              <a:t>(3) Convert Whatshap Haplotypes to alleles using VCF</a:t>
            </a:r>
          </a:p>
          <a:p>
            <a:pPr marL="0" indent="0">
              <a:buNone/>
            </a:pPr>
            <a:r>
              <a:rPr lang="en-US" sz="2000" dirty="0">
                <a:solidFill>
                  <a:srgbClr val="00B050"/>
                </a:solidFill>
              </a:rPr>
              <a:t>(4) Pairwise comparison of haplotypes for each MIHA package</a:t>
            </a:r>
          </a:p>
          <a:p>
            <a:pPr marL="0" indent="0">
              <a:buNone/>
            </a:pPr>
            <a:r>
              <a:rPr lang="en-US" sz="2000" dirty="0"/>
              <a:t>(5) Pairwise comparison of genotypes for each MIHA package</a:t>
            </a:r>
          </a:p>
          <a:p>
            <a:pPr marL="0" indent="0">
              <a:buNone/>
            </a:pPr>
            <a:r>
              <a:rPr lang="en-US" sz="2000" dirty="0"/>
              <a:t>I extracted the genotypes here:</a:t>
            </a:r>
          </a:p>
          <a:p>
            <a:pPr marL="0" indent="0">
              <a:buNone/>
            </a:pPr>
            <a:r>
              <a:rPr lang="en-US" sz="2000" dirty="0">
                <a:solidFill>
                  <a:srgbClr val="1F0DFF"/>
                </a:solidFill>
              </a:rPr>
              <a:t>/home/s_m774/data/</a:t>
            </a:r>
            <a:r>
              <a:rPr lang="en-US" sz="2000" dirty="0" err="1">
                <a:solidFill>
                  <a:srgbClr val="1F0DFF"/>
                </a:solidFill>
              </a:rPr>
              <a:t>miha</a:t>
            </a:r>
            <a:r>
              <a:rPr lang="en-US" sz="2000" dirty="0">
                <a:solidFill>
                  <a:srgbClr val="1F0DFF"/>
                </a:solidFill>
              </a:rPr>
              <a:t>/compare.2020.Apr3/individuals/</a:t>
            </a:r>
            <a:endParaRPr lang="en-US" sz="2000" dirty="0"/>
          </a:p>
          <a:p>
            <a:pPr marL="0" indent="0">
              <a:buNone/>
            </a:pPr>
            <a:r>
              <a:rPr lang="en-US" sz="2000" dirty="0"/>
              <a:t>Preliminary genotype comparison results on slides 114 – 117</a:t>
            </a:r>
          </a:p>
          <a:p>
            <a:pPr marL="0" indent="0">
              <a:buNone/>
            </a:pPr>
            <a:r>
              <a:rPr lang="en-US" sz="2000" dirty="0"/>
              <a:t>I am using R to compare the haplotypes of </a:t>
            </a:r>
            <a:r>
              <a:rPr lang="en-US" sz="2000" dirty="0" err="1"/>
              <a:t>dbm</a:t>
            </a:r>
            <a:r>
              <a:rPr lang="en-US" sz="2000" dirty="0"/>
              <a:t>, </a:t>
            </a:r>
            <a:r>
              <a:rPr lang="en-US" sz="2000" dirty="0" err="1"/>
              <a:t>hapseq</a:t>
            </a:r>
            <a:r>
              <a:rPr lang="en-US" sz="2000" dirty="0"/>
              <a:t>, </a:t>
            </a:r>
            <a:r>
              <a:rPr lang="en-US" sz="2000" dirty="0" err="1"/>
              <a:t>whatshap</a:t>
            </a:r>
            <a:r>
              <a:rPr lang="en-US" sz="2000" dirty="0"/>
              <a:t>.</a:t>
            </a:r>
          </a:p>
          <a:p>
            <a:pPr marL="0" indent="0">
              <a:buNone/>
            </a:pPr>
            <a:endParaRPr lang="en-US" sz="2000" dirty="0">
              <a:solidFill>
                <a:srgbClr val="00B050"/>
              </a:solidFill>
            </a:endParaRPr>
          </a:p>
          <a:p>
            <a:pPr marL="0" indent="0">
              <a:buNone/>
            </a:pPr>
            <a:r>
              <a:rPr lang="en-US" sz="2000" dirty="0">
                <a:solidFill>
                  <a:srgbClr val="00B050"/>
                </a:solidFill>
              </a:rPr>
              <a:t>2. (1) Get Whatshap phased positions with a coverage &gt;= 20</a:t>
            </a:r>
          </a:p>
          <a:p>
            <a:pPr marL="0" indent="0">
              <a:buNone/>
            </a:pPr>
            <a:r>
              <a:rPr lang="en-US" sz="2000" dirty="0"/>
              <a:t>(2) Pairwise comparison with coverage &gt;= 20</a:t>
            </a:r>
          </a:p>
          <a:p>
            <a:pPr marL="0" indent="0">
              <a:buNone/>
            </a:pPr>
            <a:r>
              <a:rPr lang="en-US" sz="2000" dirty="0"/>
              <a:t>List of positions with high coverage located here:</a:t>
            </a:r>
          </a:p>
          <a:p>
            <a:pPr marL="0" indent="0">
              <a:buNone/>
            </a:pPr>
            <a:r>
              <a:rPr lang="en-US" sz="2000" dirty="0">
                <a:solidFill>
                  <a:srgbClr val="1F0DFF"/>
                </a:solidFill>
              </a:rPr>
              <a:t>/home/s_m774/data/</a:t>
            </a:r>
            <a:r>
              <a:rPr lang="en-US" sz="2000" dirty="0" err="1">
                <a:solidFill>
                  <a:srgbClr val="1F0DFF"/>
                </a:solidFill>
              </a:rPr>
              <a:t>miha</a:t>
            </a:r>
            <a:r>
              <a:rPr lang="en-US" sz="2000" dirty="0">
                <a:solidFill>
                  <a:srgbClr val="1F0DFF"/>
                </a:solidFill>
              </a:rPr>
              <a:t>/whatshap.2020.Mar27/20depth.positions.whatshap.txt </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113</a:t>
            </a:fld>
            <a:endParaRPr lang="en-US"/>
          </a:p>
        </p:txBody>
      </p:sp>
    </p:spTree>
    <p:extLst>
      <p:ext uri="{BB962C8B-B14F-4D97-AF65-F5344CB8AC3E}">
        <p14:creationId xmlns:p14="http://schemas.microsoft.com/office/powerpoint/2010/main" val="185007256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b="1" dirty="0">
                <a:solidFill>
                  <a:srgbClr val="00B050"/>
                </a:solidFill>
              </a:rPr>
              <a:t>DBM vs Hapseq2</a:t>
            </a:r>
          </a:p>
          <a:p>
            <a:pPr marL="0" indent="0">
              <a:buNone/>
            </a:pPr>
            <a:r>
              <a:rPr lang="en-US" sz="2000" dirty="0"/>
              <a:t>[s_m774@login2 haplotypes]</a:t>
            </a:r>
            <a:r>
              <a:rPr lang="en-US" sz="2000" dirty="0" err="1"/>
              <a:t>perl</a:t>
            </a:r>
            <a:r>
              <a:rPr lang="en-US" sz="2000" dirty="0"/>
              <a:t> /home/s_m774/Haplotype-Research/getPoints.pl dbm.genotype.826.chr10.txt hapseq2.genotype.826.chr10.txt</a:t>
            </a:r>
          </a:p>
          <a:p>
            <a:pPr marL="0" indent="0">
              <a:buNone/>
            </a:pPr>
            <a:r>
              <a:rPr lang="en-US" sz="2000" dirty="0"/>
              <a:t>Strict genotype agreement: 5752/12442</a:t>
            </a:r>
          </a:p>
          <a:p>
            <a:pPr marL="0" indent="0">
              <a:buNone/>
            </a:pPr>
            <a:r>
              <a:rPr lang="en-US" sz="2000" dirty="0"/>
              <a:t>Non-Strict genotype agreement: 7714.5/12442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dbm.genotype.827.chr10.txt hapseq2.genotype.827.chr10.txt pseq2.genotype.850.chr10.txt</a:t>
            </a:r>
          </a:p>
          <a:p>
            <a:pPr marL="0" indent="0">
              <a:buNone/>
            </a:pPr>
            <a:r>
              <a:rPr lang="en-US" sz="2000" dirty="0"/>
              <a:t>Strict genotype agreement: 5737/12442</a:t>
            </a:r>
          </a:p>
          <a:p>
            <a:pPr marL="0" indent="0">
              <a:buNone/>
            </a:pPr>
            <a:r>
              <a:rPr lang="en-US" sz="2000" dirty="0"/>
              <a:t>Non-Strict genotype agreement: 7767.5/12442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dbm.genotype.832.chr10.txt hapseq2.genotype.832.chr10.txt</a:t>
            </a:r>
          </a:p>
          <a:p>
            <a:pPr marL="0" indent="0">
              <a:buNone/>
            </a:pPr>
            <a:r>
              <a:rPr lang="en-US" sz="2000" dirty="0"/>
              <a:t>Strict genotype agreement: 5937/12442</a:t>
            </a:r>
          </a:p>
          <a:p>
            <a:pPr marL="0" indent="0">
              <a:buNone/>
            </a:pPr>
            <a:r>
              <a:rPr lang="en-US" sz="2000" dirty="0"/>
              <a:t>Non-Strict genotype agreement: 7967/12442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dbm.genotype.847.chr10.txt hapseq2.genotype.847.chr10.txt</a:t>
            </a:r>
          </a:p>
          <a:p>
            <a:pPr marL="0" indent="0">
              <a:buNone/>
            </a:pPr>
            <a:r>
              <a:rPr lang="en-US" sz="2000" dirty="0"/>
              <a:t>Strict genotype agreement: 5701/12442</a:t>
            </a:r>
          </a:p>
          <a:p>
            <a:pPr marL="0" indent="0">
              <a:buNone/>
            </a:pPr>
            <a:r>
              <a:rPr lang="en-US" sz="2000" dirty="0"/>
              <a:t>Non-Strict genotype agreement: 7792.5/12442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dbm.genotype.850.chr10.txt hapseq2.genotype.850.chr10.txt</a:t>
            </a:r>
          </a:p>
          <a:p>
            <a:pPr marL="0" indent="0">
              <a:buNone/>
            </a:pPr>
            <a:r>
              <a:rPr lang="en-US" sz="2000" dirty="0"/>
              <a:t>Strict genotype agreement: 5802/12442</a:t>
            </a:r>
          </a:p>
          <a:p>
            <a:pPr marL="0" indent="0">
              <a:buNone/>
            </a:pPr>
            <a:r>
              <a:rPr lang="en-US" sz="2000" dirty="0"/>
              <a:t>Non-Strict genotype agreement: 8046.5/12442</a:t>
            </a:r>
          </a:p>
          <a:p>
            <a:pPr marL="0" indent="0">
              <a:buNone/>
            </a:pPr>
            <a:endParaRPr lang="en-US" sz="2000" dirty="0"/>
          </a:p>
        </p:txBody>
      </p:sp>
      <p:sp>
        <p:nvSpPr>
          <p:cNvPr id="2" name="Slide Number Placeholder 1">
            <a:extLst>
              <a:ext uri="{FF2B5EF4-FFF2-40B4-BE49-F238E27FC236}">
                <a16:creationId xmlns:a16="http://schemas.microsoft.com/office/drawing/2014/main" id="{86B24B95-36E9-4E41-8C3F-13F3A36D24EA}"/>
              </a:ext>
            </a:extLst>
          </p:cNvPr>
          <p:cNvSpPr>
            <a:spLocks noGrp="1"/>
          </p:cNvSpPr>
          <p:nvPr>
            <p:ph type="sldNum" sz="quarter" idx="12"/>
          </p:nvPr>
        </p:nvSpPr>
        <p:spPr/>
        <p:txBody>
          <a:bodyPr/>
          <a:lstStyle/>
          <a:p>
            <a:fld id="{79EB0BAA-089B-F446-9CF3-DE954596BEEC}" type="slidenum">
              <a:rPr lang="en-US" smtClean="0"/>
              <a:t>114</a:t>
            </a:fld>
            <a:endParaRPr lang="en-US"/>
          </a:p>
        </p:txBody>
      </p:sp>
    </p:spTree>
    <p:extLst>
      <p:ext uri="{BB962C8B-B14F-4D97-AF65-F5344CB8AC3E}">
        <p14:creationId xmlns:p14="http://schemas.microsoft.com/office/powerpoint/2010/main" val="271415690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b="1" dirty="0">
                <a:solidFill>
                  <a:srgbClr val="00B050"/>
                </a:solidFill>
              </a:rPr>
              <a:t>DBM vs Whatshap</a:t>
            </a:r>
          </a:p>
          <a:p>
            <a:pPr marL="0" indent="0">
              <a:buNone/>
            </a:pPr>
            <a:r>
              <a:rPr lang="en-US" sz="2000" dirty="0"/>
              <a:t>[s_m774@login2 haplotypes]$ </a:t>
            </a:r>
            <a:r>
              <a:rPr lang="en-US" sz="2000" dirty="0" err="1"/>
              <a:t>perl</a:t>
            </a:r>
            <a:r>
              <a:rPr lang="en-US" sz="2000" dirty="0"/>
              <a:t> /home/s_m774/Haplotype-Research/getPoints.pl dbm.genotype.826.chr10.txt whatshap.haplotype.826.chr10.txt</a:t>
            </a:r>
          </a:p>
          <a:p>
            <a:pPr marL="0" indent="0">
              <a:buNone/>
            </a:pPr>
            <a:r>
              <a:rPr lang="en-US" sz="2000" dirty="0"/>
              <a:t>Strict genotype agreement: 2185/12442</a:t>
            </a:r>
          </a:p>
          <a:p>
            <a:pPr marL="0" indent="0">
              <a:buNone/>
            </a:pPr>
            <a:r>
              <a:rPr lang="en-US" sz="2000" dirty="0"/>
              <a:t>Non-Strict genotype agreement: 2600/12442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dbm.genotype.827.chr10.txt whatshap.haplotype.827.chr10.txt</a:t>
            </a:r>
          </a:p>
          <a:p>
            <a:pPr marL="0" indent="0">
              <a:buNone/>
            </a:pPr>
            <a:r>
              <a:rPr lang="en-US" sz="2000" dirty="0"/>
              <a:t>Strict genotype agreement: 2091/12442</a:t>
            </a:r>
          </a:p>
          <a:p>
            <a:pPr marL="0" indent="0">
              <a:buNone/>
            </a:pPr>
            <a:r>
              <a:rPr lang="en-US" sz="2000" dirty="0"/>
              <a:t>Non-Strict genotype agreement: 2609.5/12442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dbm.genotype.832.chr10.txt whatshap.haplotype.832.chr10.txt</a:t>
            </a:r>
          </a:p>
          <a:p>
            <a:pPr marL="0" indent="0">
              <a:buNone/>
            </a:pPr>
            <a:r>
              <a:rPr lang="en-US" sz="2000" dirty="0"/>
              <a:t>Strict genotype agreement: 2770/12442</a:t>
            </a:r>
          </a:p>
          <a:p>
            <a:pPr marL="0" indent="0">
              <a:buNone/>
            </a:pPr>
            <a:r>
              <a:rPr lang="en-US" sz="2000" dirty="0"/>
              <a:t>Non-Strict genotype agreement: 3554.5/12442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dbm.genotype.847.chr10.txt whatshap.haplotype.847.chr10.txt</a:t>
            </a:r>
          </a:p>
          <a:p>
            <a:pPr marL="0" indent="0">
              <a:buNone/>
            </a:pPr>
            <a:r>
              <a:rPr lang="en-US" sz="2000" dirty="0"/>
              <a:t>Strict genotype agreement: 1925/12442</a:t>
            </a:r>
          </a:p>
          <a:p>
            <a:pPr marL="0" indent="0">
              <a:buNone/>
            </a:pPr>
            <a:r>
              <a:rPr lang="en-US" sz="2000" dirty="0"/>
              <a:t>Non-Strict genotype agreement: 2368/12442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dbm.genotype.850.chr10.txt whatshap.haplotype.850.chr10.txt</a:t>
            </a:r>
          </a:p>
          <a:p>
            <a:pPr marL="0" indent="0">
              <a:buNone/>
            </a:pPr>
            <a:r>
              <a:rPr lang="en-US" sz="2000" dirty="0"/>
              <a:t>Strict genotype agreement: 3325/12442</a:t>
            </a:r>
          </a:p>
          <a:p>
            <a:pPr marL="0" indent="0">
              <a:buNone/>
            </a:pPr>
            <a:r>
              <a:rPr lang="en-US" sz="2000" dirty="0"/>
              <a:t>Non-Strict genotype agreement: 4439.5/12442</a:t>
            </a:r>
          </a:p>
          <a:p>
            <a:pPr marL="0" indent="0">
              <a:buNone/>
            </a:pPr>
            <a:endParaRPr lang="en-US" sz="2000" dirty="0"/>
          </a:p>
        </p:txBody>
      </p:sp>
      <p:sp>
        <p:nvSpPr>
          <p:cNvPr id="2" name="Slide Number Placeholder 1">
            <a:extLst>
              <a:ext uri="{FF2B5EF4-FFF2-40B4-BE49-F238E27FC236}">
                <a16:creationId xmlns:a16="http://schemas.microsoft.com/office/drawing/2014/main" id="{86B24B95-36E9-4E41-8C3F-13F3A36D24EA}"/>
              </a:ext>
            </a:extLst>
          </p:cNvPr>
          <p:cNvSpPr>
            <a:spLocks noGrp="1"/>
          </p:cNvSpPr>
          <p:nvPr>
            <p:ph type="sldNum" sz="quarter" idx="12"/>
          </p:nvPr>
        </p:nvSpPr>
        <p:spPr/>
        <p:txBody>
          <a:bodyPr/>
          <a:lstStyle/>
          <a:p>
            <a:fld id="{79EB0BAA-089B-F446-9CF3-DE954596BEEC}" type="slidenum">
              <a:rPr lang="en-US" smtClean="0"/>
              <a:t>115</a:t>
            </a:fld>
            <a:endParaRPr lang="en-US"/>
          </a:p>
        </p:txBody>
      </p:sp>
    </p:spTree>
    <p:extLst>
      <p:ext uri="{BB962C8B-B14F-4D97-AF65-F5344CB8AC3E}">
        <p14:creationId xmlns:p14="http://schemas.microsoft.com/office/powerpoint/2010/main" val="281330298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b="1" dirty="0">
                <a:solidFill>
                  <a:srgbClr val="00B050"/>
                </a:solidFill>
              </a:rPr>
              <a:t>Hapseq2 vs Whatshap</a:t>
            </a:r>
          </a:p>
          <a:p>
            <a:pPr marL="0" indent="0">
              <a:buNone/>
            </a:pPr>
            <a:r>
              <a:rPr lang="en-US" sz="2000" dirty="0"/>
              <a:t>[s_m774@login2 haplotypes]$ </a:t>
            </a:r>
            <a:r>
              <a:rPr lang="en-US" sz="2000" dirty="0" err="1"/>
              <a:t>perl</a:t>
            </a:r>
            <a:r>
              <a:rPr lang="en-US" sz="2000" dirty="0"/>
              <a:t> /home/s_m774/Haplotype-Research/getPoints.pl hapseq2.genotype.826.chr10.txt whatshap.haplotype.826.chr10.txt</a:t>
            </a:r>
          </a:p>
          <a:p>
            <a:pPr marL="0" indent="0">
              <a:buNone/>
            </a:pPr>
            <a:r>
              <a:rPr lang="en-US" sz="2000" dirty="0"/>
              <a:t>Strict genotype agreement: 3451/12442</a:t>
            </a:r>
          </a:p>
          <a:p>
            <a:pPr marL="0" indent="0">
              <a:buNone/>
            </a:pPr>
            <a:r>
              <a:rPr lang="en-US" sz="2000" dirty="0"/>
              <a:t>Non-Strict genotype agreement: 4095.5/12442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hapseq2.genotype.827.chr10.txt whatshap.haplotype.827.chr10.txt</a:t>
            </a:r>
          </a:p>
          <a:p>
            <a:pPr marL="0" indent="0">
              <a:buNone/>
            </a:pPr>
            <a:r>
              <a:rPr lang="en-US" sz="2000" dirty="0"/>
              <a:t>Strict genotype agreement: 3555/12442</a:t>
            </a:r>
          </a:p>
          <a:p>
            <a:pPr marL="0" indent="0">
              <a:buNone/>
            </a:pPr>
            <a:r>
              <a:rPr lang="en-US" sz="2000" dirty="0"/>
              <a:t>Non-Strict genotype agreement: 4174/12442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hapseq2.genotype.832.chr10.txt whatshap.haplotype.832.chr10.txt</a:t>
            </a:r>
          </a:p>
          <a:p>
            <a:pPr marL="0" indent="0">
              <a:buNone/>
            </a:pPr>
            <a:r>
              <a:rPr lang="en-US" sz="2000" dirty="0"/>
              <a:t>Strict genotype agreement: 4820/12442</a:t>
            </a:r>
          </a:p>
          <a:p>
            <a:pPr marL="0" indent="0">
              <a:buNone/>
            </a:pPr>
            <a:r>
              <a:rPr lang="en-US" sz="2000" dirty="0"/>
              <a:t>Non-Strict genotype agreement: 5439/12442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hapseq2.genotype.847.chr10.txt whatshap.haplotype.847.chr10.txt</a:t>
            </a:r>
          </a:p>
          <a:p>
            <a:pPr marL="0" indent="0">
              <a:buNone/>
            </a:pPr>
            <a:r>
              <a:rPr lang="en-US" sz="2000" dirty="0"/>
              <a:t>Strict genotype agreement: 3120/12442</a:t>
            </a:r>
          </a:p>
          <a:p>
            <a:pPr marL="0" indent="0">
              <a:buNone/>
            </a:pPr>
            <a:r>
              <a:rPr lang="en-US" sz="2000" dirty="0"/>
              <a:t>Non-Strict genotype agreement: 3741/12442</a:t>
            </a:r>
          </a:p>
          <a:p>
            <a:pPr marL="0" indent="0">
              <a:buNone/>
            </a:pPr>
            <a:endParaRPr lang="en-US" sz="2000" dirty="0"/>
          </a:p>
          <a:p>
            <a:pPr marL="0" indent="0">
              <a:buNone/>
            </a:pPr>
            <a:r>
              <a:rPr lang="en-US" sz="2000" dirty="0"/>
              <a:t>[s_m774@login2 haplotypes]$ </a:t>
            </a:r>
            <a:r>
              <a:rPr lang="en-US" sz="2000" dirty="0" err="1"/>
              <a:t>perl</a:t>
            </a:r>
            <a:r>
              <a:rPr lang="en-US" sz="2000" dirty="0"/>
              <a:t> /home/s_m774/Haplotype-Research/getPoints.pl hapseq2.genotype.850.chr10.txt whatshap.haplotype.850.chr10.txt</a:t>
            </a:r>
          </a:p>
          <a:p>
            <a:pPr marL="0" indent="0">
              <a:buNone/>
            </a:pPr>
            <a:r>
              <a:rPr lang="en-US" sz="2000" dirty="0"/>
              <a:t>Strict genotype agreement: 6048/12442</a:t>
            </a:r>
          </a:p>
          <a:p>
            <a:pPr marL="0" indent="0">
              <a:buNone/>
            </a:pPr>
            <a:r>
              <a:rPr lang="en-US" sz="2000" dirty="0"/>
              <a:t>Non-Strict genotype agreement: 6598/12442</a:t>
            </a:r>
          </a:p>
          <a:p>
            <a:pPr marL="0" indent="0">
              <a:buNone/>
            </a:pPr>
            <a:endParaRPr lang="en-US" sz="2000" dirty="0"/>
          </a:p>
        </p:txBody>
      </p:sp>
      <p:sp>
        <p:nvSpPr>
          <p:cNvPr id="2" name="Slide Number Placeholder 1">
            <a:extLst>
              <a:ext uri="{FF2B5EF4-FFF2-40B4-BE49-F238E27FC236}">
                <a16:creationId xmlns:a16="http://schemas.microsoft.com/office/drawing/2014/main" id="{86B24B95-36E9-4E41-8C3F-13F3A36D24EA}"/>
              </a:ext>
            </a:extLst>
          </p:cNvPr>
          <p:cNvSpPr>
            <a:spLocks noGrp="1"/>
          </p:cNvSpPr>
          <p:nvPr>
            <p:ph type="sldNum" sz="quarter" idx="12"/>
          </p:nvPr>
        </p:nvSpPr>
        <p:spPr/>
        <p:txBody>
          <a:bodyPr/>
          <a:lstStyle/>
          <a:p>
            <a:fld id="{79EB0BAA-089B-F446-9CF3-DE954596BEEC}" type="slidenum">
              <a:rPr lang="en-US" smtClean="0"/>
              <a:t>116</a:t>
            </a:fld>
            <a:endParaRPr lang="en-US"/>
          </a:p>
        </p:txBody>
      </p:sp>
    </p:spTree>
    <p:extLst>
      <p:ext uri="{BB962C8B-B14F-4D97-AF65-F5344CB8AC3E}">
        <p14:creationId xmlns:p14="http://schemas.microsoft.com/office/powerpoint/2010/main" val="353870018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April 10,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117</a:t>
            </a:fld>
            <a:endParaRPr lang="en-US"/>
          </a:p>
        </p:txBody>
      </p:sp>
    </p:spTree>
    <p:extLst>
      <p:ext uri="{BB962C8B-B14F-4D97-AF65-F5344CB8AC3E}">
        <p14:creationId xmlns:p14="http://schemas.microsoft.com/office/powerpoint/2010/main" val="229903092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Filter DBM haplotypes on Whatshap high coverage positions</a:t>
            </a:r>
          </a:p>
          <a:p>
            <a:pPr marL="0" indent="0">
              <a:buNone/>
            </a:pPr>
            <a:r>
              <a:rPr lang="en-US" sz="2000" dirty="0">
                <a:solidFill>
                  <a:srgbClr val="00B050"/>
                </a:solidFill>
              </a:rPr>
              <a:t>(2) Filter Hapseq2 haplotypes on Whatshap high coverage positions</a:t>
            </a:r>
          </a:p>
          <a:p>
            <a:pPr marL="0" indent="0">
              <a:buNone/>
            </a:pPr>
            <a:r>
              <a:rPr lang="en-US" sz="2000" dirty="0">
                <a:solidFill>
                  <a:srgbClr val="00B050"/>
                </a:solidFill>
              </a:rPr>
              <a:t>(3) Pairwise comparison of MIHA with coverage &gt;= 20</a:t>
            </a:r>
          </a:p>
          <a:p>
            <a:pPr marL="0" indent="0">
              <a:buNone/>
            </a:pPr>
            <a:r>
              <a:rPr lang="en-US" sz="2000" dirty="0"/>
              <a:t>Preliminary results of pairwise comparison on genotypes on slides 119 - 121</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118</a:t>
            </a:fld>
            <a:endParaRPr lang="en-US"/>
          </a:p>
        </p:txBody>
      </p:sp>
    </p:spTree>
    <p:extLst>
      <p:ext uri="{BB962C8B-B14F-4D97-AF65-F5344CB8AC3E}">
        <p14:creationId xmlns:p14="http://schemas.microsoft.com/office/powerpoint/2010/main" val="143003522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solidFill>
                  <a:srgbClr val="00B050"/>
                </a:solidFill>
              </a:rPr>
              <a:t>DBM vs Whatshap</a:t>
            </a:r>
          </a:p>
          <a:p>
            <a:pPr marL="0" indent="0">
              <a:buNone/>
            </a:pPr>
            <a:r>
              <a:rPr lang="en-US" sz="2000" dirty="0"/>
              <a:t>[s_m774@login1 individuals.20depth.apr10.2020]$ </a:t>
            </a:r>
            <a:r>
              <a:rPr lang="en-US" sz="2000" dirty="0" err="1"/>
              <a:t>perl</a:t>
            </a:r>
            <a:r>
              <a:rPr lang="en-US" sz="2000" dirty="0"/>
              <a:t> /home/s_m774/Haplotype-Research/getPoints.pl dbm.genotype.826.chr10.txt genotype.20depth.whatshap.chr10.826.txt</a:t>
            </a:r>
          </a:p>
          <a:p>
            <a:pPr marL="0" indent="0">
              <a:buNone/>
            </a:pPr>
            <a:r>
              <a:rPr lang="en-US" sz="2000" dirty="0"/>
              <a:t>Strict genotype agreement: 246/628</a:t>
            </a:r>
          </a:p>
          <a:p>
            <a:pPr marL="0" indent="0">
              <a:buNone/>
            </a:pPr>
            <a:r>
              <a:rPr lang="en-US" sz="2000" dirty="0"/>
              <a:t>Non-Strict genotype agreement: 354.5/628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dbm.genotype.827.chr10.txt genoype.20depth.whatshap.chr10.827.txt</a:t>
            </a:r>
          </a:p>
          <a:p>
            <a:pPr marL="0" indent="0">
              <a:buNone/>
            </a:pPr>
            <a:r>
              <a:rPr lang="en-US" sz="2000" dirty="0"/>
              <a:t>Strict genotype agreement: 270/628</a:t>
            </a:r>
          </a:p>
          <a:p>
            <a:pPr marL="0" indent="0">
              <a:buNone/>
            </a:pPr>
            <a:r>
              <a:rPr lang="en-US" sz="2000" dirty="0"/>
              <a:t>Non-Strict genotype agreement: 374/628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dbm.genotype.832.chr10.txt genotype.20depth.whatshap.chr10.832.txt</a:t>
            </a:r>
          </a:p>
          <a:p>
            <a:pPr marL="0" indent="0">
              <a:buNone/>
            </a:pPr>
            <a:r>
              <a:rPr lang="en-US" sz="2000" dirty="0"/>
              <a:t>Strict genotype agreement: 282/628</a:t>
            </a:r>
          </a:p>
          <a:p>
            <a:pPr marL="0" indent="0">
              <a:buNone/>
            </a:pPr>
            <a:r>
              <a:rPr lang="en-US" sz="2000" dirty="0"/>
              <a:t>Non-Strict genotype agreement: 382.5/628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dbm.genotype.847.chr10.type.20depth.whatshap.chr10.847.txt</a:t>
            </a:r>
          </a:p>
          <a:p>
            <a:pPr marL="0" indent="0">
              <a:buNone/>
            </a:pPr>
            <a:r>
              <a:rPr lang="en-US" sz="2000" dirty="0"/>
              <a:t>Strict genotype agreement: 272/628</a:t>
            </a:r>
          </a:p>
          <a:p>
            <a:pPr marL="0" indent="0">
              <a:buNone/>
            </a:pPr>
            <a:r>
              <a:rPr lang="en-US" sz="2000" dirty="0"/>
              <a:t>Non-Strict genotype agreement: 374/628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dbm.genotype.850.chr10.ype.20depth.whatshap.chr10.850.txt</a:t>
            </a:r>
          </a:p>
          <a:p>
            <a:pPr marL="0" indent="0">
              <a:buNone/>
            </a:pPr>
            <a:r>
              <a:rPr lang="en-US" sz="2000" dirty="0"/>
              <a:t>Strict genotype agreement: 287/628</a:t>
            </a:r>
          </a:p>
          <a:p>
            <a:pPr marL="0" indent="0">
              <a:buNone/>
            </a:pPr>
            <a:r>
              <a:rPr lang="en-US" sz="2000" dirty="0"/>
              <a:t>Non-Strict genotype agreement: 379.5/628</a:t>
            </a:r>
          </a:p>
          <a:p>
            <a:pPr marL="0" indent="0">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119</a:t>
            </a:fld>
            <a:endParaRPr lang="en-US"/>
          </a:p>
        </p:txBody>
      </p:sp>
    </p:spTree>
    <p:extLst>
      <p:ext uri="{BB962C8B-B14F-4D97-AF65-F5344CB8AC3E}">
        <p14:creationId xmlns:p14="http://schemas.microsoft.com/office/powerpoint/2010/main" val="2024114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August 13,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326243" cy="5768842"/>
          </a:xfrm>
        </p:spPr>
        <p:txBody>
          <a:bodyPr>
            <a:normAutofit fontScale="70000" lnSpcReduction="20000"/>
          </a:bodyPr>
          <a:lstStyle/>
          <a:p>
            <a:pPr marL="0" indent="0">
              <a:buNone/>
            </a:pPr>
            <a:r>
              <a:rPr lang="en-US" sz="2000" dirty="0"/>
              <a:t>1. (1) Correct the DBM 5 pick 3 task in Unix (2) Create a Perl script to prepare the same input then make sure they give the same results. </a:t>
            </a:r>
          </a:p>
          <a:p>
            <a:pPr marL="0" indent="0">
              <a:buNone/>
            </a:pPr>
            <a:r>
              <a:rPr lang="en-US" sz="2000" dirty="0"/>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August13.2019.PairEndDBM</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/home/s_m774/software/DBM/</a:t>
            </a:r>
            <a:r>
              <a:rPr lang="en-US" sz="2000" dirty="0" err="1">
                <a:cs typeface="Times New Roman" panose="02020603050405020304" pitchFamily="18" charset="0"/>
              </a:rPr>
              <a:t>getStarfish.pl</a:t>
            </a:r>
            <a:endParaRPr lang="en-US" sz="2000" dirty="0">
              <a:cs typeface="Times New Roman" panose="02020603050405020304" pitchFamily="18" charset="0"/>
            </a:endParaRPr>
          </a:p>
          <a:p>
            <a:pPr marL="0" indent="0">
              <a:buNone/>
            </a:pPr>
            <a:r>
              <a:rPr lang="en-US" sz="2000" dirty="0">
                <a:solidFill>
                  <a:srgbClr val="1F0DFF"/>
                </a:solidFill>
                <a:cs typeface="Times New Roman" panose="02020603050405020304" pitchFamily="18" charset="0"/>
              </a:rPr>
              <a:t>SS note on Aug 13, 2019: (1) set up the “</a:t>
            </a:r>
            <a:r>
              <a:rPr lang="en-US" sz="2000" dirty="0" err="1">
                <a:solidFill>
                  <a:srgbClr val="1F0DFF"/>
                </a:solidFill>
                <a:cs typeface="Times New Roman" panose="02020603050405020304" pitchFamily="18" charset="0"/>
              </a:rPr>
              <a:t>MinNumSample</a:t>
            </a:r>
            <a:r>
              <a:rPr lang="en-US" sz="2000" dirty="0">
                <a:solidFill>
                  <a:srgbClr val="1F0DFF"/>
                </a:solidFill>
                <a:cs typeface="Times New Roman" panose="02020603050405020304" pitchFamily="18" charset="0"/>
              </a:rPr>
              <a:t>” (not “depth”)  in the argument (so we may change later) </a:t>
            </a:r>
          </a:p>
          <a:p>
            <a:pPr marL="0" indent="0">
              <a:buNone/>
            </a:pPr>
            <a:endParaRPr lang="en-US" sz="2000" dirty="0">
              <a:solidFill>
                <a:srgbClr val="1F0DFF"/>
              </a:solidFill>
            </a:endParaRPr>
          </a:p>
          <a:p>
            <a:pPr marL="0" indent="0">
              <a:buNone/>
            </a:pPr>
            <a:r>
              <a:rPr lang="en-US" sz="2000" dirty="0"/>
              <a:t>2. Prepare DBM input showing “ACGT” alleles </a:t>
            </a:r>
          </a:p>
          <a:p>
            <a:pPr marL="0" indent="0">
              <a:buNone/>
            </a:pPr>
            <a:r>
              <a:rPr lang="en-US" sz="2000" dirty="0"/>
              <a:t>	</a:t>
            </a: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August13.2019.AllelesDBM</a:t>
            </a:r>
          </a:p>
          <a:p>
            <a:pPr marL="0" indent="0">
              <a:buNone/>
            </a:pPr>
            <a:r>
              <a:rPr lang="en-US" sz="2000" dirty="0">
                <a:solidFill>
                  <a:srgbClr val="1F0DFF"/>
                </a:solidFill>
                <a:cs typeface="Times New Roman" panose="02020603050405020304" pitchFamily="18" charset="0"/>
              </a:rPr>
              <a:t>SS note on Aug 13, 2019: (1) </a:t>
            </a:r>
            <a:r>
              <a:rPr lang="en-US" sz="2000" b="1" dirty="0">
                <a:solidFill>
                  <a:srgbClr val="1F0DFF"/>
                </a:solidFill>
                <a:cs typeface="Times New Roman" panose="02020603050405020304" pitchFamily="18" charset="0"/>
              </a:rPr>
              <a:t>samples have common </a:t>
            </a:r>
            <a:r>
              <a:rPr lang="en-US" sz="2000" b="1" dirty="0" err="1">
                <a:solidFill>
                  <a:srgbClr val="1F0DFF"/>
                </a:solidFill>
                <a:cs typeface="Times New Roman" panose="02020603050405020304" pitchFamily="18" charset="0"/>
              </a:rPr>
              <a:t>chr.pos</a:t>
            </a:r>
            <a:r>
              <a:rPr lang="en-US" sz="2000" b="1" dirty="0">
                <a:solidFill>
                  <a:srgbClr val="1F0DFF"/>
                </a:solidFill>
                <a:cs typeface="Times New Roman" panose="02020603050405020304" pitchFamily="18" charset="0"/>
              </a:rPr>
              <a:t> </a:t>
            </a:r>
            <a:r>
              <a:rPr lang="en-US" sz="2000" dirty="0">
                <a:solidFill>
                  <a:srgbClr val="1F0DFF"/>
                </a:solidFill>
                <a:cs typeface="Times New Roman" panose="02020603050405020304" pitchFamily="18" charset="0"/>
              </a:rPr>
              <a:t>may have different alternative alleles (choose the one with larger alternative allele count) (2) for quality score, should use the  average of more than one sample. </a:t>
            </a:r>
          </a:p>
          <a:p>
            <a:pPr marL="0" indent="0">
              <a:buNone/>
            </a:pPr>
            <a:r>
              <a:rPr lang="en-US" sz="2000" dirty="0">
                <a:solidFill>
                  <a:srgbClr val="1F0DFF"/>
                </a:solidFill>
                <a:cs typeface="Times New Roman" panose="02020603050405020304" pitchFamily="18" charset="0"/>
              </a:rPr>
              <a:t>(3) using different names for different output files (not always 8256.pos)</a:t>
            </a:r>
          </a:p>
          <a:p>
            <a:pPr marL="0" indent="0">
              <a:buNone/>
            </a:pPr>
            <a:r>
              <a:rPr lang="en-US" sz="2000" dirty="0"/>
              <a:t>3. Run Hapseq2 on sample data using 4 inputs (jump.txt and read.txt)</a:t>
            </a:r>
          </a:p>
          <a:p>
            <a:pPr marL="0" indent="0">
              <a:buNone/>
            </a:pPr>
            <a:r>
              <a:rPr lang="en-US" sz="2000" dirty="0"/>
              <a:t>	</a:t>
            </a: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August13.2019.HapSeq2</a:t>
            </a:r>
            <a:endParaRPr lang="en-US" sz="2000" dirty="0"/>
          </a:p>
          <a:p>
            <a:pPr marL="0" indent="0">
              <a:buNone/>
            </a:pPr>
            <a:r>
              <a:rPr lang="en-US" sz="2000" dirty="0"/>
              <a:t>4. (1) Prepare Hapseq2 input using 3 samples (2) Run Hapseq2 using real data. First use 2 input files. Next use 4 input files. </a:t>
            </a:r>
          </a:p>
          <a:p>
            <a:pPr marL="0" indent="0">
              <a:buNone/>
            </a:pPr>
            <a:r>
              <a:rPr lang="en-US" sz="2000" dirty="0"/>
              <a:t>	</a:t>
            </a:r>
            <a:r>
              <a:rPr lang="en-US" sz="2000" dirty="0">
                <a:solidFill>
                  <a:srgbClr val="00B050"/>
                </a:solidFill>
                <a:cs typeface="Times New Roman" panose="02020603050405020304" pitchFamily="18" charset="0"/>
              </a:rPr>
              <a:t> In Progress </a:t>
            </a:r>
            <a:r>
              <a:rPr lang="en-US" dirty="0">
                <a:solidFill>
                  <a:srgbClr val="1F0DFF"/>
                </a:solidFill>
              </a:rPr>
              <a:t>(Continue to do) </a:t>
            </a:r>
            <a:endParaRPr lang="en-US" sz="2000" dirty="0">
              <a:solidFill>
                <a:srgbClr val="1F0DFF"/>
              </a:solidFill>
              <a:cs typeface="Times New Roman" panose="02020603050405020304" pitchFamily="18" charset="0"/>
            </a:endParaRPr>
          </a:p>
          <a:p>
            <a:pPr marL="0" indent="0">
              <a:buNone/>
            </a:pPr>
            <a:r>
              <a:rPr lang="en-US" sz="2000" dirty="0">
                <a:solidFill>
                  <a:srgbClr val="1F0DFF"/>
                </a:solidFill>
                <a:cs typeface="Times New Roman" panose="02020603050405020304" pitchFamily="18" charset="0"/>
              </a:rPr>
              <a:t>New to do: </a:t>
            </a:r>
          </a:p>
          <a:p>
            <a:pPr marL="0" indent="0">
              <a:buNone/>
            </a:pPr>
            <a:r>
              <a:rPr lang="en-US" sz="2000" dirty="0">
                <a:solidFill>
                  <a:srgbClr val="1F0DFF"/>
                </a:solidFill>
                <a:cs typeface="Times New Roman" panose="02020603050405020304" pitchFamily="18" charset="0"/>
              </a:rPr>
              <a:t>Check on the DBM and HapSeq2 paper and web page to (1) see if they have available simulation data and real data (2) check on the papers that cite these two papers to see if they have simulation data and real data</a:t>
            </a:r>
          </a:p>
          <a:p>
            <a:pPr marL="0" indent="0">
              <a:buNone/>
            </a:pPr>
            <a:endParaRPr lang="en-US" sz="2000" dirty="0">
              <a:solidFill>
                <a:srgbClr val="1F0DFF"/>
              </a:solidFill>
              <a:cs typeface="Times New Roman" panose="02020603050405020304" pitchFamily="18" charset="0"/>
            </a:endParaRPr>
          </a:p>
          <a:p>
            <a:pPr marL="0" indent="0">
              <a:buNone/>
            </a:pPr>
            <a:r>
              <a:rPr lang="en-US" sz="2000" dirty="0">
                <a:solidFill>
                  <a:srgbClr val="1F0DFF"/>
                </a:solidFill>
                <a:cs typeface="Times New Roman" panose="02020603050405020304" pitchFamily="18" charset="0"/>
              </a:rPr>
              <a:t>Next meeting time: Aug 21 Wed 2:30 pm </a:t>
            </a:r>
            <a:endParaRPr lang="en-US" sz="2000" dirty="0">
              <a:solidFill>
                <a:srgbClr val="1F0DFF"/>
              </a:solidFill>
            </a:endParaRPr>
          </a:p>
        </p:txBody>
      </p:sp>
      <p:sp>
        <p:nvSpPr>
          <p:cNvPr id="4" name="Slide Number Placeholder 3">
            <a:extLst>
              <a:ext uri="{FF2B5EF4-FFF2-40B4-BE49-F238E27FC236}">
                <a16:creationId xmlns:a16="http://schemas.microsoft.com/office/drawing/2014/main" id="{D17467B9-47EB-419A-B341-1019D1FAF421}"/>
              </a:ext>
            </a:extLst>
          </p:cNvPr>
          <p:cNvSpPr>
            <a:spLocks noGrp="1"/>
          </p:cNvSpPr>
          <p:nvPr>
            <p:ph type="sldNum" sz="quarter" idx="12"/>
          </p:nvPr>
        </p:nvSpPr>
        <p:spPr/>
        <p:txBody>
          <a:bodyPr/>
          <a:lstStyle/>
          <a:p>
            <a:fld id="{79EB0BAA-089B-F446-9CF3-DE954596BEEC}" type="slidenum">
              <a:rPr lang="en-US" smtClean="0"/>
              <a:t>12</a:t>
            </a:fld>
            <a:endParaRPr lang="en-US"/>
          </a:p>
        </p:txBody>
      </p:sp>
    </p:spTree>
    <p:extLst>
      <p:ext uri="{BB962C8B-B14F-4D97-AF65-F5344CB8AC3E}">
        <p14:creationId xmlns:p14="http://schemas.microsoft.com/office/powerpoint/2010/main" val="67171813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solidFill>
                  <a:srgbClr val="00B050"/>
                </a:solidFill>
              </a:rPr>
              <a:t>Whatshap vs hapseq2</a:t>
            </a:r>
          </a:p>
          <a:p>
            <a:pPr marL="0" indent="0">
              <a:buNone/>
            </a:pPr>
            <a:r>
              <a:rPr lang="en-US" sz="2000" dirty="0"/>
              <a:t>[s_m774@login1 individuals.20depth.apr10.2020]$ </a:t>
            </a:r>
            <a:r>
              <a:rPr lang="en-US" sz="2000" dirty="0" err="1"/>
              <a:t>perl</a:t>
            </a:r>
            <a:r>
              <a:rPr lang="en-US" sz="2000" dirty="0"/>
              <a:t> /home/s_m774/Haplotype-Research/getPoints.pl hapseq2.genotype.826.chr10.txt genotype.20depth.whatshap.chr10.826.txt</a:t>
            </a:r>
          </a:p>
          <a:p>
            <a:pPr marL="0" indent="0">
              <a:buNone/>
            </a:pPr>
            <a:r>
              <a:rPr lang="en-US" sz="2000" dirty="0" err="1"/>
              <a:t>perl</a:t>
            </a:r>
            <a:r>
              <a:rPr lang="en-US" sz="2000" dirty="0"/>
              <a:t> /home/s_m774/</a:t>
            </a:r>
            <a:r>
              <a:rPr lang="en-US" sz="2000" dirty="0" err="1"/>
              <a:t>HStrict</a:t>
            </a:r>
            <a:r>
              <a:rPr lang="en-US" sz="2000" dirty="0"/>
              <a:t> genotype agreement: 560/628</a:t>
            </a:r>
          </a:p>
          <a:p>
            <a:pPr marL="0" indent="0">
              <a:buNone/>
            </a:pPr>
            <a:r>
              <a:rPr lang="en-US" sz="2000" dirty="0"/>
              <a:t>Non-Strict genotype agreement: 594/628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hapseq2.genotype.827.chr10.txtenotype.20depth.whatshap.chr10.827.txt</a:t>
            </a:r>
          </a:p>
          <a:p>
            <a:pPr marL="0" indent="0">
              <a:buNone/>
            </a:pPr>
            <a:r>
              <a:rPr lang="en-US" sz="2000" dirty="0" err="1"/>
              <a:t>perl</a:t>
            </a:r>
            <a:r>
              <a:rPr lang="en-US" sz="2000" dirty="0"/>
              <a:t> /home/s_m774/Haplotype-Research/getPoints.pl </a:t>
            </a:r>
            <a:r>
              <a:rPr lang="en-US" sz="2000" dirty="0" err="1"/>
              <a:t>hStrict</a:t>
            </a:r>
            <a:r>
              <a:rPr lang="en-US" sz="2000" dirty="0"/>
              <a:t> genotype agreement: 575/628</a:t>
            </a:r>
          </a:p>
          <a:p>
            <a:pPr marL="0" indent="0">
              <a:buNone/>
            </a:pPr>
            <a:r>
              <a:rPr lang="en-US" sz="2000" dirty="0"/>
              <a:t>Non-Strict genotype agreement: 601.5/628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hapseq2.genotype.832.chr10.txt genotype.20depth.whatshap.chr10.832.txt</a:t>
            </a:r>
          </a:p>
          <a:p>
            <a:pPr marL="0" indent="0">
              <a:buNone/>
            </a:pPr>
            <a:r>
              <a:rPr lang="en-US" sz="2000" dirty="0"/>
              <a:t>Strict genotype agreement: 577/628</a:t>
            </a:r>
          </a:p>
          <a:p>
            <a:pPr marL="0" indent="0">
              <a:buNone/>
            </a:pPr>
            <a:r>
              <a:rPr lang="en-US" sz="2000" dirty="0"/>
              <a:t>Non-Strict genotype agreement: 602/628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hapseq2.genotype.847.chr10.enotype.20depth.whatshap.chr10.847.txt</a:t>
            </a:r>
          </a:p>
          <a:p>
            <a:pPr marL="0" indent="0">
              <a:buNone/>
            </a:pPr>
            <a:r>
              <a:rPr lang="en-US" sz="2000" dirty="0"/>
              <a:t>Strict genotype agreement: 572/628</a:t>
            </a:r>
          </a:p>
          <a:p>
            <a:pPr marL="0" indent="0">
              <a:buNone/>
            </a:pPr>
            <a:r>
              <a:rPr lang="en-US" sz="2000" dirty="0"/>
              <a:t>Non-Strict genotype agreement: 599/628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hapseq2.genotype.850.chr10.txtenotype.20depth.whatshap.chr10.850.txt</a:t>
            </a:r>
          </a:p>
          <a:p>
            <a:pPr marL="0" indent="0">
              <a:buNone/>
            </a:pPr>
            <a:r>
              <a:rPr lang="en-US" sz="2000" dirty="0"/>
              <a:t>Strict genotype agreement: 572/628</a:t>
            </a:r>
          </a:p>
          <a:p>
            <a:pPr marL="0" indent="0">
              <a:buNone/>
            </a:pPr>
            <a:r>
              <a:rPr lang="en-US" sz="2000" dirty="0"/>
              <a:t>Non-Strict genotype agreement: 600/628</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120</a:t>
            </a:fld>
            <a:endParaRPr lang="en-US"/>
          </a:p>
        </p:txBody>
      </p:sp>
    </p:spTree>
    <p:extLst>
      <p:ext uri="{BB962C8B-B14F-4D97-AF65-F5344CB8AC3E}">
        <p14:creationId xmlns:p14="http://schemas.microsoft.com/office/powerpoint/2010/main" val="342659576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solidFill>
                  <a:srgbClr val="00B050"/>
                </a:solidFill>
              </a:rPr>
              <a:t>DBM vs hapseq2</a:t>
            </a:r>
          </a:p>
          <a:p>
            <a:pPr marL="0" indent="0">
              <a:buNone/>
            </a:pPr>
            <a:r>
              <a:rPr lang="en-US" sz="2000" dirty="0"/>
              <a:t>[s_m774@login1 individuals.20depth.apr10.2020]$ </a:t>
            </a:r>
            <a:r>
              <a:rPr lang="en-US" sz="2000" dirty="0" err="1"/>
              <a:t>perl</a:t>
            </a:r>
            <a:r>
              <a:rPr lang="en-US" sz="2000" dirty="0"/>
              <a:t> /home/s_m774/Haplotype-Research/getPoints.pl dbm.genotype.826.chr10.txt hapseq2.genotype.826.chr10.txt</a:t>
            </a:r>
          </a:p>
          <a:p>
            <a:pPr marL="0" indent="0">
              <a:buNone/>
            </a:pPr>
            <a:r>
              <a:rPr lang="en-US" sz="2000" dirty="0"/>
              <a:t>Strict genotype agreement: 254/628</a:t>
            </a:r>
          </a:p>
          <a:p>
            <a:pPr marL="0" indent="0">
              <a:buNone/>
            </a:pPr>
            <a:r>
              <a:rPr lang="en-US" sz="2000" dirty="0"/>
              <a:t>Non-Strict genotype agreement: 358.5/628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dbm.genotype.827.chr10.txt haq2.genotype.827.chr10.txtrl /home/s_m774/Haplotype-Research/</a:t>
            </a:r>
            <a:r>
              <a:rPr lang="en-US" sz="2000" dirty="0" err="1"/>
              <a:t>getPo</a:t>
            </a:r>
            <a:endParaRPr lang="en-US" sz="2000" dirty="0"/>
          </a:p>
          <a:p>
            <a:pPr marL="0" indent="0">
              <a:buNone/>
            </a:pPr>
            <a:r>
              <a:rPr lang="en-US" sz="2000" dirty="0"/>
              <a:t>Strict genotype agreement: 261/628</a:t>
            </a:r>
          </a:p>
          <a:p>
            <a:pPr marL="0" indent="0">
              <a:buNone/>
            </a:pPr>
            <a:r>
              <a:rPr lang="en-US" sz="2000" dirty="0"/>
              <a:t>Non-Strict genotype agreement: 366.5/628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dbm.genotype.832.chr10.txq2.genotype.832.chr10.txtl /home/s_m774/Haplotype-Research/getPoints.pl </a:t>
            </a:r>
          </a:p>
          <a:p>
            <a:pPr marL="0" indent="0">
              <a:buNone/>
            </a:pPr>
            <a:r>
              <a:rPr lang="en-US" sz="2000" dirty="0"/>
              <a:t>Strict genotype agreement: 285/628</a:t>
            </a:r>
          </a:p>
          <a:p>
            <a:pPr marL="0" indent="0">
              <a:buNone/>
            </a:pPr>
            <a:r>
              <a:rPr lang="en-US" sz="2000" dirty="0"/>
              <a:t>Non-Strict genotype agreement: 383.5/628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dbm.genotype.847.chr10.txt hq2.genotype.847.chr10.txt</a:t>
            </a:r>
          </a:p>
          <a:p>
            <a:pPr marL="0" indent="0">
              <a:buNone/>
            </a:pPr>
            <a:r>
              <a:rPr lang="en-US" sz="2000" dirty="0"/>
              <a:t>Strict genotype agreement: 282/628</a:t>
            </a:r>
          </a:p>
          <a:p>
            <a:pPr marL="0" indent="0">
              <a:buNone/>
            </a:pPr>
            <a:r>
              <a:rPr lang="en-US" sz="2000" dirty="0"/>
              <a:t>Non-Strict genotype agreement: 377/628</a:t>
            </a:r>
          </a:p>
          <a:p>
            <a:pPr marL="0" indent="0">
              <a:buNone/>
            </a:pPr>
            <a:endParaRPr lang="en-US" sz="2000" dirty="0"/>
          </a:p>
          <a:p>
            <a:pPr marL="0" indent="0">
              <a:buNone/>
            </a:pPr>
            <a:r>
              <a:rPr lang="en-US" sz="2000" dirty="0"/>
              <a:t>[s_m774@login1 individuals.20depth.apr10.2020]$ </a:t>
            </a:r>
            <a:r>
              <a:rPr lang="en-US" sz="2000" dirty="0" err="1"/>
              <a:t>perl</a:t>
            </a:r>
            <a:r>
              <a:rPr lang="en-US" sz="2000" dirty="0"/>
              <a:t> /home/s_m774/Haplotype-Research/getPoints.pl dbm.genotype.850.chr10.txt hapseq2.genotype.850.chr10.txt</a:t>
            </a:r>
          </a:p>
          <a:p>
            <a:pPr marL="0" indent="0">
              <a:buNone/>
            </a:pPr>
            <a:r>
              <a:rPr lang="en-US" sz="2000" dirty="0"/>
              <a:t>Strict genotype agreement: 285/628</a:t>
            </a:r>
          </a:p>
          <a:p>
            <a:pPr marL="0" indent="0">
              <a:buNone/>
            </a:pPr>
            <a:r>
              <a:rPr lang="en-US" sz="2000" dirty="0"/>
              <a:t>Non-Strict genotype agreement: 380.5/628</a:t>
            </a: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121</a:t>
            </a:fld>
            <a:endParaRPr lang="en-US"/>
          </a:p>
        </p:txBody>
      </p:sp>
    </p:spTree>
    <p:extLst>
      <p:ext uri="{BB962C8B-B14F-4D97-AF65-F5344CB8AC3E}">
        <p14:creationId xmlns:p14="http://schemas.microsoft.com/office/powerpoint/2010/main" val="290747068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April 17,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122</a:t>
            </a:fld>
            <a:endParaRPr lang="en-US"/>
          </a:p>
        </p:txBody>
      </p:sp>
    </p:spTree>
    <p:extLst>
      <p:ext uri="{BB962C8B-B14F-4D97-AF65-F5344CB8AC3E}">
        <p14:creationId xmlns:p14="http://schemas.microsoft.com/office/powerpoint/2010/main" val="2652262885"/>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1. Pairwise comparison of haplotypes of 628 SNVs &gt;=20 coverage using R </a:t>
            </a:r>
          </a:p>
          <a:p>
            <a:pPr marL="0" indent="0">
              <a:buNone/>
            </a:pPr>
            <a:r>
              <a:rPr lang="en-US" sz="2000" dirty="0"/>
              <a:t>2. Create a table summary of 12442 positions w (script file: )</a:t>
            </a:r>
          </a:p>
          <a:p>
            <a:pPr marL="0" indent="0">
              <a:buNone/>
            </a:pPr>
            <a:r>
              <a:rPr lang="en-US" sz="2000" dirty="0">
                <a:solidFill>
                  <a:srgbClr val="00B050"/>
                </a:solidFill>
              </a:rPr>
              <a:t>3. Create a table summary of 628 Genotype and Haplotype results w (script file: )</a:t>
            </a:r>
          </a:p>
          <a:p>
            <a:pPr marL="0" indent="0">
              <a:buNone/>
            </a:pPr>
            <a:r>
              <a:rPr lang="en-US" sz="2000" dirty="0">
                <a:solidFill>
                  <a:srgbClr val="00B050"/>
                </a:solidFill>
              </a:rPr>
              <a:t>See slide 124</a:t>
            </a:r>
          </a:p>
          <a:p>
            <a:pPr marL="0" indent="0">
              <a:buNone/>
            </a:pPr>
            <a:r>
              <a:rPr lang="en-US" sz="2000" dirty="0"/>
              <a:t>4. Check each paper/user manual how no/low coverage positions are handled</a:t>
            </a:r>
          </a:p>
          <a:p>
            <a:pPr marL="0" indent="0">
              <a:buNone/>
            </a:pPr>
            <a:r>
              <a:rPr lang="en-US" sz="2000" dirty="0"/>
              <a:t>‘coverage, missing, linkage </a:t>
            </a:r>
            <a:r>
              <a:rPr lang="en-US" sz="2000" dirty="0" err="1"/>
              <a:t>diseq</a:t>
            </a:r>
            <a:r>
              <a:rPr lang="en-US" sz="2000" dirty="0"/>
              <a:t>’</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123</a:t>
            </a:fld>
            <a:endParaRPr lang="en-US"/>
          </a:p>
        </p:txBody>
      </p:sp>
    </p:spTree>
    <p:extLst>
      <p:ext uri="{BB962C8B-B14F-4D97-AF65-F5344CB8AC3E}">
        <p14:creationId xmlns:p14="http://schemas.microsoft.com/office/powerpoint/2010/main" val="50784990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2966064162"/>
              </p:ext>
            </p:extLst>
          </p:nvPr>
        </p:nvGraphicFramePr>
        <p:xfrm>
          <a:off x="508685" y="494768"/>
          <a:ext cx="7796544" cy="148336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246</a:t>
                      </a:r>
                    </a:p>
                  </a:txBody>
                  <a:tcPr/>
                </a:tc>
                <a:tc>
                  <a:txBody>
                    <a:bodyPr/>
                    <a:lstStyle/>
                    <a:p>
                      <a:r>
                        <a:rPr lang="en-US" dirty="0"/>
                        <a:t>270</a:t>
                      </a:r>
                    </a:p>
                  </a:txBody>
                  <a:tcPr/>
                </a:tc>
                <a:tc>
                  <a:txBody>
                    <a:bodyPr/>
                    <a:lstStyle/>
                    <a:p>
                      <a:r>
                        <a:rPr lang="en-US" dirty="0"/>
                        <a:t>282</a:t>
                      </a:r>
                    </a:p>
                  </a:txBody>
                  <a:tcPr/>
                </a:tc>
                <a:tc>
                  <a:txBody>
                    <a:bodyPr/>
                    <a:lstStyle/>
                    <a:p>
                      <a:r>
                        <a:rPr lang="en-US" dirty="0"/>
                        <a:t>272</a:t>
                      </a:r>
                    </a:p>
                  </a:txBody>
                  <a:tcPr/>
                </a:tc>
                <a:tc>
                  <a:txBody>
                    <a:bodyPr/>
                    <a:lstStyle/>
                    <a:p>
                      <a:r>
                        <a:rPr lang="en-US" dirty="0"/>
                        <a:t>287</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354.5</a:t>
                      </a:r>
                    </a:p>
                  </a:txBody>
                  <a:tcPr/>
                </a:tc>
                <a:tc>
                  <a:txBody>
                    <a:bodyPr/>
                    <a:lstStyle/>
                    <a:p>
                      <a:r>
                        <a:rPr lang="en-US" dirty="0"/>
                        <a:t>374</a:t>
                      </a:r>
                    </a:p>
                  </a:txBody>
                  <a:tcPr/>
                </a:tc>
                <a:tc>
                  <a:txBody>
                    <a:bodyPr/>
                    <a:lstStyle/>
                    <a:p>
                      <a:r>
                        <a:rPr lang="en-US" dirty="0"/>
                        <a:t>382.5</a:t>
                      </a:r>
                    </a:p>
                  </a:txBody>
                  <a:tcPr/>
                </a:tc>
                <a:tc>
                  <a:txBody>
                    <a:bodyPr/>
                    <a:lstStyle/>
                    <a:p>
                      <a:r>
                        <a:rPr lang="en-US" dirty="0"/>
                        <a:t>374</a:t>
                      </a:r>
                    </a:p>
                  </a:txBody>
                  <a:tcPr/>
                </a:tc>
                <a:tc>
                  <a:txBody>
                    <a:bodyPr/>
                    <a:lstStyle/>
                    <a:p>
                      <a:r>
                        <a:rPr lang="en-US" dirty="0"/>
                        <a:t>379.5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 </a:t>
                      </a:r>
                    </a:p>
                  </a:txBody>
                  <a:tcPr/>
                </a:tc>
                <a:tc>
                  <a:txBody>
                    <a:bodyPr/>
                    <a:lstStyle/>
                    <a:p>
                      <a:r>
                        <a:rPr lang="en-US" dirty="0"/>
                        <a:t> </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1138680092"/>
              </p:ext>
            </p:extLst>
          </p:nvPr>
        </p:nvGraphicFramePr>
        <p:xfrm>
          <a:off x="483972" y="254199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560</a:t>
                      </a:r>
                    </a:p>
                  </a:txBody>
                  <a:tcPr/>
                </a:tc>
                <a:tc>
                  <a:txBody>
                    <a:bodyPr/>
                    <a:lstStyle/>
                    <a:p>
                      <a:r>
                        <a:rPr lang="en-US" dirty="0"/>
                        <a:t>575</a:t>
                      </a:r>
                    </a:p>
                  </a:txBody>
                  <a:tcPr/>
                </a:tc>
                <a:tc>
                  <a:txBody>
                    <a:bodyPr/>
                    <a:lstStyle/>
                    <a:p>
                      <a:r>
                        <a:rPr lang="en-US" dirty="0"/>
                        <a:t>577</a:t>
                      </a:r>
                    </a:p>
                  </a:txBody>
                  <a:tcPr/>
                </a:tc>
                <a:tc>
                  <a:txBody>
                    <a:bodyPr/>
                    <a:lstStyle/>
                    <a:p>
                      <a:r>
                        <a:rPr lang="en-US" dirty="0"/>
                        <a:t>572</a:t>
                      </a:r>
                    </a:p>
                  </a:txBody>
                  <a:tcPr/>
                </a:tc>
                <a:tc>
                  <a:txBody>
                    <a:bodyPr/>
                    <a:lstStyle/>
                    <a:p>
                      <a:r>
                        <a:rPr lang="en-US" dirty="0"/>
                        <a:t>572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594</a:t>
                      </a:r>
                    </a:p>
                  </a:txBody>
                  <a:tcPr/>
                </a:tc>
                <a:tc>
                  <a:txBody>
                    <a:bodyPr/>
                    <a:lstStyle/>
                    <a:p>
                      <a:r>
                        <a:rPr lang="en-US" dirty="0"/>
                        <a:t>601.5</a:t>
                      </a:r>
                    </a:p>
                  </a:txBody>
                  <a:tcPr/>
                </a:tc>
                <a:tc>
                  <a:txBody>
                    <a:bodyPr/>
                    <a:lstStyle/>
                    <a:p>
                      <a:r>
                        <a:rPr lang="en-US" dirty="0"/>
                        <a:t>602</a:t>
                      </a:r>
                    </a:p>
                  </a:txBody>
                  <a:tcPr/>
                </a:tc>
                <a:tc>
                  <a:txBody>
                    <a:bodyPr/>
                    <a:lstStyle/>
                    <a:p>
                      <a:r>
                        <a:rPr lang="en-US" dirty="0"/>
                        <a:t>599</a:t>
                      </a:r>
                    </a:p>
                  </a:txBody>
                  <a:tcPr/>
                </a:tc>
                <a:tc>
                  <a:txBody>
                    <a:bodyPr/>
                    <a:lstStyle/>
                    <a:p>
                      <a:r>
                        <a:rPr lang="en-US" dirty="0"/>
                        <a:t>600</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2390982081"/>
              </p:ext>
            </p:extLst>
          </p:nvPr>
        </p:nvGraphicFramePr>
        <p:xfrm>
          <a:off x="418531" y="4483303"/>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254</a:t>
                      </a:r>
                    </a:p>
                  </a:txBody>
                  <a:tcPr/>
                </a:tc>
                <a:tc>
                  <a:txBody>
                    <a:bodyPr/>
                    <a:lstStyle/>
                    <a:p>
                      <a:r>
                        <a:rPr lang="en-US" dirty="0"/>
                        <a:t>261</a:t>
                      </a:r>
                    </a:p>
                  </a:txBody>
                  <a:tcPr/>
                </a:tc>
                <a:tc>
                  <a:txBody>
                    <a:bodyPr/>
                    <a:lstStyle/>
                    <a:p>
                      <a:r>
                        <a:rPr lang="en-US" dirty="0"/>
                        <a:t>285</a:t>
                      </a:r>
                    </a:p>
                  </a:txBody>
                  <a:tcPr/>
                </a:tc>
                <a:tc>
                  <a:txBody>
                    <a:bodyPr/>
                    <a:lstStyle/>
                    <a:p>
                      <a:r>
                        <a:rPr lang="en-US" dirty="0"/>
                        <a:t>282</a:t>
                      </a:r>
                    </a:p>
                  </a:txBody>
                  <a:tcPr/>
                </a:tc>
                <a:tc>
                  <a:txBody>
                    <a:bodyPr/>
                    <a:lstStyle/>
                    <a:p>
                      <a:r>
                        <a:rPr lang="en-US" dirty="0"/>
                        <a:t>285</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358.5</a:t>
                      </a:r>
                    </a:p>
                  </a:txBody>
                  <a:tcPr/>
                </a:tc>
                <a:tc>
                  <a:txBody>
                    <a:bodyPr/>
                    <a:lstStyle/>
                    <a:p>
                      <a:r>
                        <a:rPr lang="en-US" dirty="0"/>
                        <a:t>366.5</a:t>
                      </a:r>
                    </a:p>
                  </a:txBody>
                  <a:tcPr/>
                </a:tc>
                <a:tc>
                  <a:txBody>
                    <a:bodyPr/>
                    <a:lstStyle/>
                    <a:p>
                      <a:r>
                        <a:rPr lang="en-US" dirty="0"/>
                        <a:t>383.5</a:t>
                      </a:r>
                    </a:p>
                  </a:txBody>
                  <a:tcPr/>
                </a:tc>
                <a:tc>
                  <a:txBody>
                    <a:bodyPr/>
                    <a:lstStyle/>
                    <a:p>
                      <a:r>
                        <a:rPr lang="en-US" dirty="0"/>
                        <a:t>377</a:t>
                      </a:r>
                    </a:p>
                  </a:txBody>
                  <a:tcPr/>
                </a:tc>
                <a:tc>
                  <a:txBody>
                    <a:bodyPr/>
                    <a:lstStyle/>
                    <a:p>
                      <a:r>
                        <a:rPr lang="en-US" dirty="0"/>
                        <a:t>380.5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endParaRPr lang="en-US" dirty="0"/>
                    </a:p>
                  </a:txBody>
                  <a:tcPr/>
                </a:tc>
                <a:tc>
                  <a:txBody>
                    <a:bodyPr/>
                    <a:lstStyle/>
                    <a:p>
                      <a:r>
                        <a:rPr lang="en-US" dirty="0"/>
                        <a:t> </a:t>
                      </a:r>
                    </a:p>
                  </a:txBody>
                  <a:tcPr/>
                </a:tc>
                <a:tc>
                  <a:txBody>
                    <a:bodyPr/>
                    <a:lstStyle/>
                    <a:p>
                      <a:r>
                        <a:rPr lang="en-US" dirty="0"/>
                        <a:t> </a:t>
                      </a:r>
                    </a:p>
                  </a:txBody>
                  <a:tcPr/>
                </a:tc>
                <a:tc>
                  <a:txBody>
                    <a:bodyPr/>
                    <a:lstStyle/>
                    <a:p>
                      <a:r>
                        <a:rPr lang="en-US" b="1" dirty="0"/>
                        <a:t> </a:t>
                      </a:r>
                    </a:p>
                  </a:txBody>
                  <a:tcPr/>
                </a:tc>
                <a:tc>
                  <a:txBody>
                    <a:bodyPr/>
                    <a:lstStyle/>
                    <a:p>
                      <a:r>
                        <a:rPr lang="en-US" dirty="0"/>
                        <a:t> </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356286" y="5934670"/>
            <a:ext cx="7886700" cy="923330"/>
          </a:xfrm>
          <a:prstGeom prst="rect">
            <a:avLst/>
          </a:prstGeom>
          <a:noFill/>
        </p:spPr>
        <p:txBody>
          <a:bodyPr wrap="square" rtlCol="0">
            <a:spAutoFit/>
          </a:bodyPr>
          <a:lstStyle/>
          <a:p>
            <a:r>
              <a:rPr lang="en-US" dirty="0"/>
              <a:t>628 total positions – Whatshap phased &gt;= 20 coverage</a:t>
            </a:r>
          </a:p>
          <a:p>
            <a:r>
              <a:rPr lang="en-US" dirty="0"/>
              <a:t>Script file: MIHA.2020.4.10 </a:t>
            </a:r>
          </a:p>
          <a:p>
            <a:r>
              <a:rPr lang="en-US" dirty="0"/>
              <a:t>Input folder: /home/s_m774/data/</a:t>
            </a:r>
            <a:r>
              <a:rPr lang="en-US" dirty="0" err="1"/>
              <a:t>miha</a:t>
            </a:r>
            <a:r>
              <a:rPr lang="en-US" dirty="0"/>
              <a:t>/</a:t>
            </a:r>
          </a:p>
        </p:txBody>
      </p:sp>
    </p:spTree>
    <p:extLst>
      <p:ext uri="{BB962C8B-B14F-4D97-AF65-F5344CB8AC3E}">
        <p14:creationId xmlns:p14="http://schemas.microsoft.com/office/powerpoint/2010/main" val="213868567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April 24,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125</a:t>
            </a:fld>
            <a:endParaRPr lang="en-US"/>
          </a:p>
        </p:txBody>
      </p:sp>
    </p:spTree>
    <p:extLst>
      <p:ext uri="{BB962C8B-B14F-4D97-AF65-F5344CB8AC3E}">
        <p14:creationId xmlns:p14="http://schemas.microsoft.com/office/powerpoint/2010/main" val="304346883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Pairwise comparison of haplotypes of 628 SNVs &gt;=20 coverage using R </a:t>
            </a:r>
          </a:p>
          <a:p>
            <a:pPr marL="0" indent="0">
              <a:buNone/>
            </a:pPr>
            <a:r>
              <a:rPr lang="en-US" sz="2000" dirty="0">
                <a:solidFill>
                  <a:srgbClr val="00B050"/>
                </a:solidFill>
              </a:rPr>
              <a:t>See slide 128 </a:t>
            </a:r>
          </a:p>
          <a:p>
            <a:pPr marL="0" indent="0">
              <a:buNone/>
            </a:pPr>
            <a:r>
              <a:rPr lang="en-US" sz="2000" dirty="0">
                <a:solidFill>
                  <a:srgbClr val="00B050"/>
                </a:solidFill>
              </a:rPr>
              <a:t>Note: I used Whatshap genotypes in my R code comparison as DBM and HapSeq2 do not produce unphased positions</a:t>
            </a:r>
          </a:p>
          <a:p>
            <a:pPr marL="0" indent="0">
              <a:buNone/>
            </a:pPr>
            <a:r>
              <a:rPr lang="en-US" sz="2000" dirty="0">
                <a:solidFill>
                  <a:srgbClr val="00B050"/>
                </a:solidFill>
              </a:rPr>
              <a:t>WD: /home/s_m774/data/</a:t>
            </a:r>
            <a:r>
              <a:rPr lang="en-US" sz="2000" dirty="0" err="1">
                <a:solidFill>
                  <a:srgbClr val="00B050"/>
                </a:solidFill>
              </a:rPr>
              <a:t>miha</a:t>
            </a:r>
            <a:r>
              <a:rPr lang="en-US" sz="2000" dirty="0">
                <a:solidFill>
                  <a:srgbClr val="00B050"/>
                </a:solidFill>
              </a:rPr>
              <a:t>/compare.2020.Apr24</a:t>
            </a:r>
          </a:p>
          <a:p>
            <a:pPr marL="0" indent="0">
              <a:buNone/>
            </a:pPr>
            <a:r>
              <a:rPr lang="en-US" sz="2000" dirty="0">
                <a:solidFill>
                  <a:srgbClr val="00B050"/>
                </a:solidFill>
              </a:rPr>
              <a:t>2. Create a table summary of 12442 positions w (script file: )</a:t>
            </a:r>
          </a:p>
          <a:p>
            <a:pPr marL="0" indent="0">
              <a:buNone/>
            </a:pPr>
            <a:r>
              <a:rPr lang="en-US" sz="2000" dirty="0">
                <a:solidFill>
                  <a:srgbClr val="00B050"/>
                </a:solidFill>
              </a:rPr>
              <a:t>See slide 127</a:t>
            </a:r>
          </a:p>
          <a:p>
            <a:pPr marL="0" indent="0">
              <a:buNone/>
            </a:pPr>
            <a:r>
              <a:rPr lang="en-US" sz="2000" dirty="0">
                <a:solidFill>
                  <a:srgbClr val="00B050"/>
                </a:solidFill>
              </a:rPr>
              <a:t>3. Create a table summary of 628 Genotype and Haplotype results w (script file: )</a:t>
            </a:r>
          </a:p>
          <a:p>
            <a:pPr marL="0" indent="0">
              <a:buNone/>
            </a:pPr>
            <a:r>
              <a:rPr lang="en-US" sz="2000" dirty="0">
                <a:solidFill>
                  <a:srgbClr val="00B050"/>
                </a:solidFill>
              </a:rPr>
              <a:t>See slide 128</a:t>
            </a:r>
          </a:p>
          <a:p>
            <a:pPr marL="0" indent="0">
              <a:buNone/>
            </a:pPr>
            <a:r>
              <a:rPr lang="en-US" sz="2000" dirty="0"/>
              <a:t>4. Check each paper/user manual how no/low coverage positions are handled</a:t>
            </a:r>
          </a:p>
          <a:p>
            <a:pPr marL="0" indent="0">
              <a:buNone/>
            </a:pPr>
            <a:r>
              <a:rPr lang="en-US" sz="2000" dirty="0"/>
              <a:t>‘coverage, missing, linkage </a:t>
            </a:r>
            <a:r>
              <a:rPr lang="en-US" sz="2000" dirty="0" err="1"/>
              <a:t>diseq</a:t>
            </a:r>
            <a:r>
              <a:rPr lang="en-US" sz="2000" dirty="0"/>
              <a:t>’</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126</a:t>
            </a:fld>
            <a:endParaRPr lang="en-US"/>
          </a:p>
        </p:txBody>
      </p:sp>
    </p:spTree>
    <p:extLst>
      <p:ext uri="{BB962C8B-B14F-4D97-AF65-F5344CB8AC3E}">
        <p14:creationId xmlns:p14="http://schemas.microsoft.com/office/powerpoint/2010/main" val="352315245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2760362061"/>
              </p:ext>
            </p:extLst>
          </p:nvPr>
        </p:nvGraphicFramePr>
        <p:xfrm>
          <a:off x="508685" y="494768"/>
          <a:ext cx="7796544" cy="111252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2185</a:t>
                      </a:r>
                    </a:p>
                  </a:txBody>
                  <a:tcPr/>
                </a:tc>
                <a:tc>
                  <a:txBody>
                    <a:bodyPr/>
                    <a:lstStyle/>
                    <a:p>
                      <a:r>
                        <a:rPr lang="en-US" dirty="0"/>
                        <a:t>2091</a:t>
                      </a:r>
                    </a:p>
                  </a:txBody>
                  <a:tcPr/>
                </a:tc>
                <a:tc>
                  <a:txBody>
                    <a:bodyPr/>
                    <a:lstStyle/>
                    <a:p>
                      <a:r>
                        <a:rPr lang="en-US" dirty="0"/>
                        <a:t>2770</a:t>
                      </a:r>
                    </a:p>
                  </a:txBody>
                  <a:tcPr/>
                </a:tc>
                <a:tc>
                  <a:txBody>
                    <a:bodyPr/>
                    <a:lstStyle/>
                    <a:p>
                      <a:r>
                        <a:rPr lang="en-US" dirty="0"/>
                        <a:t>1925</a:t>
                      </a:r>
                    </a:p>
                  </a:txBody>
                  <a:tcPr/>
                </a:tc>
                <a:tc>
                  <a:txBody>
                    <a:bodyPr/>
                    <a:lstStyle/>
                    <a:p>
                      <a:r>
                        <a:rPr lang="en-US" dirty="0"/>
                        <a:t>3325</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2600</a:t>
                      </a:r>
                    </a:p>
                  </a:txBody>
                  <a:tcPr/>
                </a:tc>
                <a:tc>
                  <a:txBody>
                    <a:bodyPr/>
                    <a:lstStyle/>
                    <a:p>
                      <a:r>
                        <a:rPr lang="en-US" dirty="0"/>
                        <a:t>2609.5</a:t>
                      </a:r>
                    </a:p>
                  </a:txBody>
                  <a:tcPr/>
                </a:tc>
                <a:tc>
                  <a:txBody>
                    <a:bodyPr/>
                    <a:lstStyle/>
                    <a:p>
                      <a:r>
                        <a:rPr lang="en-US" dirty="0"/>
                        <a:t>3554.5</a:t>
                      </a:r>
                    </a:p>
                  </a:txBody>
                  <a:tcPr/>
                </a:tc>
                <a:tc>
                  <a:txBody>
                    <a:bodyPr/>
                    <a:lstStyle/>
                    <a:p>
                      <a:r>
                        <a:rPr lang="en-US" dirty="0"/>
                        <a:t>2368</a:t>
                      </a:r>
                    </a:p>
                  </a:txBody>
                  <a:tcPr/>
                </a:tc>
                <a:tc>
                  <a:txBody>
                    <a:bodyPr/>
                    <a:lstStyle/>
                    <a:p>
                      <a:r>
                        <a:rPr lang="en-US" dirty="0"/>
                        <a:t>4439.5</a:t>
                      </a:r>
                    </a:p>
                  </a:txBody>
                  <a:tcPr/>
                </a:tc>
                <a:extLst>
                  <a:ext uri="{0D108BD9-81ED-4DB2-BD59-A6C34878D82A}">
                    <a16:rowId xmlns:a16="http://schemas.microsoft.com/office/drawing/2014/main" val="2680184326"/>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831355609"/>
              </p:ext>
            </p:extLst>
          </p:nvPr>
        </p:nvGraphicFramePr>
        <p:xfrm>
          <a:off x="483972" y="2541990"/>
          <a:ext cx="7886700" cy="111252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3451</a:t>
                      </a:r>
                    </a:p>
                  </a:txBody>
                  <a:tcPr/>
                </a:tc>
                <a:tc>
                  <a:txBody>
                    <a:bodyPr/>
                    <a:lstStyle/>
                    <a:p>
                      <a:r>
                        <a:rPr lang="en-US" dirty="0"/>
                        <a:t>3555</a:t>
                      </a:r>
                    </a:p>
                  </a:txBody>
                  <a:tcPr/>
                </a:tc>
                <a:tc>
                  <a:txBody>
                    <a:bodyPr/>
                    <a:lstStyle/>
                    <a:p>
                      <a:r>
                        <a:rPr lang="en-US" dirty="0"/>
                        <a:t>4820</a:t>
                      </a:r>
                    </a:p>
                  </a:txBody>
                  <a:tcPr/>
                </a:tc>
                <a:tc>
                  <a:txBody>
                    <a:bodyPr/>
                    <a:lstStyle/>
                    <a:p>
                      <a:r>
                        <a:rPr lang="en-US" dirty="0"/>
                        <a:t>3120</a:t>
                      </a:r>
                    </a:p>
                  </a:txBody>
                  <a:tcPr/>
                </a:tc>
                <a:tc>
                  <a:txBody>
                    <a:bodyPr/>
                    <a:lstStyle/>
                    <a:p>
                      <a:r>
                        <a:rPr lang="en-US" dirty="0"/>
                        <a:t>6048</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4095.5</a:t>
                      </a:r>
                    </a:p>
                  </a:txBody>
                  <a:tcPr/>
                </a:tc>
                <a:tc>
                  <a:txBody>
                    <a:bodyPr/>
                    <a:lstStyle/>
                    <a:p>
                      <a:r>
                        <a:rPr lang="en-US" dirty="0"/>
                        <a:t>4174</a:t>
                      </a:r>
                    </a:p>
                  </a:txBody>
                  <a:tcPr/>
                </a:tc>
                <a:tc>
                  <a:txBody>
                    <a:bodyPr/>
                    <a:lstStyle/>
                    <a:p>
                      <a:r>
                        <a:rPr lang="en-US" dirty="0"/>
                        <a:t>5439</a:t>
                      </a:r>
                    </a:p>
                  </a:txBody>
                  <a:tcPr/>
                </a:tc>
                <a:tc>
                  <a:txBody>
                    <a:bodyPr/>
                    <a:lstStyle/>
                    <a:p>
                      <a:r>
                        <a:rPr lang="en-US" dirty="0"/>
                        <a:t>3741</a:t>
                      </a:r>
                    </a:p>
                  </a:txBody>
                  <a:tcPr/>
                </a:tc>
                <a:tc>
                  <a:txBody>
                    <a:bodyPr/>
                    <a:lstStyle/>
                    <a:p>
                      <a:r>
                        <a:rPr lang="en-US" dirty="0"/>
                        <a:t>6598</a:t>
                      </a:r>
                    </a:p>
                  </a:txBody>
                  <a:tcPr/>
                </a:tc>
                <a:extLst>
                  <a:ext uri="{0D108BD9-81ED-4DB2-BD59-A6C34878D82A}">
                    <a16:rowId xmlns:a16="http://schemas.microsoft.com/office/drawing/2014/main" val="2680184326"/>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2552412556"/>
              </p:ext>
            </p:extLst>
          </p:nvPr>
        </p:nvGraphicFramePr>
        <p:xfrm>
          <a:off x="418531" y="4483303"/>
          <a:ext cx="7886700" cy="111252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5752</a:t>
                      </a:r>
                    </a:p>
                  </a:txBody>
                  <a:tcPr/>
                </a:tc>
                <a:tc>
                  <a:txBody>
                    <a:bodyPr/>
                    <a:lstStyle/>
                    <a:p>
                      <a:r>
                        <a:rPr lang="en-US" dirty="0"/>
                        <a:t>5737</a:t>
                      </a:r>
                    </a:p>
                  </a:txBody>
                  <a:tcPr/>
                </a:tc>
                <a:tc>
                  <a:txBody>
                    <a:bodyPr/>
                    <a:lstStyle/>
                    <a:p>
                      <a:r>
                        <a:rPr lang="en-US" dirty="0"/>
                        <a:t>5937</a:t>
                      </a:r>
                    </a:p>
                  </a:txBody>
                  <a:tcPr/>
                </a:tc>
                <a:tc>
                  <a:txBody>
                    <a:bodyPr/>
                    <a:lstStyle/>
                    <a:p>
                      <a:r>
                        <a:rPr lang="en-US" dirty="0"/>
                        <a:t>5701</a:t>
                      </a:r>
                    </a:p>
                  </a:txBody>
                  <a:tcPr/>
                </a:tc>
                <a:tc>
                  <a:txBody>
                    <a:bodyPr/>
                    <a:lstStyle/>
                    <a:p>
                      <a:r>
                        <a:rPr lang="en-US" dirty="0"/>
                        <a:t>5802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7714.5</a:t>
                      </a:r>
                    </a:p>
                  </a:txBody>
                  <a:tcPr/>
                </a:tc>
                <a:tc>
                  <a:txBody>
                    <a:bodyPr/>
                    <a:lstStyle/>
                    <a:p>
                      <a:r>
                        <a:rPr lang="en-US" dirty="0"/>
                        <a:t>7767.5</a:t>
                      </a:r>
                    </a:p>
                  </a:txBody>
                  <a:tcPr/>
                </a:tc>
                <a:tc>
                  <a:txBody>
                    <a:bodyPr/>
                    <a:lstStyle/>
                    <a:p>
                      <a:r>
                        <a:rPr lang="en-US" dirty="0"/>
                        <a:t>7967</a:t>
                      </a:r>
                    </a:p>
                  </a:txBody>
                  <a:tcPr/>
                </a:tc>
                <a:tc>
                  <a:txBody>
                    <a:bodyPr/>
                    <a:lstStyle/>
                    <a:p>
                      <a:r>
                        <a:rPr lang="en-US" dirty="0"/>
                        <a:t>7792.5</a:t>
                      </a:r>
                    </a:p>
                  </a:txBody>
                  <a:tcPr/>
                </a:tc>
                <a:tc>
                  <a:txBody>
                    <a:bodyPr/>
                    <a:lstStyle/>
                    <a:p>
                      <a:r>
                        <a:rPr lang="en-US"/>
                        <a:t>8046.5</a:t>
                      </a:r>
                      <a:endParaRPr lang="en-US" dirty="0"/>
                    </a:p>
                  </a:txBody>
                  <a:tcPr/>
                </a:tc>
                <a:extLst>
                  <a:ext uri="{0D108BD9-81ED-4DB2-BD59-A6C34878D82A}">
                    <a16:rowId xmlns:a16="http://schemas.microsoft.com/office/drawing/2014/main" val="2680184326"/>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356286" y="5934670"/>
            <a:ext cx="7886700" cy="923330"/>
          </a:xfrm>
          <a:prstGeom prst="rect">
            <a:avLst/>
          </a:prstGeom>
          <a:noFill/>
        </p:spPr>
        <p:txBody>
          <a:bodyPr wrap="square" rtlCol="0">
            <a:spAutoFit/>
          </a:bodyPr>
          <a:lstStyle/>
          <a:p>
            <a:r>
              <a:rPr lang="en-US" dirty="0"/>
              <a:t>12442 total positions – Whatshap phased positions</a:t>
            </a:r>
          </a:p>
          <a:p>
            <a:r>
              <a:rPr lang="en-US" dirty="0"/>
              <a:t>Script file: MIHA.2020.4.3</a:t>
            </a:r>
          </a:p>
          <a:p>
            <a:r>
              <a:rPr lang="en-US" dirty="0"/>
              <a:t>Input folder: /home/s_m774/data/</a:t>
            </a:r>
            <a:r>
              <a:rPr lang="en-US" dirty="0" err="1"/>
              <a:t>miha</a:t>
            </a:r>
            <a:r>
              <a:rPr lang="en-US" dirty="0"/>
              <a:t>/compare.2020.Apr3/individuals/</a:t>
            </a:r>
          </a:p>
        </p:txBody>
      </p:sp>
    </p:spTree>
    <p:extLst>
      <p:ext uri="{BB962C8B-B14F-4D97-AF65-F5344CB8AC3E}">
        <p14:creationId xmlns:p14="http://schemas.microsoft.com/office/powerpoint/2010/main" val="315392608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550688664"/>
              </p:ext>
            </p:extLst>
          </p:nvPr>
        </p:nvGraphicFramePr>
        <p:xfrm>
          <a:off x="508685" y="494768"/>
          <a:ext cx="7796544" cy="148336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246</a:t>
                      </a:r>
                    </a:p>
                  </a:txBody>
                  <a:tcPr/>
                </a:tc>
                <a:tc>
                  <a:txBody>
                    <a:bodyPr/>
                    <a:lstStyle/>
                    <a:p>
                      <a:r>
                        <a:rPr lang="en-US" dirty="0"/>
                        <a:t>270</a:t>
                      </a:r>
                    </a:p>
                  </a:txBody>
                  <a:tcPr/>
                </a:tc>
                <a:tc>
                  <a:txBody>
                    <a:bodyPr/>
                    <a:lstStyle/>
                    <a:p>
                      <a:r>
                        <a:rPr lang="en-US" dirty="0"/>
                        <a:t>282</a:t>
                      </a:r>
                    </a:p>
                  </a:txBody>
                  <a:tcPr/>
                </a:tc>
                <a:tc>
                  <a:txBody>
                    <a:bodyPr/>
                    <a:lstStyle/>
                    <a:p>
                      <a:r>
                        <a:rPr lang="en-US" dirty="0"/>
                        <a:t>272</a:t>
                      </a:r>
                    </a:p>
                  </a:txBody>
                  <a:tcPr/>
                </a:tc>
                <a:tc>
                  <a:txBody>
                    <a:bodyPr/>
                    <a:lstStyle/>
                    <a:p>
                      <a:r>
                        <a:rPr lang="en-US" dirty="0"/>
                        <a:t>287</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354.5</a:t>
                      </a:r>
                    </a:p>
                  </a:txBody>
                  <a:tcPr/>
                </a:tc>
                <a:tc>
                  <a:txBody>
                    <a:bodyPr/>
                    <a:lstStyle/>
                    <a:p>
                      <a:r>
                        <a:rPr lang="en-US" dirty="0"/>
                        <a:t>374</a:t>
                      </a:r>
                    </a:p>
                  </a:txBody>
                  <a:tcPr/>
                </a:tc>
                <a:tc>
                  <a:txBody>
                    <a:bodyPr/>
                    <a:lstStyle/>
                    <a:p>
                      <a:r>
                        <a:rPr lang="en-US" dirty="0"/>
                        <a:t>382.5</a:t>
                      </a:r>
                    </a:p>
                  </a:txBody>
                  <a:tcPr/>
                </a:tc>
                <a:tc>
                  <a:txBody>
                    <a:bodyPr/>
                    <a:lstStyle/>
                    <a:p>
                      <a:r>
                        <a:rPr lang="en-US" dirty="0"/>
                        <a:t>374</a:t>
                      </a:r>
                    </a:p>
                  </a:txBody>
                  <a:tcPr/>
                </a:tc>
                <a:tc>
                  <a:txBody>
                    <a:bodyPr/>
                    <a:lstStyle/>
                    <a:p>
                      <a:r>
                        <a:rPr lang="en-US" dirty="0"/>
                        <a:t>379.5</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highlight>
                            <a:srgbClr val="00FF00"/>
                          </a:highlight>
                        </a:rPr>
                        <a:t> 285 </a:t>
                      </a:r>
                      <a:r>
                        <a:rPr lang="en-US" dirty="0">
                          <a:solidFill>
                            <a:srgbClr val="FF0000"/>
                          </a:solidFill>
                        </a:rPr>
                        <a:t>(330.5)</a:t>
                      </a:r>
                    </a:p>
                  </a:txBody>
                  <a:tcPr/>
                </a:tc>
                <a:tc>
                  <a:txBody>
                    <a:bodyPr/>
                    <a:lstStyle/>
                    <a:p>
                      <a:r>
                        <a:rPr lang="en-US" dirty="0">
                          <a:solidFill>
                            <a:schemeClr val="tx1"/>
                          </a:solidFill>
                          <a:highlight>
                            <a:srgbClr val="00FF00"/>
                          </a:highlight>
                        </a:rPr>
                        <a:t>320.5</a:t>
                      </a:r>
                      <a:r>
                        <a:rPr lang="en-US" dirty="0">
                          <a:solidFill>
                            <a:schemeClr val="tx1"/>
                          </a:solidFill>
                        </a:rPr>
                        <a:t> </a:t>
                      </a:r>
                      <a:r>
                        <a:rPr lang="en-US" dirty="0">
                          <a:solidFill>
                            <a:srgbClr val="FF0000"/>
                          </a:solidFill>
                        </a:rPr>
                        <a:t>(357)</a:t>
                      </a:r>
                    </a:p>
                  </a:txBody>
                  <a:tcPr/>
                </a:tc>
                <a:tc>
                  <a:txBody>
                    <a:bodyPr/>
                    <a:lstStyle/>
                    <a:p>
                      <a:r>
                        <a:rPr lang="en-US" dirty="0">
                          <a:solidFill>
                            <a:schemeClr val="tx1"/>
                          </a:solidFill>
                          <a:highlight>
                            <a:srgbClr val="00FF00"/>
                          </a:highlight>
                        </a:rPr>
                        <a:t>317</a:t>
                      </a:r>
                      <a:r>
                        <a:rPr lang="en-US" dirty="0">
                          <a:solidFill>
                            <a:srgbClr val="FF0000"/>
                          </a:solidFill>
                          <a:highlight>
                            <a:srgbClr val="00FF00"/>
                          </a:highlight>
                        </a:rPr>
                        <a:t> </a:t>
                      </a:r>
                      <a:r>
                        <a:rPr lang="en-US" dirty="0">
                          <a:solidFill>
                            <a:srgbClr val="FF0000"/>
                          </a:solidFill>
                        </a:rPr>
                        <a:t>(352.5)</a:t>
                      </a:r>
                    </a:p>
                  </a:txBody>
                  <a:tcPr/>
                </a:tc>
                <a:tc>
                  <a:txBody>
                    <a:bodyPr/>
                    <a:lstStyle/>
                    <a:p>
                      <a:r>
                        <a:rPr lang="en-US" dirty="0">
                          <a:solidFill>
                            <a:schemeClr val="tx1"/>
                          </a:solidFill>
                          <a:highlight>
                            <a:srgbClr val="00FF00"/>
                          </a:highlight>
                        </a:rPr>
                        <a:t>292.5</a:t>
                      </a:r>
                      <a:r>
                        <a:rPr lang="en-US" dirty="0">
                          <a:solidFill>
                            <a:srgbClr val="FF0000"/>
                          </a:solidFill>
                        </a:rPr>
                        <a:t> (342)</a:t>
                      </a:r>
                    </a:p>
                  </a:txBody>
                  <a:tcPr/>
                </a:tc>
                <a:tc>
                  <a:txBody>
                    <a:bodyPr/>
                    <a:lstStyle/>
                    <a:p>
                      <a:r>
                        <a:rPr lang="en-US" dirty="0">
                          <a:solidFill>
                            <a:schemeClr val="tx1"/>
                          </a:solidFill>
                          <a:highlight>
                            <a:srgbClr val="00FF00"/>
                          </a:highlight>
                        </a:rPr>
                        <a:t>318</a:t>
                      </a:r>
                      <a:r>
                        <a:rPr lang="en-US" dirty="0">
                          <a:solidFill>
                            <a:srgbClr val="FF0000"/>
                          </a:solidFill>
                          <a:highlight>
                            <a:srgbClr val="00FF00"/>
                          </a:highlight>
                        </a:rPr>
                        <a:t> </a:t>
                      </a:r>
                      <a:r>
                        <a:rPr lang="en-US" dirty="0">
                          <a:solidFill>
                            <a:srgbClr val="FF0000"/>
                          </a:solidFill>
                        </a:rPr>
                        <a:t>(347.5)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3533342571"/>
              </p:ext>
            </p:extLst>
          </p:nvPr>
        </p:nvGraphicFramePr>
        <p:xfrm>
          <a:off x="483972" y="254199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097178">
                  <a:extLst>
                    <a:ext uri="{9D8B030D-6E8A-4147-A177-3AD203B41FA5}">
                      <a16:colId xmlns:a16="http://schemas.microsoft.com/office/drawing/2014/main" val="2461927946"/>
                    </a:ext>
                  </a:extLst>
                </a:gridCol>
                <a:gridCol w="1531722">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560</a:t>
                      </a:r>
                    </a:p>
                  </a:txBody>
                  <a:tcPr/>
                </a:tc>
                <a:tc>
                  <a:txBody>
                    <a:bodyPr/>
                    <a:lstStyle/>
                    <a:p>
                      <a:r>
                        <a:rPr lang="en-US" dirty="0"/>
                        <a:t>575</a:t>
                      </a:r>
                    </a:p>
                  </a:txBody>
                  <a:tcPr/>
                </a:tc>
                <a:tc>
                  <a:txBody>
                    <a:bodyPr/>
                    <a:lstStyle/>
                    <a:p>
                      <a:r>
                        <a:rPr lang="en-US" dirty="0"/>
                        <a:t>577</a:t>
                      </a:r>
                    </a:p>
                  </a:txBody>
                  <a:tcPr/>
                </a:tc>
                <a:tc>
                  <a:txBody>
                    <a:bodyPr/>
                    <a:lstStyle/>
                    <a:p>
                      <a:r>
                        <a:rPr lang="en-US" dirty="0"/>
                        <a:t>572</a:t>
                      </a:r>
                    </a:p>
                  </a:txBody>
                  <a:tcPr/>
                </a:tc>
                <a:tc>
                  <a:txBody>
                    <a:bodyPr/>
                    <a:lstStyle/>
                    <a:p>
                      <a:r>
                        <a:rPr lang="en-US" dirty="0"/>
                        <a:t>572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594</a:t>
                      </a:r>
                    </a:p>
                  </a:txBody>
                  <a:tcPr/>
                </a:tc>
                <a:tc>
                  <a:txBody>
                    <a:bodyPr/>
                    <a:lstStyle/>
                    <a:p>
                      <a:r>
                        <a:rPr lang="en-US" dirty="0"/>
                        <a:t>601.5</a:t>
                      </a:r>
                    </a:p>
                  </a:txBody>
                  <a:tcPr/>
                </a:tc>
                <a:tc>
                  <a:txBody>
                    <a:bodyPr/>
                    <a:lstStyle/>
                    <a:p>
                      <a:r>
                        <a:rPr lang="en-US" dirty="0"/>
                        <a:t>602</a:t>
                      </a:r>
                    </a:p>
                  </a:txBody>
                  <a:tcPr/>
                </a:tc>
                <a:tc>
                  <a:txBody>
                    <a:bodyPr/>
                    <a:lstStyle/>
                    <a:p>
                      <a:r>
                        <a:rPr lang="en-US" dirty="0"/>
                        <a:t>599</a:t>
                      </a:r>
                    </a:p>
                  </a:txBody>
                  <a:tcPr/>
                </a:tc>
                <a:tc>
                  <a:txBody>
                    <a:bodyPr/>
                    <a:lstStyle/>
                    <a:p>
                      <a:r>
                        <a:rPr lang="en-US" dirty="0"/>
                        <a:t>600</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highlight>
                            <a:srgbClr val="00FF00"/>
                          </a:highlight>
                        </a:rPr>
                        <a:t>475</a:t>
                      </a:r>
                      <a:r>
                        <a:rPr lang="en-US" dirty="0">
                          <a:solidFill>
                            <a:srgbClr val="FF0000"/>
                          </a:solidFill>
                        </a:rPr>
                        <a:t> (520)</a:t>
                      </a:r>
                    </a:p>
                  </a:txBody>
                  <a:tcPr/>
                </a:tc>
                <a:tc>
                  <a:txBody>
                    <a:bodyPr/>
                    <a:lstStyle/>
                    <a:p>
                      <a:r>
                        <a:rPr lang="en-US" dirty="0">
                          <a:solidFill>
                            <a:schemeClr val="tx1"/>
                          </a:solidFill>
                          <a:highlight>
                            <a:srgbClr val="00FF00"/>
                          </a:highlight>
                        </a:rPr>
                        <a:t>501.5</a:t>
                      </a:r>
                      <a:r>
                        <a:rPr lang="en-US" dirty="0">
                          <a:solidFill>
                            <a:srgbClr val="FF0000"/>
                          </a:solidFill>
                          <a:highlight>
                            <a:srgbClr val="00FF00"/>
                          </a:highlight>
                        </a:rPr>
                        <a:t> </a:t>
                      </a:r>
                      <a:r>
                        <a:rPr lang="en-US" dirty="0">
                          <a:solidFill>
                            <a:srgbClr val="FF0000"/>
                          </a:solidFill>
                        </a:rPr>
                        <a:t>(541.5)</a:t>
                      </a:r>
                    </a:p>
                  </a:txBody>
                  <a:tcPr/>
                </a:tc>
                <a:tc>
                  <a:txBody>
                    <a:bodyPr/>
                    <a:lstStyle/>
                    <a:p>
                      <a:r>
                        <a:rPr lang="en-US" dirty="0">
                          <a:solidFill>
                            <a:schemeClr val="tx1"/>
                          </a:solidFill>
                          <a:highlight>
                            <a:srgbClr val="00FF00"/>
                          </a:highlight>
                        </a:rPr>
                        <a:t>500</a:t>
                      </a:r>
                      <a:r>
                        <a:rPr lang="en-US" dirty="0">
                          <a:solidFill>
                            <a:srgbClr val="FF0000"/>
                          </a:solidFill>
                        </a:rPr>
                        <a:t> (532)</a:t>
                      </a:r>
                    </a:p>
                  </a:txBody>
                  <a:tcPr/>
                </a:tc>
                <a:tc>
                  <a:txBody>
                    <a:bodyPr/>
                    <a:lstStyle/>
                    <a:p>
                      <a:r>
                        <a:rPr lang="en-US" dirty="0">
                          <a:solidFill>
                            <a:schemeClr val="tx1"/>
                          </a:solidFill>
                          <a:highlight>
                            <a:srgbClr val="00FF00"/>
                          </a:highlight>
                        </a:rPr>
                        <a:t>470.5</a:t>
                      </a:r>
                      <a:r>
                        <a:rPr lang="en-US" dirty="0">
                          <a:solidFill>
                            <a:srgbClr val="FF0000"/>
                          </a:solidFill>
                        </a:rPr>
                        <a:t> (521)</a:t>
                      </a:r>
                    </a:p>
                  </a:txBody>
                  <a:tcPr/>
                </a:tc>
                <a:tc>
                  <a:txBody>
                    <a:bodyPr/>
                    <a:lstStyle/>
                    <a:p>
                      <a:r>
                        <a:rPr lang="en-US" dirty="0">
                          <a:solidFill>
                            <a:schemeClr val="tx1"/>
                          </a:solidFill>
                          <a:highlight>
                            <a:srgbClr val="00FF00"/>
                          </a:highlight>
                        </a:rPr>
                        <a:t>(501) </a:t>
                      </a:r>
                      <a:r>
                        <a:rPr lang="en-US" dirty="0">
                          <a:solidFill>
                            <a:srgbClr val="FF0000"/>
                          </a:solidFill>
                        </a:rPr>
                        <a:t>(532)</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565145432"/>
              </p:ext>
            </p:extLst>
          </p:nvPr>
        </p:nvGraphicFramePr>
        <p:xfrm>
          <a:off x="418531" y="4483303"/>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254</a:t>
                      </a:r>
                    </a:p>
                  </a:txBody>
                  <a:tcPr/>
                </a:tc>
                <a:tc>
                  <a:txBody>
                    <a:bodyPr/>
                    <a:lstStyle/>
                    <a:p>
                      <a:r>
                        <a:rPr lang="en-US" dirty="0"/>
                        <a:t>261</a:t>
                      </a:r>
                    </a:p>
                  </a:txBody>
                  <a:tcPr/>
                </a:tc>
                <a:tc>
                  <a:txBody>
                    <a:bodyPr/>
                    <a:lstStyle/>
                    <a:p>
                      <a:r>
                        <a:rPr lang="en-US" dirty="0"/>
                        <a:t>285</a:t>
                      </a:r>
                    </a:p>
                  </a:txBody>
                  <a:tcPr/>
                </a:tc>
                <a:tc>
                  <a:txBody>
                    <a:bodyPr/>
                    <a:lstStyle/>
                    <a:p>
                      <a:r>
                        <a:rPr lang="en-US" dirty="0"/>
                        <a:t>282</a:t>
                      </a:r>
                    </a:p>
                  </a:txBody>
                  <a:tcPr/>
                </a:tc>
                <a:tc>
                  <a:txBody>
                    <a:bodyPr/>
                    <a:lstStyle/>
                    <a:p>
                      <a:r>
                        <a:rPr lang="en-US" dirty="0"/>
                        <a:t>285</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358.5</a:t>
                      </a:r>
                    </a:p>
                  </a:txBody>
                  <a:tcPr/>
                </a:tc>
                <a:tc>
                  <a:txBody>
                    <a:bodyPr/>
                    <a:lstStyle/>
                    <a:p>
                      <a:r>
                        <a:rPr lang="en-US" dirty="0"/>
                        <a:t>366.5</a:t>
                      </a:r>
                    </a:p>
                  </a:txBody>
                  <a:tcPr/>
                </a:tc>
                <a:tc>
                  <a:txBody>
                    <a:bodyPr/>
                    <a:lstStyle/>
                    <a:p>
                      <a:r>
                        <a:rPr lang="en-US" dirty="0"/>
                        <a:t>383.5</a:t>
                      </a:r>
                    </a:p>
                  </a:txBody>
                  <a:tcPr/>
                </a:tc>
                <a:tc>
                  <a:txBody>
                    <a:bodyPr/>
                    <a:lstStyle/>
                    <a:p>
                      <a:r>
                        <a:rPr lang="en-US" dirty="0"/>
                        <a:t>377</a:t>
                      </a:r>
                    </a:p>
                  </a:txBody>
                  <a:tcPr/>
                </a:tc>
                <a:tc>
                  <a:txBody>
                    <a:bodyPr/>
                    <a:lstStyle/>
                    <a:p>
                      <a:r>
                        <a:rPr lang="en-US" dirty="0"/>
                        <a:t>380.5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335.5</a:t>
                      </a:r>
                    </a:p>
                  </a:txBody>
                  <a:tcPr/>
                </a:tc>
                <a:tc>
                  <a:txBody>
                    <a:bodyPr/>
                    <a:lstStyle/>
                    <a:p>
                      <a:r>
                        <a:rPr lang="en-US" dirty="0"/>
                        <a:t>347.5</a:t>
                      </a:r>
                    </a:p>
                  </a:txBody>
                  <a:tcPr/>
                </a:tc>
                <a:tc>
                  <a:txBody>
                    <a:bodyPr/>
                    <a:lstStyle/>
                    <a:p>
                      <a:r>
                        <a:rPr lang="en-US" dirty="0"/>
                        <a:t>353.5</a:t>
                      </a:r>
                    </a:p>
                  </a:txBody>
                  <a:tcPr/>
                </a:tc>
                <a:tc>
                  <a:txBody>
                    <a:bodyPr/>
                    <a:lstStyle/>
                    <a:p>
                      <a:r>
                        <a:rPr lang="en-US" b="0" dirty="0"/>
                        <a:t>347</a:t>
                      </a:r>
                    </a:p>
                  </a:txBody>
                  <a:tcPr/>
                </a:tc>
                <a:tc>
                  <a:txBody>
                    <a:bodyPr/>
                    <a:lstStyle/>
                    <a:p>
                      <a:r>
                        <a:rPr lang="en-US" dirty="0"/>
                        <a:t>348.5</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494731" y="5966663"/>
            <a:ext cx="7886700" cy="1077218"/>
          </a:xfrm>
          <a:prstGeom prst="rect">
            <a:avLst/>
          </a:prstGeom>
          <a:noFill/>
        </p:spPr>
        <p:txBody>
          <a:bodyPr wrap="square" rtlCol="0">
            <a:spAutoFit/>
          </a:bodyPr>
          <a:lstStyle/>
          <a:p>
            <a:r>
              <a:rPr lang="en-US" sz="1600" dirty="0"/>
              <a:t>628 total positions – Whatshap phased &gt;= 20 coverage</a:t>
            </a:r>
          </a:p>
          <a:p>
            <a:r>
              <a:rPr lang="en-US" sz="1600" dirty="0"/>
              <a:t>Script file: MIHA.2020.4.10  Input folder: /home/s_m774/data/</a:t>
            </a:r>
            <a:r>
              <a:rPr lang="en-US" sz="1600" dirty="0" err="1"/>
              <a:t>miha</a:t>
            </a:r>
            <a:r>
              <a:rPr lang="en-US" sz="1600" dirty="0"/>
              <a:t>/ </a:t>
            </a:r>
          </a:p>
          <a:p>
            <a:r>
              <a:rPr lang="en-US" sz="1600" dirty="0">
                <a:solidFill>
                  <a:srgbClr val="FF0000"/>
                </a:solidFill>
              </a:rPr>
              <a:t>“red” number for haplotype comparison with NO “-”, which is incorrect</a:t>
            </a:r>
            <a:r>
              <a:rPr lang="en-US" sz="1600" dirty="0"/>
              <a:t>,</a:t>
            </a:r>
          </a:p>
          <a:p>
            <a:r>
              <a:rPr lang="en-US" sz="1600" dirty="0">
                <a:highlight>
                  <a:srgbClr val="00FF00"/>
                </a:highlight>
              </a:rPr>
              <a:t> the “green” one is the correct with the “-” for </a:t>
            </a:r>
            <a:r>
              <a:rPr lang="en-US" sz="1600" dirty="0" err="1">
                <a:highlight>
                  <a:srgbClr val="00FF00"/>
                </a:highlight>
              </a:rPr>
              <a:t>whatshap</a:t>
            </a:r>
            <a:r>
              <a:rPr lang="en-US" sz="1600" dirty="0">
                <a:highlight>
                  <a:srgbClr val="00FF00"/>
                </a:highlight>
              </a:rPr>
              <a:t> unphased positions. </a:t>
            </a:r>
          </a:p>
        </p:txBody>
      </p:sp>
    </p:spTree>
    <p:extLst>
      <p:ext uri="{BB962C8B-B14F-4D97-AF65-F5344CB8AC3E}">
        <p14:creationId xmlns:p14="http://schemas.microsoft.com/office/powerpoint/2010/main" val="167779153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May 1,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129</a:t>
            </a:fld>
            <a:endParaRPr lang="en-US"/>
          </a:p>
        </p:txBody>
      </p:sp>
    </p:spTree>
    <p:extLst>
      <p:ext uri="{BB962C8B-B14F-4D97-AF65-F5344CB8AC3E}">
        <p14:creationId xmlns:p14="http://schemas.microsoft.com/office/powerpoint/2010/main" val="2028330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August 13, 2019 Summary</a:t>
            </a:r>
          </a:p>
        </p:txBody>
      </p:sp>
      <p:graphicFrame>
        <p:nvGraphicFramePr>
          <p:cNvPr id="5" name="Content Placeholder 4">
            <a:extLst>
              <a:ext uri="{FF2B5EF4-FFF2-40B4-BE49-F238E27FC236}">
                <a16:creationId xmlns:a16="http://schemas.microsoft.com/office/drawing/2014/main" id="{B4E84722-A4B0-4075-94D4-36D92E5EBDAD}"/>
              </a:ext>
            </a:extLst>
          </p:cNvPr>
          <p:cNvGraphicFramePr>
            <a:graphicFrameLocks noGrp="1"/>
          </p:cNvGraphicFramePr>
          <p:nvPr>
            <p:ph idx="1"/>
            <p:extLst>
              <p:ext uri="{D42A27DB-BD31-4B8C-83A1-F6EECF244321}">
                <p14:modId xmlns:p14="http://schemas.microsoft.com/office/powerpoint/2010/main" val="479807076"/>
              </p:ext>
            </p:extLst>
          </p:nvPr>
        </p:nvGraphicFramePr>
        <p:xfrm>
          <a:off x="443120" y="928843"/>
          <a:ext cx="8500366" cy="2159000"/>
        </p:xfrm>
        <a:graphic>
          <a:graphicData uri="http://schemas.openxmlformats.org/drawingml/2006/table">
            <a:tbl>
              <a:tblPr firstRow="1" bandRow="1">
                <a:tableStyleId>{5C22544A-7EE6-4342-B048-85BDC9FD1C3A}</a:tableStyleId>
              </a:tblPr>
              <a:tblGrid>
                <a:gridCol w="2850207">
                  <a:extLst>
                    <a:ext uri="{9D8B030D-6E8A-4147-A177-3AD203B41FA5}">
                      <a16:colId xmlns:a16="http://schemas.microsoft.com/office/drawing/2014/main" val="602654747"/>
                    </a:ext>
                  </a:extLst>
                </a:gridCol>
                <a:gridCol w="5650159">
                  <a:extLst>
                    <a:ext uri="{9D8B030D-6E8A-4147-A177-3AD203B41FA5}">
                      <a16:colId xmlns:a16="http://schemas.microsoft.com/office/drawing/2014/main" val="286579639"/>
                    </a:ext>
                  </a:extLst>
                </a:gridCol>
              </a:tblGrid>
              <a:tr h="370840">
                <a:tc>
                  <a:txBody>
                    <a:bodyPr/>
                    <a:lstStyle/>
                    <a:p>
                      <a:r>
                        <a:rPr lang="en-US" dirty="0"/>
                        <a:t>Method</a:t>
                      </a:r>
                    </a:p>
                  </a:txBody>
                  <a:tcPr/>
                </a:tc>
                <a:tc>
                  <a:txBody>
                    <a:bodyPr/>
                    <a:lstStyle/>
                    <a:p>
                      <a:r>
                        <a:rPr lang="en-US" dirty="0"/>
                        <a:t>SNP count</a:t>
                      </a:r>
                    </a:p>
                  </a:txBody>
                  <a:tcPr/>
                </a:tc>
                <a:extLst>
                  <a:ext uri="{0D108BD9-81ED-4DB2-BD59-A6C34878D82A}">
                    <a16:rowId xmlns:a16="http://schemas.microsoft.com/office/drawing/2014/main" val="514175105"/>
                  </a:ext>
                </a:extLst>
              </a:tr>
              <a:tr h="370840">
                <a:tc>
                  <a:txBody>
                    <a:bodyPr/>
                    <a:lstStyle/>
                    <a:p>
                      <a:r>
                        <a:rPr lang="en-US" sz="1400" dirty="0"/>
                        <a:t>Single End </a:t>
                      </a:r>
                      <a:r>
                        <a:rPr lang="en-US" sz="1400" dirty="0">
                          <a:solidFill>
                            <a:schemeClr val="accent2"/>
                          </a:solidFill>
                        </a:rPr>
                        <a:t>(3 samples) </a:t>
                      </a:r>
                    </a:p>
                  </a:txBody>
                  <a:tcPr/>
                </a:tc>
                <a:tc>
                  <a:txBody>
                    <a:bodyPr/>
                    <a:lstStyle/>
                    <a:p>
                      <a:r>
                        <a:rPr lang="en-US" sz="1400" dirty="0"/>
                        <a:t>1714 </a:t>
                      </a:r>
                      <a:r>
                        <a:rPr lang="en-US" sz="1400" dirty="0">
                          <a:solidFill>
                            <a:schemeClr val="accent2"/>
                          </a:solidFill>
                        </a:rPr>
                        <a:t>(Union of 3 samples) </a:t>
                      </a:r>
                    </a:p>
                  </a:txBody>
                  <a:tcPr/>
                </a:tc>
                <a:extLst>
                  <a:ext uri="{0D108BD9-81ED-4DB2-BD59-A6C34878D82A}">
                    <a16:rowId xmlns:a16="http://schemas.microsoft.com/office/drawing/2014/main" val="2250106842"/>
                  </a:ext>
                </a:extLst>
              </a:tr>
              <a:tr h="370840">
                <a:tc>
                  <a:txBody>
                    <a:bodyPr/>
                    <a:lstStyle/>
                    <a:p>
                      <a:r>
                        <a:rPr lang="en-US" sz="1400" dirty="0"/>
                        <a:t>Single End, ≥4 coverage </a:t>
                      </a:r>
                      <a:r>
                        <a:rPr lang="en-US" sz="1400" dirty="0">
                          <a:solidFill>
                            <a:schemeClr val="accent2"/>
                          </a:solidFill>
                        </a:rPr>
                        <a:t>(3 samples) </a:t>
                      </a:r>
                      <a:endParaRPr lang="en-US" sz="1400" dirty="0"/>
                    </a:p>
                  </a:txBody>
                  <a:tcPr/>
                </a:tc>
                <a:tc>
                  <a:txBody>
                    <a:bodyPr/>
                    <a:lstStyle/>
                    <a:p>
                      <a:r>
                        <a:rPr lang="en-US" sz="1400" dirty="0"/>
                        <a:t>246  </a:t>
                      </a:r>
                      <a:r>
                        <a:rPr lang="en-US" sz="1400" dirty="0">
                          <a:solidFill>
                            <a:schemeClr val="accent2"/>
                          </a:solidFill>
                        </a:rPr>
                        <a:t>/home/s_m774/data/</a:t>
                      </a:r>
                      <a:r>
                        <a:rPr lang="en-US" sz="1400" dirty="0" err="1">
                          <a:solidFill>
                            <a:schemeClr val="accent2"/>
                          </a:solidFill>
                        </a:rPr>
                        <a:t>dbm</a:t>
                      </a:r>
                      <a:r>
                        <a:rPr lang="en-US" sz="1400" dirty="0">
                          <a:solidFill>
                            <a:schemeClr val="accent2"/>
                          </a:solidFill>
                        </a:rPr>
                        <a:t>/single.4depth.3sample/7.8</a:t>
                      </a:r>
                    </a:p>
                  </a:txBody>
                  <a:tcPr/>
                </a:tc>
                <a:extLst>
                  <a:ext uri="{0D108BD9-81ED-4DB2-BD59-A6C34878D82A}">
                    <a16:rowId xmlns:a16="http://schemas.microsoft.com/office/drawing/2014/main" val="3608484673"/>
                  </a:ext>
                </a:extLst>
              </a:tr>
              <a:tr h="0">
                <a:tc>
                  <a:txBody>
                    <a:bodyPr/>
                    <a:lstStyle/>
                    <a:p>
                      <a:r>
                        <a:rPr lang="en-US" sz="1400" dirty="0"/>
                        <a:t>Single End, 3 pick 3 </a:t>
                      </a:r>
                      <a:r>
                        <a:rPr lang="en-US" sz="1400" dirty="0">
                          <a:solidFill>
                            <a:schemeClr val="accent2"/>
                          </a:solidFill>
                        </a:rPr>
                        <a:t>(3 samples) </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47 </a:t>
                      </a:r>
                      <a:r>
                        <a:rPr lang="en-US" sz="1400" dirty="0">
                          <a:solidFill>
                            <a:schemeClr val="accent2"/>
                          </a:solidFill>
                        </a:rPr>
                        <a:t>/home/s_m774/data/</a:t>
                      </a:r>
                      <a:r>
                        <a:rPr lang="en-US" sz="1400" dirty="0" err="1">
                          <a:solidFill>
                            <a:schemeClr val="accent2"/>
                          </a:solidFill>
                        </a:rPr>
                        <a:t>dbm</a:t>
                      </a:r>
                      <a:r>
                        <a:rPr lang="en-US" sz="1400" dirty="0">
                          <a:solidFill>
                            <a:schemeClr val="accent2"/>
                          </a:solidFill>
                        </a:rPr>
                        <a:t>/single.1depth.3sample/intersect</a:t>
                      </a:r>
                    </a:p>
                  </a:txBody>
                  <a:tcPr/>
                </a:tc>
                <a:extLst>
                  <a:ext uri="{0D108BD9-81ED-4DB2-BD59-A6C34878D82A}">
                    <a16:rowId xmlns:a16="http://schemas.microsoft.com/office/drawing/2014/main" val="3894521363"/>
                  </a:ext>
                </a:extLst>
              </a:tr>
              <a:tr h="370840">
                <a:tc>
                  <a:txBody>
                    <a:bodyPr/>
                    <a:lstStyle/>
                    <a:p>
                      <a:r>
                        <a:rPr lang="en-US" sz="1400" dirty="0"/>
                        <a:t>Pair End, ≥4 coverage </a:t>
                      </a:r>
                      <a:r>
                        <a:rPr lang="en-US" sz="1400" dirty="0">
                          <a:solidFill>
                            <a:schemeClr val="accent2"/>
                          </a:solidFill>
                        </a:rPr>
                        <a:t>(3 samples) </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417 </a:t>
                      </a:r>
                      <a:r>
                        <a:rPr lang="en-US" sz="1400" kern="1200" dirty="0">
                          <a:solidFill>
                            <a:schemeClr val="accent2"/>
                          </a:solidFill>
                          <a:effectLst/>
                          <a:latin typeface="+mn-lt"/>
                          <a:ea typeface="+mn-ea"/>
                          <a:cs typeface="+mn-cs"/>
                        </a:rPr>
                        <a:t>/home/s_m774/data/</a:t>
                      </a:r>
                      <a:r>
                        <a:rPr lang="en-US" sz="1400" kern="1200" dirty="0" err="1">
                          <a:solidFill>
                            <a:schemeClr val="accent2"/>
                          </a:solidFill>
                          <a:effectLst/>
                          <a:latin typeface="+mn-lt"/>
                          <a:ea typeface="+mn-ea"/>
                          <a:cs typeface="+mn-cs"/>
                        </a:rPr>
                        <a:t>dbm</a:t>
                      </a:r>
                      <a:r>
                        <a:rPr lang="en-US" sz="1400" kern="1200" dirty="0">
                          <a:solidFill>
                            <a:schemeClr val="accent2"/>
                          </a:solidFill>
                          <a:effectLst/>
                          <a:latin typeface="+mn-lt"/>
                          <a:ea typeface="+mn-ea"/>
                          <a:cs typeface="+mn-cs"/>
                        </a:rPr>
                        <a:t>/pair.4depth.3sample/7.28</a:t>
                      </a:r>
                    </a:p>
                  </a:txBody>
                  <a:tcPr/>
                </a:tc>
                <a:extLst>
                  <a:ext uri="{0D108BD9-81ED-4DB2-BD59-A6C34878D82A}">
                    <a16:rowId xmlns:a16="http://schemas.microsoft.com/office/drawing/2014/main" val="4000075303"/>
                  </a:ext>
                </a:extLst>
              </a:tr>
              <a:tr h="370840">
                <a:tc>
                  <a:txBody>
                    <a:bodyPr/>
                    <a:lstStyle/>
                    <a:p>
                      <a:r>
                        <a:rPr lang="en-US" sz="1400" dirty="0">
                          <a:solidFill>
                            <a:schemeClr val="tx1"/>
                          </a:solidFill>
                        </a:rPr>
                        <a:t>Pair End, ≥2 coverage, 5 pick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120  </a:t>
                      </a:r>
                      <a:r>
                        <a:rPr lang="en-US" sz="1400" kern="1200" dirty="0">
                          <a:solidFill>
                            <a:schemeClr val="accent2"/>
                          </a:solidFill>
                          <a:effectLst/>
                          <a:latin typeface="+mn-lt"/>
                          <a:ea typeface="+mn-ea"/>
                          <a:cs typeface="+mn-cs"/>
                        </a:rPr>
                        <a:t>/home/s_m774/data/</a:t>
                      </a:r>
                      <a:r>
                        <a:rPr lang="en-US" sz="1400" kern="1200" dirty="0" err="1">
                          <a:solidFill>
                            <a:schemeClr val="accent2"/>
                          </a:solidFill>
                          <a:effectLst/>
                          <a:latin typeface="+mn-lt"/>
                          <a:ea typeface="+mn-ea"/>
                          <a:cs typeface="+mn-cs"/>
                        </a:rPr>
                        <a:t>dbm</a:t>
                      </a:r>
                      <a:r>
                        <a:rPr lang="en-US" sz="1400" kern="1200" dirty="0">
                          <a:solidFill>
                            <a:schemeClr val="accent2"/>
                          </a:solidFill>
                          <a:effectLst/>
                          <a:latin typeface="+mn-lt"/>
                          <a:ea typeface="+mn-ea"/>
                          <a:cs typeface="+mn-cs"/>
                        </a:rPr>
                        <a:t>/pair.2depth.5sample/8.10 - Starfish</a:t>
                      </a:r>
                    </a:p>
                  </a:txBody>
                  <a:tcPr/>
                </a:tc>
                <a:extLst>
                  <a:ext uri="{0D108BD9-81ED-4DB2-BD59-A6C34878D82A}">
                    <a16:rowId xmlns:a16="http://schemas.microsoft.com/office/drawing/2014/main" val="2874071895"/>
                  </a:ext>
                </a:extLst>
              </a:tr>
            </a:tbl>
          </a:graphicData>
        </a:graphic>
      </p:graphicFrame>
      <p:pic>
        <p:nvPicPr>
          <p:cNvPr id="7" name="Picture 6">
            <a:extLst>
              <a:ext uri="{FF2B5EF4-FFF2-40B4-BE49-F238E27FC236}">
                <a16:creationId xmlns:a16="http://schemas.microsoft.com/office/drawing/2014/main" id="{89E893C2-9005-48F6-AADE-A9FBDDCEDFF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3971999"/>
            <a:ext cx="4686300" cy="1228181"/>
          </a:xfrm>
          <a:prstGeom prst="rect">
            <a:avLst/>
          </a:prstGeom>
        </p:spPr>
      </p:pic>
      <p:pic>
        <p:nvPicPr>
          <p:cNvPr id="9" name="Picture 8">
            <a:extLst>
              <a:ext uri="{FF2B5EF4-FFF2-40B4-BE49-F238E27FC236}">
                <a16:creationId xmlns:a16="http://schemas.microsoft.com/office/drawing/2014/main" id="{EAFF4BF3-CECF-4407-9205-5DA1BBF9A9D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5140270"/>
            <a:ext cx="4572000" cy="1325880"/>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5C4C6BEA-0283-4608-AA5E-E22D7C385E1F}"/>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4457700" y="3972000"/>
            <a:ext cx="4686300" cy="1722120"/>
          </a:xfrm>
          <a:prstGeom prst="rect">
            <a:avLst/>
          </a:prstGeom>
        </p:spPr>
      </p:pic>
      <p:pic>
        <p:nvPicPr>
          <p:cNvPr id="16" name="Picture 15">
            <a:extLst>
              <a:ext uri="{FF2B5EF4-FFF2-40B4-BE49-F238E27FC236}">
                <a16:creationId xmlns:a16="http://schemas.microsoft.com/office/drawing/2014/main" id="{F8AD661A-A666-4107-AAE7-429B6C388FF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457700" y="5466161"/>
            <a:ext cx="4686300" cy="1342268"/>
          </a:xfrm>
          <a:prstGeom prst="rect">
            <a:avLst/>
          </a:prstGeom>
        </p:spPr>
      </p:pic>
      <p:sp>
        <p:nvSpPr>
          <p:cNvPr id="3" name="Slide Number Placeholder 2">
            <a:extLst>
              <a:ext uri="{FF2B5EF4-FFF2-40B4-BE49-F238E27FC236}">
                <a16:creationId xmlns:a16="http://schemas.microsoft.com/office/drawing/2014/main" id="{9DB48E4A-034C-4124-9631-FB7B47B77226}"/>
              </a:ext>
            </a:extLst>
          </p:cNvPr>
          <p:cNvSpPr>
            <a:spLocks noGrp="1"/>
          </p:cNvSpPr>
          <p:nvPr>
            <p:ph type="sldNum" sz="quarter" idx="12"/>
          </p:nvPr>
        </p:nvSpPr>
        <p:spPr/>
        <p:txBody>
          <a:bodyPr/>
          <a:lstStyle/>
          <a:p>
            <a:fld id="{79EB0BAA-089B-F446-9CF3-DE954596BEEC}" type="slidenum">
              <a:rPr lang="en-US" smtClean="0"/>
              <a:t>13</a:t>
            </a:fld>
            <a:endParaRPr lang="en-US"/>
          </a:p>
        </p:txBody>
      </p:sp>
    </p:spTree>
    <p:extLst>
      <p:ext uri="{BB962C8B-B14F-4D97-AF65-F5344CB8AC3E}">
        <p14:creationId xmlns:p14="http://schemas.microsoft.com/office/powerpoint/2010/main" val="261662096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1. Check each paper/user manual how no/low coverage positions are handled</a:t>
            </a:r>
          </a:p>
          <a:p>
            <a:pPr marL="0" indent="0">
              <a:buNone/>
            </a:pPr>
            <a:r>
              <a:rPr lang="en-US" sz="2000" dirty="0"/>
              <a:t>‘coverage, missing, linkage </a:t>
            </a:r>
            <a:r>
              <a:rPr lang="en-US" sz="2000" dirty="0" err="1"/>
              <a:t>diseq</a:t>
            </a:r>
            <a:r>
              <a:rPr lang="en-US" sz="2000" dirty="0"/>
              <a:t>’</a:t>
            </a:r>
          </a:p>
          <a:p>
            <a:pPr marL="0" indent="0">
              <a:buNone/>
            </a:pPr>
            <a:endParaRPr lang="en-US" sz="2000" dirty="0"/>
          </a:p>
          <a:p>
            <a:pPr marL="0" indent="0">
              <a:buNone/>
            </a:pPr>
            <a:r>
              <a:rPr lang="en-US" sz="2000" dirty="0">
                <a:solidFill>
                  <a:srgbClr val="00B050"/>
                </a:solidFill>
              </a:rPr>
              <a:t>2. Find another datasets with long reads (e.g., NA12878 and plus at least another sample, and better to have known truth, i.e., know the true haplotype)</a:t>
            </a:r>
          </a:p>
          <a:p>
            <a:pPr marL="0" indent="0">
              <a:buNone/>
            </a:pPr>
            <a:r>
              <a:rPr lang="en-US" sz="2000" dirty="0">
                <a:solidFill>
                  <a:srgbClr val="00B050"/>
                </a:solidFill>
              </a:rPr>
              <a:t>I am looking at the 1000 genome dataset—which has 2504 </a:t>
            </a:r>
            <a:r>
              <a:rPr lang="en-US" sz="2000" dirty="0" err="1">
                <a:solidFill>
                  <a:srgbClr val="00B050"/>
                </a:solidFill>
              </a:rPr>
              <a:t>individiuals</a:t>
            </a:r>
            <a:r>
              <a:rPr lang="en-US" sz="2000" dirty="0">
                <a:solidFill>
                  <a:srgbClr val="00B050"/>
                </a:solidFill>
              </a:rPr>
              <a:t>—meaning that several locations will have multiple samples. Possible next step is to try downloading some of these reads?</a:t>
            </a:r>
          </a:p>
          <a:p>
            <a:pPr marL="0" indent="0">
              <a:buNone/>
            </a:pPr>
            <a:r>
              <a:rPr lang="en-US" sz="2000" dirty="0"/>
              <a:t>Overview:</a:t>
            </a:r>
          </a:p>
          <a:p>
            <a:pPr marL="0" indent="0">
              <a:buNone/>
            </a:pPr>
            <a:r>
              <a:rPr lang="en-US" sz="2000" dirty="0">
                <a:hlinkClick r:id="rId2"/>
              </a:rPr>
              <a:t>https://www.internationalgenome.org/data/</a:t>
            </a:r>
            <a:endParaRPr lang="en-US" sz="2000" dirty="0"/>
          </a:p>
          <a:p>
            <a:pPr marL="0" indent="0">
              <a:buNone/>
            </a:pPr>
            <a:r>
              <a:rPr lang="en-US" sz="2000" dirty="0"/>
              <a:t>Data portal:</a:t>
            </a:r>
          </a:p>
          <a:p>
            <a:pPr marL="0" indent="0">
              <a:buNone/>
            </a:pPr>
            <a:r>
              <a:rPr lang="en-US" sz="2000" dirty="0">
                <a:hlinkClick r:id="rId3"/>
              </a:rPr>
              <a:t>https://www.internationalgenome.org/data-portal/sample</a:t>
            </a:r>
            <a:endParaRPr lang="en-US" sz="2000" dirty="0"/>
          </a:p>
          <a:p>
            <a:pPr marL="0" indent="0">
              <a:buNone/>
            </a:pPr>
            <a:endParaRPr lang="en-US" sz="2000" dirty="0"/>
          </a:p>
          <a:p>
            <a:pPr marL="0" indent="0">
              <a:buNone/>
            </a:pPr>
            <a:r>
              <a:rPr lang="en-US" sz="2000" dirty="0"/>
              <a:t>3. Check to see if there is any other new HA algorithms for multiple samples HA.</a:t>
            </a:r>
            <a:endParaRPr lang="en-US" sz="2000" dirty="0">
              <a:solidFill>
                <a:srgbClr val="00B050"/>
              </a:solidFill>
            </a:endParaRP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130</a:t>
            </a:fld>
            <a:endParaRPr lang="en-US"/>
          </a:p>
        </p:txBody>
      </p:sp>
    </p:spTree>
    <p:extLst>
      <p:ext uri="{BB962C8B-B14F-4D97-AF65-F5344CB8AC3E}">
        <p14:creationId xmlns:p14="http://schemas.microsoft.com/office/powerpoint/2010/main" val="331031469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4. Check on these 3 papers to see what datasets they used and how they compare with other algorithms.</a:t>
            </a:r>
          </a:p>
          <a:p>
            <a:pPr marL="0" indent="0">
              <a:buNone/>
            </a:pPr>
            <a:r>
              <a:rPr lang="en-US" sz="2000" dirty="0"/>
              <a:t>Whatshap paper used both real and simulated data: NA24143 NA24149 (NA24385 simulated)</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131</a:t>
            </a:fld>
            <a:endParaRPr lang="en-US"/>
          </a:p>
        </p:txBody>
      </p:sp>
      <p:pic>
        <p:nvPicPr>
          <p:cNvPr id="5" name="Picture 4" descr="A screenshot of a cell phone&#10;&#10;Description automatically generated">
            <a:extLst>
              <a:ext uri="{FF2B5EF4-FFF2-40B4-BE49-F238E27FC236}">
                <a16:creationId xmlns:a16="http://schemas.microsoft.com/office/drawing/2014/main" id="{D8083432-4E7D-45F6-BC96-56C3EF898F0B}"/>
              </a:ext>
            </a:extLst>
          </p:cNvPr>
          <p:cNvPicPr>
            <a:picLocks noChangeAspect="1"/>
          </p:cNvPicPr>
          <p:nvPr/>
        </p:nvPicPr>
        <p:blipFill>
          <a:blip r:embed="rId2"/>
          <a:stretch>
            <a:fillRect/>
          </a:stretch>
        </p:blipFill>
        <p:spPr>
          <a:xfrm>
            <a:off x="1628530" y="1619250"/>
            <a:ext cx="5886940" cy="5286374"/>
          </a:xfrm>
          <a:prstGeom prst="rect">
            <a:avLst/>
          </a:prstGeom>
        </p:spPr>
      </p:pic>
    </p:spTree>
    <p:extLst>
      <p:ext uri="{BB962C8B-B14F-4D97-AF65-F5344CB8AC3E}">
        <p14:creationId xmlns:p14="http://schemas.microsoft.com/office/powerpoint/2010/main" val="146486227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May 8,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132</a:t>
            </a:fld>
            <a:endParaRPr lang="en-US"/>
          </a:p>
        </p:txBody>
      </p:sp>
    </p:spTree>
    <p:extLst>
      <p:ext uri="{BB962C8B-B14F-4D97-AF65-F5344CB8AC3E}">
        <p14:creationId xmlns:p14="http://schemas.microsoft.com/office/powerpoint/2010/main" val="197377070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Check each paper/user manual how no/low coverage positions are handled</a:t>
            </a:r>
          </a:p>
          <a:p>
            <a:pPr marL="0" indent="0">
              <a:buNone/>
            </a:pPr>
            <a:r>
              <a:rPr lang="en-US" sz="2000" dirty="0">
                <a:solidFill>
                  <a:srgbClr val="00B050"/>
                </a:solidFill>
              </a:rPr>
              <a:t>Neither Whatshap, </a:t>
            </a:r>
            <a:r>
              <a:rPr lang="en-US" sz="2000" dirty="0" err="1">
                <a:solidFill>
                  <a:srgbClr val="00B050"/>
                </a:solidFill>
              </a:rPr>
              <a:t>Hapseq</a:t>
            </a:r>
            <a:r>
              <a:rPr lang="en-US" sz="2000" dirty="0">
                <a:solidFill>
                  <a:srgbClr val="00B050"/>
                </a:solidFill>
              </a:rPr>
              <a:t>, or DBM papers mention how they process positions without coverage. Low coverage seems to be handled similar to high coverage positions—HapSeq2 paper used positions with 1X coverage, and assumed a fixed number of SNPs in each read.</a:t>
            </a:r>
          </a:p>
          <a:p>
            <a:pPr marL="0" indent="0">
              <a:buNone/>
            </a:pPr>
            <a:r>
              <a:rPr lang="en-US" sz="2000" dirty="0">
                <a:solidFill>
                  <a:srgbClr val="00B050"/>
                </a:solidFill>
              </a:rPr>
              <a:t>See notes on slides 134 - 139</a:t>
            </a:r>
          </a:p>
          <a:p>
            <a:pPr marL="0" indent="0">
              <a:buNone/>
            </a:pPr>
            <a:endParaRPr lang="en-US" sz="2000" dirty="0">
              <a:solidFill>
                <a:srgbClr val="00B050"/>
              </a:solidFill>
            </a:endParaRPr>
          </a:p>
          <a:p>
            <a:pPr marL="0" indent="0">
              <a:buNone/>
            </a:pPr>
            <a:r>
              <a:rPr lang="en-US" sz="2000" dirty="0">
                <a:solidFill>
                  <a:srgbClr val="00B050"/>
                </a:solidFill>
              </a:rPr>
              <a:t>2. Check on these DBM and </a:t>
            </a:r>
            <a:r>
              <a:rPr lang="en-US" sz="2000" dirty="0" err="1">
                <a:solidFill>
                  <a:srgbClr val="00B050"/>
                </a:solidFill>
              </a:rPr>
              <a:t>Hapseq</a:t>
            </a:r>
            <a:r>
              <a:rPr lang="en-US" sz="2000" dirty="0">
                <a:solidFill>
                  <a:srgbClr val="00B050"/>
                </a:solidFill>
              </a:rPr>
              <a:t> papers to see what datasets they used and how they compare with other algorithms.</a:t>
            </a:r>
          </a:p>
          <a:p>
            <a:pPr marL="0" indent="0">
              <a:buNone/>
            </a:pPr>
            <a:r>
              <a:rPr lang="en-US" sz="2000" dirty="0">
                <a:solidFill>
                  <a:srgbClr val="00B050"/>
                </a:solidFill>
              </a:rPr>
              <a:t>Two popular datasets 1000 Genome and HapMap seem to be used</a:t>
            </a:r>
          </a:p>
          <a:p>
            <a:pPr marL="0" indent="0">
              <a:buNone/>
            </a:pPr>
            <a:r>
              <a:rPr lang="en-US" sz="2000" dirty="0">
                <a:solidFill>
                  <a:srgbClr val="00B050"/>
                </a:solidFill>
              </a:rPr>
              <a:t>See notes on slides 134 - 139</a:t>
            </a:r>
          </a:p>
          <a:p>
            <a:pPr marL="0" indent="0">
              <a:buNone/>
            </a:pPr>
            <a:endParaRPr lang="en-US" sz="2000" dirty="0">
              <a:solidFill>
                <a:srgbClr val="00B050"/>
              </a:solidFill>
            </a:endParaRPr>
          </a:p>
          <a:p>
            <a:pPr marL="0" indent="0">
              <a:buNone/>
            </a:pPr>
            <a:r>
              <a:rPr lang="en-US" sz="2000" dirty="0">
                <a:solidFill>
                  <a:srgbClr val="00B050"/>
                </a:solidFill>
              </a:rPr>
              <a:t>3. Check to see if there is any other new HA algorithms for multiple samples HA.</a:t>
            </a:r>
          </a:p>
          <a:p>
            <a:pPr marL="0" indent="0">
              <a:buNone/>
            </a:pPr>
            <a:r>
              <a:rPr lang="en-US" sz="2000" dirty="0">
                <a:solidFill>
                  <a:srgbClr val="00B050"/>
                </a:solidFill>
              </a:rPr>
              <a:t>Slide 134 has several phasing software compared in the Whatshap paper—next I can check if these support multiple inputs</a:t>
            </a:r>
          </a:p>
          <a:p>
            <a:pPr marL="0" indent="0">
              <a:buNone/>
            </a:pPr>
            <a:r>
              <a:rPr lang="en-US" sz="2000" dirty="0"/>
              <a:t>4. See papers that cited DBM, HapSeq2, Whatshap within the past 3 years to see which datasets they used.</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133</a:t>
            </a:fld>
            <a:endParaRPr lang="en-US"/>
          </a:p>
        </p:txBody>
      </p:sp>
    </p:spTree>
    <p:extLst>
      <p:ext uri="{BB962C8B-B14F-4D97-AF65-F5344CB8AC3E}">
        <p14:creationId xmlns:p14="http://schemas.microsoft.com/office/powerpoint/2010/main" val="184091104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dirty="0" err="1">
                <a:solidFill>
                  <a:srgbClr val="00B050"/>
                </a:solidFill>
              </a:rPr>
              <a:t>WhatsHap</a:t>
            </a:r>
            <a:endParaRPr lang="en-US" sz="2000" dirty="0">
              <a:solidFill>
                <a:srgbClr val="00B050"/>
              </a:solidFill>
            </a:endParaRP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134</a:t>
            </a:fld>
            <a:endParaRPr lang="en-US"/>
          </a:p>
        </p:txBody>
      </p:sp>
      <p:pic>
        <p:nvPicPr>
          <p:cNvPr id="5" name="Picture 4">
            <a:extLst>
              <a:ext uri="{FF2B5EF4-FFF2-40B4-BE49-F238E27FC236}">
                <a16:creationId xmlns:a16="http://schemas.microsoft.com/office/drawing/2014/main" id="{016C0BF7-EC4D-4209-A1DA-2CB96D4AE7CA}"/>
              </a:ext>
            </a:extLst>
          </p:cNvPr>
          <p:cNvPicPr>
            <a:picLocks noChangeAspect="1"/>
          </p:cNvPicPr>
          <p:nvPr/>
        </p:nvPicPr>
        <p:blipFill>
          <a:blip r:embed="rId2"/>
          <a:stretch>
            <a:fillRect/>
          </a:stretch>
        </p:blipFill>
        <p:spPr>
          <a:xfrm>
            <a:off x="227710" y="609600"/>
            <a:ext cx="8613614" cy="6248400"/>
          </a:xfrm>
          <a:prstGeom prst="rect">
            <a:avLst/>
          </a:prstGeom>
        </p:spPr>
      </p:pic>
    </p:spTree>
    <p:extLst>
      <p:ext uri="{BB962C8B-B14F-4D97-AF65-F5344CB8AC3E}">
        <p14:creationId xmlns:p14="http://schemas.microsoft.com/office/powerpoint/2010/main" val="140137404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C9DC8C5-FE9E-40C6-9C7D-84F7DE773BDB}"/>
              </a:ext>
            </a:extLst>
          </p:cNvPr>
          <p:cNvPicPr>
            <a:picLocks noGrp="1" noChangeAspect="1"/>
          </p:cNvPicPr>
          <p:nvPr>
            <p:ph idx="1"/>
          </p:nvPr>
        </p:nvPicPr>
        <p:blipFill>
          <a:blip r:embed="rId2"/>
          <a:stretch>
            <a:fillRect/>
          </a:stretch>
        </p:blipFill>
        <p:spPr>
          <a:xfrm>
            <a:off x="893642" y="56984"/>
            <a:ext cx="7488358" cy="6724421"/>
          </a:xfrm>
        </p:spPr>
      </p:pic>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135</a:t>
            </a:fld>
            <a:endParaRPr lang="en-US"/>
          </a:p>
        </p:txBody>
      </p:sp>
    </p:spTree>
    <p:extLst>
      <p:ext uri="{BB962C8B-B14F-4D97-AF65-F5344CB8AC3E}">
        <p14:creationId xmlns:p14="http://schemas.microsoft.com/office/powerpoint/2010/main" val="382249217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876FB58-0000-4DD7-AE9A-87FE91FB2B7F}"/>
              </a:ext>
            </a:extLst>
          </p:cNvPr>
          <p:cNvPicPr>
            <a:picLocks noGrp="1" noChangeAspect="1"/>
          </p:cNvPicPr>
          <p:nvPr>
            <p:ph idx="1"/>
          </p:nvPr>
        </p:nvPicPr>
        <p:blipFill>
          <a:blip r:embed="rId2"/>
          <a:stretch>
            <a:fillRect/>
          </a:stretch>
        </p:blipFill>
        <p:spPr>
          <a:xfrm>
            <a:off x="1339850" y="100743"/>
            <a:ext cx="6445250" cy="3562350"/>
          </a:xfrm>
        </p:spPr>
      </p:pic>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136</a:t>
            </a:fld>
            <a:endParaRPr lang="en-US"/>
          </a:p>
        </p:txBody>
      </p:sp>
      <p:pic>
        <p:nvPicPr>
          <p:cNvPr id="7" name="Picture 6">
            <a:extLst>
              <a:ext uri="{FF2B5EF4-FFF2-40B4-BE49-F238E27FC236}">
                <a16:creationId xmlns:a16="http://schemas.microsoft.com/office/drawing/2014/main" id="{852D9245-1A5F-4D85-A31E-874813B37547}"/>
              </a:ext>
            </a:extLst>
          </p:cNvPr>
          <p:cNvPicPr>
            <a:picLocks noChangeAspect="1"/>
          </p:cNvPicPr>
          <p:nvPr/>
        </p:nvPicPr>
        <p:blipFill>
          <a:blip r:embed="rId3"/>
          <a:stretch>
            <a:fillRect/>
          </a:stretch>
        </p:blipFill>
        <p:spPr>
          <a:xfrm>
            <a:off x="1301750" y="4441866"/>
            <a:ext cx="6521450" cy="1219200"/>
          </a:xfrm>
          <a:prstGeom prst="rect">
            <a:avLst/>
          </a:prstGeom>
        </p:spPr>
      </p:pic>
    </p:spTree>
    <p:extLst>
      <p:ext uri="{BB962C8B-B14F-4D97-AF65-F5344CB8AC3E}">
        <p14:creationId xmlns:p14="http://schemas.microsoft.com/office/powerpoint/2010/main" val="7060537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296849"/>
            <a:ext cx="8588272" cy="6248400"/>
          </a:xfrm>
        </p:spPr>
        <p:txBody>
          <a:bodyPr>
            <a:normAutofit/>
          </a:bodyPr>
          <a:lstStyle/>
          <a:p>
            <a:pPr marL="0" indent="0" algn="ctr">
              <a:buNone/>
            </a:pPr>
            <a:r>
              <a:rPr lang="en-US" sz="2000" dirty="0">
                <a:solidFill>
                  <a:srgbClr val="00B050"/>
                </a:solidFill>
              </a:rPr>
              <a:t>Hapseq2</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137</a:t>
            </a:fld>
            <a:endParaRPr lang="en-US"/>
          </a:p>
        </p:txBody>
      </p:sp>
      <p:pic>
        <p:nvPicPr>
          <p:cNvPr id="5" name="Picture 4">
            <a:extLst>
              <a:ext uri="{FF2B5EF4-FFF2-40B4-BE49-F238E27FC236}">
                <a16:creationId xmlns:a16="http://schemas.microsoft.com/office/drawing/2014/main" id="{CC27B23C-B3CE-4357-8CD1-B2EF19138CAA}"/>
              </a:ext>
            </a:extLst>
          </p:cNvPr>
          <p:cNvPicPr>
            <a:picLocks noChangeAspect="1"/>
          </p:cNvPicPr>
          <p:nvPr/>
        </p:nvPicPr>
        <p:blipFill>
          <a:blip r:embed="rId2"/>
          <a:stretch>
            <a:fillRect/>
          </a:stretch>
        </p:blipFill>
        <p:spPr>
          <a:xfrm>
            <a:off x="615950" y="634999"/>
            <a:ext cx="7912100" cy="2616200"/>
          </a:xfrm>
          <a:prstGeom prst="rect">
            <a:avLst/>
          </a:prstGeom>
        </p:spPr>
      </p:pic>
      <p:pic>
        <p:nvPicPr>
          <p:cNvPr id="7" name="Picture 6">
            <a:extLst>
              <a:ext uri="{FF2B5EF4-FFF2-40B4-BE49-F238E27FC236}">
                <a16:creationId xmlns:a16="http://schemas.microsoft.com/office/drawing/2014/main" id="{9082B31E-D182-4487-A906-47DF22661B8E}"/>
              </a:ext>
            </a:extLst>
          </p:cNvPr>
          <p:cNvPicPr>
            <a:picLocks noChangeAspect="1"/>
          </p:cNvPicPr>
          <p:nvPr/>
        </p:nvPicPr>
        <p:blipFill>
          <a:blip r:embed="rId3"/>
          <a:stretch>
            <a:fillRect/>
          </a:stretch>
        </p:blipFill>
        <p:spPr>
          <a:xfrm>
            <a:off x="608661" y="3421049"/>
            <a:ext cx="7969250" cy="1282700"/>
          </a:xfrm>
          <a:prstGeom prst="rect">
            <a:avLst/>
          </a:prstGeom>
        </p:spPr>
      </p:pic>
    </p:spTree>
    <p:extLst>
      <p:ext uri="{BB962C8B-B14F-4D97-AF65-F5344CB8AC3E}">
        <p14:creationId xmlns:p14="http://schemas.microsoft.com/office/powerpoint/2010/main" val="350162561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36BC84E-9446-46E3-829E-809D2A839D06}"/>
              </a:ext>
            </a:extLst>
          </p:cNvPr>
          <p:cNvPicPr>
            <a:picLocks noGrp="1" noChangeAspect="1"/>
          </p:cNvPicPr>
          <p:nvPr>
            <p:ph idx="1"/>
          </p:nvPr>
        </p:nvPicPr>
        <p:blipFill>
          <a:blip r:embed="rId2"/>
          <a:stretch>
            <a:fillRect/>
          </a:stretch>
        </p:blipFill>
        <p:spPr>
          <a:xfrm>
            <a:off x="606425" y="2743200"/>
            <a:ext cx="7912100" cy="806450"/>
          </a:xfrm>
        </p:spPr>
      </p:pic>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138</a:t>
            </a:fld>
            <a:endParaRPr lang="en-US"/>
          </a:p>
        </p:txBody>
      </p:sp>
      <p:pic>
        <p:nvPicPr>
          <p:cNvPr id="7" name="Picture 6">
            <a:extLst>
              <a:ext uri="{FF2B5EF4-FFF2-40B4-BE49-F238E27FC236}">
                <a16:creationId xmlns:a16="http://schemas.microsoft.com/office/drawing/2014/main" id="{2CB94FBB-02D4-4158-BE97-CB6710A08730}"/>
              </a:ext>
            </a:extLst>
          </p:cNvPr>
          <p:cNvPicPr>
            <a:picLocks noChangeAspect="1"/>
          </p:cNvPicPr>
          <p:nvPr/>
        </p:nvPicPr>
        <p:blipFill>
          <a:blip r:embed="rId3"/>
          <a:stretch>
            <a:fillRect/>
          </a:stretch>
        </p:blipFill>
        <p:spPr>
          <a:xfrm>
            <a:off x="606425" y="685800"/>
            <a:ext cx="7848600" cy="1600200"/>
          </a:xfrm>
          <a:prstGeom prst="rect">
            <a:avLst/>
          </a:prstGeom>
        </p:spPr>
      </p:pic>
    </p:spTree>
    <p:extLst>
      <p:ext uri="{BB962C8B-B14F-4D97-AF65-F5344CB8AC3E}">
        <p14:creationId xmlns:p14="http://schemas.microsoft.com/office/powerpoint/2010/main" val="116403225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288897"/>
            <a:ext cx="8588272" cy="6248400"/>
          </a:xfrm>
        </p:spPr>
        <p:txBody>
          <a:bodyPr>
            <a:normAutofit/>
          </a:bodyPr>
          <a:lstStyle/>
          <a:p>
            <a:pPr marL="0" indent="0" algn="ctr">
              <a:buNone/>
            </a:pPr>
            <a:r>
              <a:rPr lang="en-US" sz="2000" dirty="0">
                <a:solidFill>
                  <a:srgbClr val="00B050"/>
                </a:solidFill>
              </a:rPr>
              <a:t>DBM</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139</a:t>
            </a:fld>
            <a:endParaRPr lang="en-US"/>
          </a:p>
        </p:txBody>
      </p:sp>
      <p:pic>
        <p:nvPicPr>
          <p:cNvPr id="5" name="Picture 4">
            <a:extLst>
              <a:ext uri="{FF2B5EF4-FFF2-40B4-BE49-F238E27FC236}">
                <a16:creationId xmlns:a16="http://schemas.microsoft.com/office/drawing/2014/main" id="{AEFE8449-CA7B-4D3E-8806-17920142C9B9}"/>
              </a:ext>
            </a:extLst>
          </p:cNvPr>
          <p:cNvPicPr>
            <a:picLocks noChangeAspect="1"/>
          </p:cNvPicPr>
          <p:nvPr/>
        </p:nvPicPr>
        <p:blipFill>
          <a:blip r:embed="rId2"/>
          <a:stretch>
            <a:fillRect/>
          </a:stretch>
        </p:blipFill>
        <p:spPr>
          <a:xfrm>
            <a:off x="1054763" y="609600"/>
            <a:ext cx="7014004" cy="1447800"/>
          </a:xfrm>
          <a:prstGeom prst="rect">
            <a:avLst/>
          </a:prstGeom>
        </p:spPr>
      </p:pic>
      <p:pic>
        <p:nvPicPr>
          <p:cNvPr id="7" name="Picture 6">
            <a:extLst>
              <a:ext uri="{FF2B5EF4-FFF2-40B4-BE49-F238E27FC236}">
                <a16:creationId xmlns:a16="http://schemas.microsoft.com/office/drawing/2014/main" id="{4DC4ECAF-57E6-4A73-8CAF-0923D0EB6BDC}"/>
              </a:ext>
            </a:extLst>
          </p:cNvPr>
          <p:cNvPicPr>
            <a:picLocks noChangeAspect="1"/>
          </p:cNvPicPr>
          <p:nvPr/>
        </p:nvPicPr>
        <p:blipFill>
          <a:blip r:embed="rId3"/>
          <a:stretch>
            <a:fillRect/>
          </a:stretch>
        </p:blipFill>
        <p:spPr>
          <a:xfrm>
            <a:off x="1848678" y="2104888"/>
            <a:ext cx="5274345" cy="4613275"/>
          </a:xfrm>
          <a:prstGeom prst="rect">
            <a:avLst/>
          </a:prstGeom>
        </p:spPr>
      </p:pic>
    </p:spTree>
    <p:extLst>
      <p:ext uri="{BB962C8B-B14F-4D97-AF65-F5344CB8AC3E}">
        <p14:creationId xmlns:p14="http://schemas.microsoft.com/office/powerpoint/2010/main" val="1430609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02DAC-ADDF-8B44-8855-C419129E6854}"/>
              </a:ext>
            </a:extLst>
          </p:cNvPr>
          <p:cNvSpPr>
            <a:spLocks noGrp="1"/>
          </p:cNvSpPr>
          <p:nvPr>
            <p:ph type="title"/>
          </p:nvPr>
        </p:nvSpPr>
        <p:spPr>
          <a:xfrm>
            <a:off x="628650" y="365126"/>
            <a:ext cx="7886700" cy="541959"/>
          </a:xfrm>
        </p:spPr>
        <p:txBody>
          <a:bodyPr>
            <a:normAutofit fontScale="90000"/>
          </a:bodyPr>
          <a:lstStyle/>
          <a:p>
            <a:r>
              <a:rPr lang="en-US" sz="2400" b="1" dirty="0"/>
              <a:t>Aug 13, 2019 notes during the meeting for positions with more than 1 alternative alleles. </a:t>
            </a:r>
          </a:p>
        </p:txBody>
      </p:sp>
      <p:sp>
        <p:nvSpPr>
          <p:cNvPr id="3" name="Content Placeholder 2">
            <a:extLst>
              <a:ext uri="{FF2B5EF4-FFF2-40B4-BE49-F238E27FC236}">
                <a16:creationId xmlns:a16="http://schemas.microsoft.com/office/drawing/2014/main" id="{63758B52-7741-1F4E-8D98-045DB17499FC}"/>
              </a:ext>
            </a:extLst>
          </p:cNvPr>
          <p:cNvSpPr>
            <a:spLocks noGrp="1"/>
          </p:cNvSpPr>
          <p:nvPr>
            <p:ph idx="1"/>
          </p:nvPr>
        </p:nvSpPr>
        <p:spPr>
          <a:xfrm>
            <a:off x="314553" y="1177746"/>
            <a:ext cx="8675827" cy="5680253"/>
          </a:xfrm>
        </p:spPr>
        <p:txBody>
          <a:bodyPr>
            <a:normAutofit fontScale="32500" lnSpcReduction="20000"/>
          </a:bodyPr>
          <a:lstStyle/>
          <a:p>
            <a:r>
              <a:rPr lang="en-US" dirty="0">
                <a:solidFill>
                  <a:srgbClr val="1F0DFF"/>
                </a:solidFill>
              </a:rPr>
              <a:t>For position with more than 1 alternative alleles, so far we delete/exclude them (because only 1 or 2 positions for each sample) , see “August13.2019.AllelesDBM.txt”</a:t>
            </a:r>
          </a:p>
          <a:p>
            <a:pPr marL="0" indent="0">
              <a:buNone/>
            </a:pPr>
            <a:r>
              <a:rPr lang="en-US" dirty="0"/>
              <a:t>/home/s_m774/data/</a:t>
            </a:r>
            <a:r>
              <a:rPr lang="en-US" dirty="0" err="1"/>
              <a:t>dbm</a:t>
            </a:r>
            <a:r>
              <a:rPr lang="en-US" dirty="0"/>
              <a:t>/pair.2depth.5sample/allele.8.11</a:t>
            </a:r>
          </a:p>
          <a:p>
            <a:pPr marL="0" indent="0">
              <a:lnSpc>
                <a:spcPct val="120000"/>
              </a:lnSpc>
              <a:spcBef>
                <a:spcPts val="0"/>
              </a:spcBef>
              <a:buNone/>
            </a:pPr>
            <a:r>
              <a:rPr lang="en-US" dirty="0"/>
              <a:t>grep ^chr10 826.vcf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826.pos</a:t>
            </a:r>
          </a:p>
          <a:p>
            <a:pPr marL="0" indent="0">
              <a:lnSpc>
                <a:spcPct val="120000"/>
              </a:lnSpc>
              <a:spcBef>
                <a:spcPts val="0"/>
              </a:spcBef>
              <a:buNone/>
            </a:pPr>
            <a:r>
              <a:rPr lang="en-US" dirty="0"/>
              <a:t>grep ^chr10 827.vcf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827.pos</a:t>
            </a:r>
          </a:p>
          <a:p>
            <a:pPr marL="0" indent="0">
              <a:lnSpc>
                <a:spcPct val="120000"/>
              </a:lnSpc>
              <a:spcBef>
                <a:spcPts val="0"/>
              </a:spcBef>
              <a:buNone/>
            </a:pPr>
            <a:r>
              <a:rPr lang="en-US" dirty="0"/>
              <a:t>grep ^chr10 832.vcf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832.pos</a:t>
            </a:r>
          </a:p>
          <a:p>
            <a:pPr marL="0" indent="0">
              <a:lnSpc>
                <a:spcPct val="120000"/>
              </a:lnSpc>
              <a:spcBef>
                <a:spcPts val="0"/>
              </a:spcBef>
              <a:buNone/>
            </a:pPr>
            <a:endParaRPr lang="en-US" dirty="0"/>
          </a:p>
          <a:p>
            <a:pPr marL="0" indent="0">
              <a:lnSpc>
                <a:spcPct val="120000"/>
              </a:lnSpc>
              <a:spcBef>
                <a:spcPts val="0"/>
              </a:spcBef>
              <a:buNone/>
            </a:pPr>
            <a:r>
              <a:rPr lang="en-US" dirty="0"/>
              <a:t>grep ^chr10 826.vcf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826.multiple</a:t>
            </a:r>
          </a:p>
          <a:p>
            <a:pPr marL="0" indent="0">
              <a:lnSpc>
                <a:spcPct val="120000"/>
              </a:lnSpc>
              <a:spcBef>
                <a:spcPts val="0"/>
              </a:spcBef>
              <a:buNone/>
            </a:pPr>
            <a:r>
              <a:rPr lang="en-US" dirty="0"/>
              <a:t>grep ^chr10 827.vcf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827.multiple</a:t>
            </a:r>
          </a:p>
          <a:p>
            <a:pPr marL="0" indent="0">
              <a:lnSpc>
                <a:spcPct val="120000"/>
              </a:lnSpc>
              <a:spcBef>
                <a:spcPts val="0"/>
              </a:spcBef>
              <a:buNone/>
            </a:pPr>
            <a:r>
              <a:rPr lang="en-US" dirty="0"/>
              <a:t>grep ^chr10 832.vcf | cut -f 1,2,4,5,6,10 | </a:t>
            </a:r>
            <a:r>
              <a:rPr lang="en-US" dirty="0" err="1"/>
              <a:t>sed</a:t>
            </a:r>
            <a:r>
              <a:rPr lang="en-US" dirty="0"/>
              <a:t> s/:/\\t/g | </a:t>
            </a:r>
            <a:r>
              <a:rPr lang="en-US" dirty="0" err="1"/>
              <a:t>awk</a:t>
            </a:r>
            <a:r>
              <a:rPr lang="en-US" dirty="0"/>
              <a:t> '{print $1"\t"$2"\t"$9"\t"$3"\t"$4"\t"$5}' | </a:t>
            </a:r>
            <a:r>
              <a:rPr lang="en-US" dirty="0" err="1"/>
              <a:t>sed</a:t>
            </a:r>
            <a:r>
              <a:rPr lang="en-US" dirty="0"/>
              <a:t> s/,/\\t/g | </a:t>
            </a:r>
            <a:r>
              <a:rPr lang="en-US" dirty="0" err="1"/>
              <a:t>awk</a:t>
            </a:r>
            <a:r>
              <a:rPr lang="en-US" dirty="0"/>
              <a:t> 'NF != 7' &gt; 832.multiple</a:t>
            </a:r>
          </a:p>
          <a:p>
            <a:pPr marL="0" indent="0">
              <a:lnSpc>
                <a:spcPct val="120000"/>
              </a:lnSpc>
              <a:spcBef>
                <a:spcPts val="0"/>
              </a:spcBef>
              <a:buNone/>
            </a:pPr>
            <a:endParaRPr lang="en-US" dirty="0"/>
          </a:p>
          <a:p>
            <a:pPr marL="0" indent="0">
              <a:lnSpc>
                <a:spcPct val="120000"/>
              </a:lnSpc>
              <a:spcBef>
                <a:spcPts val="0"/>
              </a:spcBef>
              <a:buNone/>
            </a:pPr>
            <a:r>
              <a:rPr lang="en-US" dirty="0"/>
              <a:t># SNP counts at ≥2 coverage, pair end</a:t>
            </a:r>
          </a:p>
          <a:p>
            <a:pPr marL="0" indent="0">
              <a:lnSpc>
                <a:spcPct val="120000"/>
              </a:lnSpc>
              <a:spcBef>
                <a:spcPts val="0"/>
              </a:spcBef>
              <a:buNone/>
            </a:pPr>
            <a:endParaRPr lang="en-US" dirty="0"/>
          </a:p>
          <a:p>
            <a:pPr marL="0" indent="0">
              <a:lnSpc>
                <a:spcPct val="120000"/>
              </a:lnSpc>
              <a:spcBef>
                <a:spcPts val="0"/>
              </a:spcBef>
              <a:buNone/>
            </a:pPr>
            <a:r>
              <a:rPr lang="en-US" dirty="0"/>
              <a:t>wc -l *.pos</a:t>
            </a:r>
          </a:p>
          <a:p>
            <a:pPr marL="0" indent="0">
              <a:lnSpc>
                <a:spcPct val="120000"/>
              </a:lnSpc>
              <a:spcBef>
                <a:spcPts val="0"/>
              </a:spcBef>
              <a:buNone/>
            </a:pPr>
            <a:r>
              <a:rPr lang="en-US" dirty="0"/>
              <a:t>  354 826.pos</a:t>
            </a:r>
          </a:p>
          <a:p>
            <a:pPr marL="0" indent="0">
              <a:lnSpc>
                <a:spcPct val="120000"/>
              </a:lnSpc>
              <a:spcBef>
                <a:spcPts val="0"/>
              </a:spcBef>
              <a:buNone/>
            </a:pPr>
            <a:r>
              <a:rPr lang="en-US" dirty="0"/>
              <a:t>  504 827.pos</a:t>
            </a:r>
          </a:p>
          <a:p>
            <a:pPr marL="0" indent="0">
              <a:lnSpc>
                <a:spcPct val="120000"/>
              </a:lnSpc>
              <a:spcBef>
                <a:spcPts val="0"/>
              </a:spcBef>
              <a:buNone/>
            </a:pPr>
            <a:r>
              <a:rPr lang="en-US" dirty="0"/>
              <a:t>  791 832.pos</a:t>
            </a:r>
          </a:p>
          <a:p>
            <a:pPr marL="0" indent="0">
              <a:lnSpc>
                <a:spcPct val="120000"/>
              </a:lnSpc>
              <a:spcBef>
                <a:spcPts val="0"/>
              </a:spcBef>
              <a:buNone/>
            </a:pPr>
            <a:endParaRPr lang="en-US" dirty="0"/>
          </a:p>
          <a:p>
            <a:pPr marL="0" indent="0">
              <a:lnSpc>
                <a:spcPct val="120000"/>
              </a:lnSpc>
              <a:spcBef>
                <a:spcPts val="0"/>
              </a:spcBef>
              <a:buNone/>
            </a:pPr>
            <a:r>
              <a:rPr lang="en-US" dirty="0"/>
              <a:t>wc -l *.multiple</a:t>
            </a:r>
          </a:p>
          <a:p>
            <a:pPr marL="0" indent="0">
              <a:lnSpc>
                <a:spcPct val="120000"/>
              </a:lnSpc>
              <a:spcBef>
                <a:spcPts val="0"/>
              </a:spcBef>
              <a:buNone/>
            </a:pPr>
            <a:r>
              <a:rPr lang="en-US" dirty="0"/>
              <a:t> 1 826.multiple</a:t>
            </a:r>
          </a:p>
          <a:p>
            <a:pPr marL="0" indent="0">
              <a:lnSpc>
                <a:spcPct val="120000"/>
              </a:lnSpc>
              <a:spcBef>
                <a:spcPts val="0"/>
              </a:spcBef>
              <a:buNone/>
            </a:pPr>
            <a:r>
              <a:rPr lang="en-US" dirty="0"/>
              <a:t>  1 827.multiple</a:t>
            </a:r>
          </a:p>
          <a:p>
            <a:pPr marL="0" indent="0">
              <a:lnSpc>
                <a:spcPct val="120000"/>
              </a:lnSpc>
              <a:spcBef>
                <a:spcPts val="0"/>
              </a:spcBef>
              <a:buNone/>
            </a:pPr>
            <a:r>
              <a:rPr lang="en-US" dirty="0"/>
              <a:t>  2 832.multiple</a:t>
            </a:r>
          </a:p>
          <a:p>
            <a:pPr marL="0" indent="0">
              <a:lnSpc>
                <a:spcPct val="120000"/>
              </a:lnSpc>
              <a:spcBef>
                <a:spcPts val="0"/>
              </a:spcBef>
              <a:buNone/>
            </a:pPr>
            <a:endParaRPr lang="en-US" dirty="0"/>
          </a:p>
          <a:p>
            <a:pPr marL="0" indent="0">
              <a:lnSpc>
                <a:spcPct val="120000"/>
              </a:lnSpc>
              <a:spcBef>
                <a:spcPts val="0"/>
              </a:spcBef>
              <a:buNone/>
            </a:pPr>
            <a:r>
              <a:rPr lang="en-US" dirty="0"/>
              <a:t>[s_s355@login1 allele.8.11]$ grep 19438631 826.vcf </a:t>
            </a:r>
          </a:p>
          <a:p>
            <a:pPr marL="0" indent="0">
              <a:lnSpc>
                <a:spcPct val="120000"/>
              </a:lnSpc>
              <a:spcBef>
                <a:spcPts val="0"/>
              </a:spcBef>
              <a:buNone/>
            </a:pPr>
            <a:r>
              <a:rPr lang="en-US" dirty="0"/>
              <a:t>chr10	19438631	.	A	G,T	29.769	.	DP=3;VDB=0.0221621;SGB=-0.511536;MQ0F=0;AF1=1;AC1=2;DP4=0,0,0,3;MQ=60;FQ=-32.988	GT:PL:DP:AD1/1:72,17,11,60,0,57:3:0,2,1</a:t>
            </a:r>
          </a:p>
          <a:p>
            <a:pPr marL="0" indent="0">
              <a:lnSpc>
                <a:spcPct val="120000"/>
              </a:lnSpc>
              <a:spcBef>
                <a:spcPts val="0"/>
              </a:spcBef>
              <a:buNone/>
            </a:pPr>
            <a:r>
              <a:rPr lang="en-US" dirty="0"/>
              <a:t>[s_s355@login1 allele.8.11]$ grep 127016760 827.vcf</a:t>
            </a:r>
          </a:p>
          <a:p>
            <a:pPr marL="0" indent="0">
              <a:lnSpc>
                <a:spcPct val="120000"/>
              </a:lnSpc>
              <a:spcBef>
                <a:spcPts val="0"/>
              </a:spcBef>
              <a:buNone/>
            </a:pPr>
            <a:r>
              <a:rPr lang="en-US" dirty="0"/>
              <a:t>chr10	127016760	.	T	C,A	12.0443	.	DP=3;VDB=0.0221621;SGB=-0.511536;MQ0F=0;AF1=1;AC1=2;DP4=0,0,0,3;MQ=29;FQ=-32.9882	GT:PL:DP:AD1/1:53,16,10,42,0,39:3:0,2,1</a:t>
            </a:r>
          </a:p>
          <a:p>
            <a:pPr marL="0" indent="0">
              <a:lnSpc>
                <a:spcPct val="120000"/>
              </a:lnSpc>
              <a:spcBef>
                <a:spcPts val="0"/>
              </a:spcBef>
              <a:buNone/>
            </a:pPr>
            <a:r>
              <a:rPr lang="en-US" dirty="0"/>
              <a:t>[s_s355@login1 allele.8.11]$ grep 41879457 832.vcf </a:t>
            </a:r>
          </a:p>
          <a:p>
            <a:pPr marL="0" indent="0">
              <a:lnSpc>
                <a:spcPct val="120000"/>
              </a:lnSpc>
              <a:spcBef>
                <a:spcPts val="0"/>
              </a:spcBef>
              <a:buNone/>
            </a:pPr>
            <a:r>
              <a:rPr lang="en-US" dirty="0"/>
              <a:t>chr10	41879457	.	C	G,A	19.314	.	DP=6;VDB=0.0112566;SGB=-0.616816;MQSB=1;MQ0F=0;AF1=1;AC1=2;DP4=0,0,1,5;MQ=20;FQ=-41.9862	GT:PL:DP:AD	1/1:63,26,11,45,0,42:6:0,5,1</a:t>
            </a:r>
          </a:p>
          <a:p>
            <a:pPr marL="0" indent="0">
              <a:lnSpc>
                <a:spcPct val="120000"/>
              </a:lnSpc>
              <a:spcBef>
                <a:spcPts val="0"/>
              </a:spcBef>
              <a:buNone/>
            </a:pPr>
            <a:r>
              <a:rPr lang="en-US" dirty="0"/>
              <a:t>[s_s355@login1 allele.8.11]$ </a:t>
            </a:r>
          </a:p>
          <a:p>
            <a:pPr marL="0" indent="0">
              <a:lnSpc>
                <a:spcPct val="120000"/>
              </a:lnSpc>
              <a:spcBef>
                <a:spcPts val="0"/>
              </a:spcBef>
              <a:buNone/>
            </a:pPr>
            <a:r>
              <a:rPr lang="en-US" dirty="0"/>
              <a:t>[s_s355@login1 allele.8.11]$ grep 133247608 832.vcf </a:t>
            </a:r>
          </a:p>
          <a:p>
            <a:pPr marL="0" indent="0">
              <a:lnSpc>
                <a:spcPct val="120000"/>
              </a:lnSpc>
              <a:spcBef>
                <a:spcPts val="0"/>
              </a:spcBef>
              <a:buNone/>
            </a:pPr>
            <a:r>
              <a:rPr lang="en-US" dirty="0"/>
              <a:t>chr10	133247608	.	C	T,G	34.9733	.	DP=4;VDB=0.225386;SGB=-0.556411;MQSB=1;MQ0F=0;AF1=1;AC1=2;DP4=0,0,3,1;MQ=60;FQ=-35.9869	GT:PL:DP:AD1/1:69,11,2,64,0,61:4:0,3,1</a:t>
            </a:r>
          </a:p>
          <a:p>
            <a:pPr marL="0" indent="0">
              <a:lnSpc>
                <a:spcPct val="120000"/>
              </a:lnSpc>
              <a:spcBef>
                <a:spcPts val="0"/>
              </a:spcBef>
              <a:buNone/>
            </a:pPr>
            <a:endParaRPr lang="en-US" dirty="0"/>
          </a:p>
        </p:txBody>
      </p:sp>
      <p:sp>
        <p:nvSpPr>
          <p:cNvPr id="4" name="Slide Number Placeholder 3">
            <a:extLst>
              <a:ext uri="{FF2B5EF4-FFF2-40B4-BE49-F238E27FC236}">
                <a16:creationId xmlns:a16="http://schemas.microsoft.com/office/drawing/2014/main" id="{84484CCD-C204-4854-8D39-941920E3EFAA}"/>
              </a:ext>
            </a:extLst>
          </p:cNvPr>
          <p:cNvSpPr>
            <a:spLocks noGrp="1"/>
          </p:cNvSpPr>
          <p:nvPr>
            <p:ph type="sldNum" sz="quarter" idx="12"/>
          </p:nvPr>
        </p:nvSpPr>
        <p:spPr/>
        <p:txBody>
          <a:bodyPr/>
          <a:lstStyle/>
          <a:p>
            <a:fld id="{79EB0BAA-089B-F446-9CF3-DE954596BEEC}" type="slidenum">
              <a:rPr lang="en-US" smtClean="0"/>
              <a:t>14</a:t>
            </a:fld>
            <a:endParaRPr lang="en-US"/>
          </a:p>
        </p:txBody>
      </p:sp>
    </p:spTree>
    <p:extLst>
      <p:ext uri="{BB962C8B-B14F-4D97-AF65-F5344CB8AC3E}">
        <p14:creationId xmlns:p14="http://schemas.microsoft.com/office/powerpoint/2010/main" val="70520095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1. See papers that cited DBM, HapSeq2, Whatshap within the past 3 years to see which datasets they used.</a:t>
            </a:r>
          </a:p>
          <a:p>
            <a:pPr marL="0" indent="0">
              <a:buNone/>
            </a:pPr>
            <a:endParaRPr lang="en-US" sz="2000" dirty="0"/>
          </a:p>
          <a:p>
            <a:pPr marL="0" indent="0">
              <a:buNone/>
            </a:pPr>
            <a:r>
              <a:rPr lang="en-US" sz="2000" dirty="0"/>
              <a:t>2. Check if </a:t>
            </a:r>
            <a:r>
              <a:rPr lang="en-US" sz="2000" dirty="0" err="1"/>
              <a:t>phASER</a:t>
            </a:r>
            <a:r>
              <a:rPr lang="en-US" sz="2000" dirty="0"/>
              <a:t>, </a:t>
            </a:r>
            <a:r>
              <a:rPr lang="en-US" sz="2000" dirty="0" err="1"/>
              <a:t>READBACKedPhaseing</a:t>
            </a:r>
            <a:r>
              <a:rPr lang="en-US" sz="2000" dirty="0"/>
              <a:t>, hapCUT2 support multiple sample haplotype assembly.</a:t>
            </a:r>
          </a:p>
          <a:p>
            <a:pPr marL="0" indent="0">
              <a:buNone/>
            </a:pPr>
            <a:r>
              <a:rPr lang="en-US" sz="2000" dirty="0"/>
              <a:t>Downloaded 3 papers</a:t>
            </a:r>
          </a:p>
          <a:p>
            <a:pPr marL="0" indent="0">
              <a:buNone/>
            </a:pPr>
            <a:r>
              <a:rPr lang="en-US" sz="2000" dirty="0"/>
              <a:t>Neither mention support of multiple samples</a:t>
            </a:r>
          </a:p>
          <a:p>
            <a:pPr marL="0" indent="0">
              <a:buNone/>
            </a:pPr>
            <a:r>
              <a:rPr lang="en-US" sz="2000" dirty="0"/>
              <a:t>Same for the user manual here: </a:t>
            </a:r>
          </a:p>
          <a:p>
            <a:pPr marL="0" indent="0">
              <a:buNone/>
            </a:pPr>
            <a:endParaRPr lang="en-US" sz="2000" dirty="0"/>
          </a:p>
          <a:p>
            <a:pPr marL="0" indent="0">
              <a:buNone/>
            </a:pPr>
            <a:r>
              <a:rPr lang="en-US" sz="2000" dirty="0"/>
              <a:t>3. Check if </a:t>
            </a:r>
            <a:r>
              <a:rPr lang="en-US" sz="2000" dirty="0" err="1"/>
              <a:t>Shapeit</a:t>
            </a:r>
            <a:r>
              <a:rPr lang="en-US" sz="2000" dirty="0"/>
              <a:t> supports multiple sample haplotype assembly.</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140</a:t>
            </a:fld>
            <a:endParaRPr lang="en-US"/>
          </a:p>
        </p:txBody>
      </p:sp>
    </p:spTree>
    <p:extLst>
      <p:ext uri="{BB962C8B-B14F-4D97-AF65-F5344CB8AC3E}">
        <p14:creationId xmlns:p14="http://schemas.microsoft.com/office/powerpoint/2010/main" val="139015367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May 22,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141</a:t>
            </a:fld>
            <a:endParaRPr lang="en-US"/>
          </a:p>
        </p:txBody>
      </p:sp>
    </p:spTree>
    <p:extLst>
      <p:ext uri="{BB962C8B-B14F-4D97-AF65-F5344CB8AC3E}">
        <p14:creationId xmlns:p14="http://schemas.microsoft.com/office/powerpoint/2010/main" val="222113449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85000" lnSpcReduction="10000"/>
          </a:bodyPr>
          <a:lstStyle/>
          <a:p>
            <a:pPr marL="0" indent="0">
              <a:buNone/>
            </a:pPr>
            <a:r>
              <a:rPr lang="en-US" sz="2000" dirty="0">
                <a:solidFill>
                  <a:srgbClr val="00B050"/>
                </a:solidFill>
              </a:rPr>
              <a:t>1. See papers that cited DBM, HapSeq2, Whatshap</a:t>
            </a:r>
          </a:p>
          <a:p>
            <a:pPr marL="0" indent="0">
              <a:buNone/>
            </a:pPr>
            <a:r>
              <a:rPr lang="en-US" sz="2000" dirty="0">
                <a:solidFill>
                  <a:srgbClr val="00B050"/>
                </a:solidFill>
              </a:rPr>
              <a:t>I looked at citations--</a:t>
            </a:r>
            <a:r>
              <a:rPr lang="en-US" sz="2000" dirty="0" err="1">
                <a:solidFill>
                  <a:srgbClr val="00B050"/>
                </a:solidFill>
              </a:rPr>
              <a:t>dbm</a:t>
            </a:r>
            <a:r>
              <a:rPr lang="en-US" sz="2000" dirty="0">
                <a:solidFill>
                  <a:srgbClr val="00B050"/>
                </a:solidFill>
              </a:rPr>
              <a:t>: 11	</a:t>
            </a:r>
            <a:r>
              <a:rPr lang="en-US" sz="2000" dirty="0" err="1">
                <a:solidFill>
                  <a:srgbClr val="00B050"/>
                </a:solidFill>
              </a:rPr>
              <a:t>hapseq</a:t>
            </a:r>
            <a:r>
              <a:rPr lang="en-US" sz="2000" dirty="0">
                <a:solidFill>
                  <a:srgbClr val="00B050"/>
                </a:solidFill>
              </a:rPr>
              <a:t>: 7	Whatshap: 87</a:t>
            </a:r>
          </a:p>
          <a:p>
            <a:pPr marL="0" indent="0">
              <a:buNone/>
            </a:pPr>
            <a:r>
              <a:rPr lang="en-US" sz="2000" dirty="0">
                <a:hlinkClick r:id="rId2"/>
              </a:rPr>
              <a:t>https://scholar.google.com/scholar?as_ylo=2016&amp;hl=en&amp;as_sdt=0,44&amp;sciodt=0,44&amp;cites=6855083076440370814&amp;scipsc=</a:t>
            </a:r>
            <a:endParaRPr lang="en-US" sz="2000" dirty="0"/>
          </a:p>
          <a:p>
            <a:pPr marL="0" indent="0">
              <a:buNone/>
            </a:pPr>
            <a:r>
              <a:rPr lang="en-US" sz="2000" dirty="0">
                <a:solidFill>
                  <a:srgbClr val="00B050"/>
                </a:solidFill>
              </a:rPr>
              <a:t>DBM - 2 of these papers are Whatshap. 9 papers may not be related to HA (2 papers on virus, 1 on strawberry haplotype capture sequencings)</a:t>
            </a:r>
          </a:p>
          <a:p>
            <a:pPr marL="0" indent="0">
              <a:buNone/>
            </a:pPr>
            <a:endParaRPr lang="en-US" sz="2000" dirty="0">
              <a:hlinkClick r:id="rId3"/>
            </a:endParaRPr>
          </a:p>
          <a:p>
            <a:pPr marL="0" indent="0">
              <a:buNone/>
            </a:pPr>
            <a:r>
              <a:rPr lang="en-US" sz="2000" dirty="0">
                <a:hlinkClick r:id="rId3"/>
              </a:rPr>
              <a:t>https://scholar.google.com/scholar?as_ylo=2016&amp;hl=en&amp;as_sdt=0,44&amp;sciodt=0,44&amp;cites=6647035964723322392&amp;scipsc=</a:t>
            </a:r>
            <a:endParaRPr lang="en-US" sz="2000" dirty="0">
              <a:solidFill>
                <a:srgbClr val="00B050"/>
              </a:solidFill>
            </a:endParaRPr>
          </a:p>
          <a:p>
            <a:pPr marL="0" indent="0">
              <a:buNone/>
            </a:pPr>
            <a:r>
              <a:rPr lang="en-US" sz="2000" dirty="0">
                <a:hlinkClick r:id="rId4"/>
              </a:rPr>
              <a:t>https://www.nature.com/articles/ncomms4934?origin=ppub</a:t>
            </a:r>
            <a:endParaRPr lang="en-US" sz="2000" dirty="0">
              <a:hlinkClick r:id="rId5"/>
            </a:endParaRPr>
          </a:p>
          <a:p>
            <a:pPr marL="0" indent="0">
              <a:buNone/>
            </a:pPr>
            <a:r>
              <a:rPr lang="en-US" sz="2000" dirty="0">
                <a:hlinkClick r:id="rId6"/>
              </a:rPr>
              <a:t>https://www.nature.com/articles/nrg3903</a:t>
            </a:r>
            <a:endParaRPr lang="en-US" sz="2000" dirty="0"/>
          </a:p>
          <a:p>
            <a:pPr marL="0" indent="0">
              <a:buNone/>
            </a:pPr>
            <a:r>
              <a:rPr lang="en-US" sz="2000" dirty="0">
                <a:hlinkClick r:id="rId7"/>
              </a:rPr>
              <a:t>https://www.sciencedirect.com/science/article/pii/S1046202315000286</a:t>
            </a:r>
            <a:endParaRPr lang="en-US" sz="2000" dirty="0"/>
          </a:p>
          <a:p>
            <a:pPr marL="0" indent="0">
              <a:buNone/>
            </a:pPr>
            <a:r>
              <a:rPr lang="en-US" sz="2000" dirty="0">
                <a:hlinkClick r:id="rId8"/>
              </a:rPr>
              <a:t>https://link.springer.com/chapter/10.1007/978-3-319-07212-8_16</a:t>
            </a:r>
            <a:endParaRPr lang="en-US" sz="2000" dirty="0"/>
          </a:p>
          <a:p>
            <a:pPr marL="0" indent="0">
              <a:buNone/>
            </a:pPr>
            <a:r>
              <a:rPr lang="en-US" sz="2000" dirty="0">
                <a:hlinkClick r:id="rId9"/>
              </a:rPr>
              <a:t>https://www.derekaguiar.com/resources/thesis_proposal.pdf</a:t>
            </a:r>
            <a:endParaRPr lang="en-US" sz="2000" dirty="0"/>
          </a:p>
          <a:p>
            <a:pPr marL="0" indent="0">
              <a:buNone/>
            </a:pPr>
            <a:r>
              <a:rPr lang="en-US" sz="2000" dirty="0">
                <a:solidFill>
                  <a:srgbClr val="00B050"/>
                </a:solidFill>
              </a:rPr>
              <a:t>HapSeq2 - (1) 5 papers with "haplotype" in the title. (2) 2 citations are from Zhang's groups</a:t>
            </a:r>
          </a:p>
          <a:p>
            <a:pPr marL="0" indent="0">
              <a:buNone/>
            </a:pPr>
            <a:r>
              <a:rPr lang="en-US" sz="2000" dirty="0">
                <a:solidFill>
                  <a:srgbClr val="00B050"/>
                </a:solidFill>
              </a:rPr>
              <a:t>(3) 1 is hap compass  (4) 1 are about haplotype reference panel.</a:t>
            </a:r>
          </a:p>
          <a:p>
            <a:pPr marL="0" indent="0">
              <a:buNone/>
            </a:pPr>
            <a:endParaRPr lang="en-US" sz="2000" dirty="0">
              <a:solidFill>
                <a:srgbClr val="00B050"/>
              </a:solidFill>
            </a:endParaRPr>
          </a:p>
          <a:p>
            <a:pPr marL="0" indent="0">
              <a:buNone/>
            </a:pPr>
            <a:r>
              <a:rPr lang="en-US" sz="2000" dirty="0">
                <a:hlinkClick r:id="rId5"/>
              </a:rPr>
              <a:t>https://scholar.google.com/scholar?as_ylo=2016&amp;hl=en&amp;as_sdt=0,44&amp;sciodt=0,44&amp;cites=16530713367564057811&amp;scipsc=</a:t>
            </a:r>
            <a:endParaRPr lang="en-US" sz="2000" dirty="0"/>
          </a:p>
          <a:p>
            <a:pPr marL="0" indent="0">
              <a:buNone/>
            </a:pPr>
            <a:r>
              <a:rPr lang="en-US" sz="2000" dirty="0">
                <a:solidFill>
                  <a:srgbClr val="00B050"/>
                </a:solidFill>
              </a:rPr>
              <a:t>Whatshap – 87 citations including Shapeit4 and many SIHA papers</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142</a:t>
            </a:fld>
            <a:endParaRPr lang="en-US"/>
          </a:p>
        </p:txBody>
      </p:sp>
    </p:spTree>
    <p:extLst>
      <p:ext uri="{BB962C8B-B14F-4D97-AF65-F5344CB8AC3E}">
        <p14:creationId xmlns:p14="http://schemas.microsoft.com/office/powerpoint/2010/main" val="135201916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2. Check phaser, hapCUT2, </a:t>
            </a:r>
            <a:r>
              <a:rPr lang="en-US" sz="2000" dirty="0" err="1">
                <a:solidFill>
                  <a:srgbClr val="00B050"/>
                </a:solidFill>
              </a:rPr>
              <a:t>ReadBackedPhasing</a:t>
            </a:r>
            <a:r>
              <a:rPr lang="en-US" sz="2000" dirty="0">
                <a:solidFill>
                  <a:srgbClr val="00B050"/>
                </a:solidFill>
              </a:rPr>
              <a:t> to see if they support multi sample haplotype assembly</a:t>
            </a:r>
          </a:p>
          <a:p>
            <a:pPr marL="0" indent="0">
              <a:buNone/>
            </a:pPr>
            <a:r>
              <a:rPr lang="en-US" sz="2000" dirty="0">
                <a:hlinkClick r:id="rId2"/>
              </a:rPr>
              <a:t>https://github.com/secastel/phaser/tree/master/phaser</a:t>
            </a:r>
            <a:endParaRPr lang="en-US" sz="2000" dirty="0"/>
          </a:p>
          <a:p>
            <a:pPr marL="0" indent="0">
              <a:buNone/>
            </a:pPr>
            <a:r>
              <a:rPr lang="en-US" sz="2000" dirty="0">
                <a:hlinkClick r:id="rId3"/>
              </a:rPr>
              <a:t>https://github.com/vibansal/HapCUT2</a:t>
            </a:r>
            <a:endParaRPr lang="en-US" sz="2000" dirty="0"/>
          </a:p>
          <a:p>
            <a:pPr marL="0" indent="0">
              <a:buNone/>
            </a:pPr>
            <a:r>
              <a:rPr lang="en-US" sz="2000" dirty="0">
                <a:solidFill>
                  <a:srgbClr val="00B050"/>
                </a:solidFill>
              </a:rPr>
              <a:t>No mention of multiple samples in phaser, hapcut2 paper or manual</a:t>
            </a:r>
          </a:p>
          <a:p>
            <a:pPr marL="0" indent="0">
              <a:buNone/>
            </a:pPr>
            <a:endParaRPr lang="en-US" sz="2000" dirty="0"/>
          </a:p>
          <a:p>
            <a:pPr marL="0" indent="0">
              <a:buNone/>
            </a:pPr>
            <a:r>
              <a:rPr lang="en-US" sz="2000" dirty="0">
                <a:hlinkClick r:id="rId4"/>
              </a:rPr>
              <a:t>https://gatk.broadinstitute.org/hc/en-us/articles/360035890411-Calling-variants-on-cohorts-of-samples-using-the-HaplotypeCaller-in-GVCF-mode</a:t>
            </a:r>
            <a:endParaRPr lang="en-US" sz="2000" dirty="0"/>
          </a:p>
          <a:p>
            <a:pPr marL="0" indent="0">
              <a:buNone/>
            </a:pPr>
            <a:r>
              <a:rPr lang="en-US" sz="2000" dirty="0" err="1">
                <a:solidFill>
                  <a:srgbClr val="00B050"/>
                </a:solidFill>
              </a:rPr>
              <a:t>ReadBackedPhasing</a:t>
            </a:r>
            <a:r>
              <a:rPr lang="en-US" sz="2000" dirty="0">
                <a:solidFill>
                  <a:srgbClr val="00B050"/>
                </a:solidFill>
              </a:rPr>
              <a:t> is a deprecated GATK tool replaced by </a:t>
            </a:r>
            <a:r>
              <a:rPr lang="en-US" sz="2000" i="1" dirty="0">
                <a:solidFill>
                  <a:srgbClr val="00B050"/>
                </a:solidFill>
              </a:rPr>
              <a:t>Haplotype Caller</a:t>
            </a:r>
          </a:p>
          <a:p>
            <a:pPr marL="0" indent="0">
              <a:buNone/>
            </a:pPr>
            <a:r>
              <a:rPr lang="en-US" sz="2000" i="1" dirty="0">
                <a:solidFill>
                  <a:srgbClr val="00B050"/>
                </a:solidFill>
              </a:rPr>
              <a:t>Haplotype Caller</a:t>
            </a:r>
            <a:r>
              <a:rPr lang="en-US" sz="2000" dirty="0">
                <a:solidFill>
                  <a:srgbClr val="00B050"/>
                </a:solidFill>
              </a:rPr>
              <a:t> does support multiple samples—I will need to see if this is equivalent to multiple individuals</a:t>
            </a:r>
            <a:endParaRPr lang="en-US" sz="2000" i="1" dirty="0">
              <a:solidFill>
                <a:srgbClr val="00B050"/>
              </a:solidFill>
            </a:endParaRPr>
          </a:p>
          <a:p>
            <a:pPr marL="0" indent="0">
              <a:buNone/>
            </a:pPr>
            <a:endParaRPr lang="en-US" sz="2000" dirty="0">
              <a:solidFill>
                <a:srgbClr val="00B050"/>
              </a:solidFill>
            </a:endParaRPr>
          </a:p>
          <a:p>
            <a:pPr marL="0" indent="0">
              <a:buNone/>
            </a:pPr>
            <a:r>
              <a:rPr lang="en-US" sz="2000" dirty="0">
                <a:solidFill>
                  <a:srgbClr val="00B050"/>
                </a:solidFill>
              </a:rPr>
              <a:t>3. Check if </a:t>
            </a:r>
            <a:r>
              <a:rPr lang="en-US" sz="2000" dirty="0" err="1">
                <a:solidFill>
                  <a:srgbClr val="00B050"/>
                </a:solidFill>
              </a:rPr>
              <a:t>Shapeit</a:t>
            </a:r>
            <a:r>
              <a:rPr lang="en-US" sz="2000" dirty="0">
                <a:solidFill>
                  <a:srgbClr val="00B050"/>
                </a:solidFill>
              </a:rPr>
              <a:t> supports multi sample haplotype assembly</a:t>
            </a:r>
          </a:p>
          <a:p>
            <a:pPr marL="0" indent="0">
              <a:buNone/>
            </a:pPr>
            <a:r>
              <a:rPr lang="en-US" sz="2000" dirty="0">
                <a:hlinkClick r:id="rId5"/>
              </a:rPr>
              <a:t>https://mathgen.stats.ox.ac.uk/genetics_software/shapeit/shapeit.html</a:t>
            </a:r>
            <a:endParaRPr lang="en-US" sz="2000" dirty="0"/>
          </a:p>
          <a:p>
            <a:pPr marL="0" indent="0">
              <a:buNone/>
            </a:pPr>
            <a:r>
              <a:rPr lang="en-US" sz="2000" dirty="0">
                <a:solidFill>
                  <a:srgbClr val="00B050"/>
                </a:solidFill>
              </a:rPr>
              <a:t>No mention of multiple samples in </a:t>
            </a:r>
            <a:r>
              <a:rPr lang="en-US" sz="2000" dirty="0" err="1">
                <a:solidFill>
                  <a:srgbClr val="00B050"/>
                </a:solidFill>
              </a:rPr>
              <a:t>Shapeit</a:t>
            </a:r>
            <a:r>
              <a:rPr lang="en-US" sz="2000" dirty="0">
                <a:solidFill>
                  <a:srgbClr val="00B050"/>
                </a:solidFill>
              </a:rPr>
              <a:t> paper or manual</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143</a:t>
            </a:fld>
            <a:endParaRPr lang="en-US"/>
          </a:p>
        </p:txBody>
      </p:sp>
    </p:spTree>
    <p:extLst>
      <p:ext uri="{BB962C8B-B14F-4D97-AF65-F5344CB8AC3E}">
        <p14:creationId xmlns:p14="http://schemas.microsoft.com/office/powerpoint/2010/main" val="3076968581"/>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May 29,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fld id="{79EB0BAA-089B-F446-9CF3-DE954596BEEC}" type="slidenum">
              <a:rPr lang="en-US" smtClean="0"/>
              <a:t>144</a:t>
            </a:fld>
            <a:endParaRPr lang="en-US"/>
          </a:p>
        </p:txBody>
      </p:sp>
    </p:spTree>
    <p:extLst>
      <p:ext uri="{BB962C8B-B14F-4D97-AF65-F5344CB8AC3E}">
        <p14:creationId xmlns:p14="http://schemas.microsoft.com/office/powerpoint/2010/main" val="342111495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a:t>
            </a:r>
            <a:r>
              <a:rPr lang="en-US" sz="2000" i="1" dirty="0">
                <a:solidFill>
                  <a:srgbClr val="00B050"/>
                </a:solidFill>
              </a:rPr>
              <a:t>Survey of computational haplotype determination methods for single individual</a:t>
            </a:r>
          </a:p>
          <a:p>
            <a:pPr marL="0" indent="0">
              <a:buNone/>
            </a:pPr>
            <a:r>
              <a:rPr lang="en-US" sz="2000" dirty="0">
                <a:solidFill>
                  <a:srgbClr val="00B050"/>
                </a:solidFill>
              </a:rPr>
              <a:t> Check the samples listed in Table 3 of this paper to show where we can download the alignment files</a:t>
            </a:r>
          </a:p>
          <a:p>
            <a:pPr marL="0" indent="0">
              <a:buNone/>
            </a:pPr>
            <a:r>
              <a:rPr lang="en-US" sz="2000" dirty="0">
                <a:solidFill>
                  <a:srgbClr val="00B050"/>
                </a:solidFill>
              </a:rPr>
              <a:t>HapMap sample NA20847 and </a:t>
            </a:r>
            <a:r>
              <a:rPr lang="pl-PL" sz="2000" dirty="0">
                <a:solidFill>
                  <a:srgbClr val="00B050"/>
                </a:solidFill>
              </a:rPr>
              <a:t>NA12878, NA12891, NA12892</a:t>
            </a:r>
            <a:endParaRPr lang="en-US" sz="2000" dirty="0">
              <a:solidFill>
                <a:srgbClr val="00B050"/>
              </a:solidFill>
            </a:endParaRPr>
          </a:p>
          <a:p>
            <a:pPr marL="0" indent="0">
              <a:buNone/>
            </a:pPr>
            <a:endParaRPr lang="en-US" sz="2000" dirty="0"/>
          </a:p>
          <a:p>
            <a:pPr marL="0" indent="0">
              <a:buNone/>
            </a:pPr>
            <a:r>
              <a:rPr lang="en-US" sz="2000" dirty="0">
                <a:hlinkClick r:id="rId2"/>
              </a:rPr>
              <a:t>https://www.internationalgenome.org/data-portal/sample/NA20847</a:t>
            </a:r>
            <a:endParaRPr lang="en-US" sz="2000" dirty="0">
              <a:solidFill>
                <a:srgbClr val="00B050"/>
              </a:solidFill>
            </a:endParaRPr>
          </a:p>
          <a:p>
            <a:pPr marL="0" indent="0">
              <a:buNone/>
            </a:pPr>
            <a:r>
              <a:rPr lang="en-US" sz="2000" dirty="0">
                <a:solidFill>
                  <a:srgbClr val="00B050"/>
                </a:solidFill>
              </a:rPr>
              <a:t>Sample ID can be downloaded here:</a:t>
            </a:r>
          </a:p>
          <a:p>
            <a:pPr marL="0" indent="0">
              <a:buNone/>
            </a:pPr>
            <a:r>
              <a:rPr lang="en-US" sz="2000" dirty="0">
                <a:solidFill>
                  <a:srgbClr val="00B050"/>
                </a:solidFill>
              </a:rPr>
              <a:t>1. Search sample ID </a:t>
            </a:r>
          </a:p>
          <a:p>
            <a:pPr marL="0" indent="0">
              <a:buNone/>
            </a:pPr>
            <a:r>
              <a:rPr lang="en-US" sz="2000" dirty="0">
                <a:solidFill>
                  <a:srgbClr val="00B050"/>
                </a:solidFill>
              </a:rPr>
              <a:t>2. Filter by alignment</a:t>
            </a:r>
          </a:p>
          <a:p>
            <a:pPr marL="0" indent="0">
              <a:buNone/>
            </a:pPr>
            <a:r>
              <a:rPr lang="en-US" sz="2000" dirty="0">
                <a:solidFill>
                  <a:srgbClr val="00B050"/>
                </a:solidFill>
              </a:rPr>
              <a:t>3. Click download (File is typically a CRAM that is ~3GB )</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145</a:t>
            </a:fld>
            <a:endParaRPr lang="en-US"/>
          </a:p>
        </p:txBody>
      </p:sp>
    </p:spTree>
    <p:extLst>
      <p:ext uri="{BB962C8B-B14F-4D97-AF65-F5344CB8AC3E}">
        <p14:creationId xmlns:p14="http://schemas.microsoft.com/office/powerpoint/2010/main" val="203581152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92500" lnSpcReduction="10000"/>
          </a:bodyPr>
          <a:lstStyle/>
          <a:p>
            <a:pPr marL="0" indent="0">
              <a:buNone/>
            </a:pPr>
            <a:r>
              <a:rPr lang="en-US" sz="2000" dirty="0">
                <a:solidFill>
                  <a:srgbClr val="00B050"/>
                </a:solidFill>
              </a:rPr>
              <a:t>2. Summarize HA software in excel file: date, languages, notes</a:t>
            </a:r>
          </a:p>
          <a:p>
            <a:pPr marL="0" indent="0">
              <a:buNone/>
            </a:pPr>
            <a:r>
              <a:rPr lang="en-US" sz="2000" dirty="0">
                <a:solidFill>
                  <a:srgbClr val="00B050"/>
                </a:solidFill>
              </a:rPr>
              <a:t>See spreadsheet—a couple packages are no longer available to download</a:t>
            </a:r>
          </a:p>
          <a:p>
            <a:pPr marL="0" indent="0">
              <a:buNone/>
            </a:pPr>
            <a:endParaRPr lang="en-US" sz="2000" dirty="0">
              <a:solidFill>
                <a:srgbClr val="00B050"/>
              </a:solidFill>
            </a:endParaRPr>
          </a:p>
          <a:p>
            <a:pPr marL="0" indent="0">
              <a:buNone/>
            </a:pPr>
            <a:r>
              <a:rPr lang="en-US" sz="2000" dirty="0">
                <a:solidFill>
                  <a:srgbClr val="00B050"/>
                </a:solidFill>
              </a:rPr>
              <a:t>Thing of interest:</a:t>
            </a:r>
          </a:p>
          <a:p>
            <a:pPr marL="0" indent="0">
              <a:buNone/>
            </a:pPr>
            <a:r>
              <a:rPr lang="en-US" sz="2000" dirty="0">
                <a:hlinkClick r:id="rId2"/>
              </a:rPr>
              <a:t>https://bmcbioinformatics.biomedcentral.com/articles/10.1186/s12859-019-3095-8</a:t>
            </a:r>
            <a:endParaRPr lang="en-US" sz="2000" dirty="0"/>
          </a:p>
          <a:p>
            <a:pPr marL="0" indent="0">
              <a:buNone/>
            </a:pPr>
            <a:r>
              <a:rPr lang="en-US" sz="2000" dirty="0">
                <a:solidFill>
                  <a:srgbClr val="00B050"/>
                </a:solidFill>
              </a:rPr>
              <a:t>Review paper published in 2019</a:t>
            </a:r>
          </a:p>
          <a:p>
            <a:pPr marL="0" indent="0">
              <a:buNone/>
            </a:pPr>
            <a:endParaRPr lang="en-US" sz="2000" dirty="0">
              <a:solidFill>
                <a:srgbClr val="00B050"/>
              </a:solidFill>
            </a:endParaRPr>
          </a:p>
          <a:p>
            <a:pPr marL="0" indent="0">
              <a:buNone/>
            </a:pPr>
            <a:r>
              <a:rPr lang="en-US" sz="2000" dirty="0">
                <a:hlinkClick r:id="rId3"/>
              </a:rPr>
              <a:t>https://www.ncbi.nlm.nih.gov/pmc/articles/PMC5558598/ </a:t>
            </a:r>
            <a:endParaRPr lang="en-US" sz="2000" dirty="0"/>
          </a:p>
          <a:p>
            <a:pPr marL="0" indent="0">
              <a:buNone/>
            </a:pPr>
            <a:r>
              <a:rPr lang="en-US" sz="2000" dirty="0">
                <a:solidFill>
                  <a:srgbClr val="00B050"/>
                </a:solidFill>
              </a:rPr>
              <a:t>Updated paper for </a:t>
            </a:r>
            <a:r>
              <a:rPr lang="en-US" sz="2000" dirty="0" err="1">
                <a:solidFill>
                  <a:srgbClr val="00B050"/>
                </a:solidFill>
              </a:rPr>
              <a:t>Haptree</a:t>
            </a:r>
            <a:r>
              <a:rPr lang="en-US" sz="2000" dirty="0">
                <a:solidFill>
                  <a:srgbClr val="00B050"/>
                </a:solidFill>
              </a:rPr>
              <a:t>-X (2015)</a:t>
            </a:r>
          </a:p>
          <a:p>
            <a:pPr marL="0" indent="0">
              <a:buNone/>
            </a:pPr>
            <a:endParaRPr lang="en-US" sz="2000" dirty="0">
              <a:hlinkClick r:id="rId4"/>
            </a:endParaRPr>
          </a:p>
          <a:p>
            <a:pPr marL="0" indent="0">
              <a:buNone/>
            </a:pPr>
            <a:r>
              <a:rPr lang="en-US" sz="2000" dirty="0">
                <a:hlinkClick r:id="rId4"/>
              </a:rPr>
              <a:t>https://github.com/jcna99/PEATH#data-sets</a:t>
            </a:r>
            <a:endParaRPr lang="en-US" sz="2000" dirty="0"/>
          </a:p>
          <a:p>
            <a:pPr marL="0" indent="0">
              <a:buNone/>
            </a:pPr>
            <a:r>
              <a:rPr lang="en-US" sz="2000" dirty="0" err="1">
                <a:solidFill>
                  <a:srgbClr val="00B050"/>
                </a:solidFill>
              </a:rPr>
              <a:t>Peath</a:t>
            </a:r>
            <a:r>
              <a:rPr lang="en-US" sz="2000" dirty="0">
                <a:solidFill>
                  <a:srgbClr val="00B050"/>
                </a:solidFill>
              </a:rPr>
              <a:t> datasets:</a:t>
            </a:r>
          </a:p>
          <a:p>
            <a:pPr marL="0" indent="0">
              <a:buNone/>
            </a:pPr>
            <a:r>
              <a:rPr lang="en-US" sz="2000" dirty="0" err="1">
                <a:solidFill>
                  <a:srgbClr val="00B050"/>
                </a:solidFill>
              </a:rPr>
              <a:t>Fosmid</a:t>
            </a:r>
            <a:r>
              <a:rPr lang="en-US" sz="2000" dirty="0">
                <a:solidFill>
                  <a:srgbClr val="00B050"/>
                </a:solidFill>
              </a:rPr>
              <a:t> dataset (</a:t>
            </a:r>
            <a:r>
              <a:rPr lang="en-US" sz="2000" dirty="0" err="1">
                <a:solidFill>
                  <a:srgbClr val="00B050"/>
                </a:solidFill>
              </a:rPr>
              <a:t>Duitama</a:t>
            </a:r>
            <a:r>
              <a:rPr lang="en-US" sz="2000" dirty="0">
                <a:solidFill>
                  <a:srgbClr val="00B050"/>
                </a:solidFill>
              </a:rPr>
              <a:t> et al. 2012) which has been widely used to assess and compare SIH algorithms.</a:t>
            </a:r>
          </a:p>
          <a:p>
            <a:pPr marL="0" indent="0">
              <a:buNone/>
            </a:pPr>
            <a:r>
              <a:rPr lang="en-US" sz="2000" dirty="0">
                <a:solidFill>
                  <a:srgbClr val="00B050"/>
                </a:solidFill>
              </a:rPr>
              <a:t>Simulated dataset which was generated based on </a:t>
            </a:r>
            <a:r>
              <a:rPr lang="en-US" sz="2000" dirty="0" err="1">
                <a:solidFill>
                  <a:srgbClr val="00B050"/>
                </a:solidFill>
              </a:rPr>
              <a:t>Fosmid</a:t>
            </a:r>
            <a:r>
              <a:rPr lang="en-US" sz="2000" dirty="0">
                <a:solidFill>
                  <a:srgbClr val="00B050"/>
                </a:solidFill>
              </a:rPr>
              <a:t> data.</a:t>
            </a:r>
          </a:p>
          <a:p>
            <a:pPr marL="0" indent="0">
              <a:buNone/>
            </a:pPr>
            <a:r>
              <a:rPr lang="en-US" sz="2000" dirty="0" err="1">
                <a:solidFill>
                  <a:srgbClr val="00B050"/>
                </a:solidFill>
              </a:rPr>
              <a:t>HuRef</a:t>
            </a:r>
            <a:r>
              <a:rPr lang="en-US" sz="2000" dirty="0">
                <a:solidFill>
                  <a:srgbClr val="00B050"/>
                </a:solidFill>
              </a:rPr>
              <a:t> dataset (Levy et al. 2007) which has been the most widely used in SIH related articles.</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fld id="{79EB0BAA-089B-F446-9CF3-DE954596BEEC}" type="slidenum">
              <a:rPr lang="en-US" smtClean="0"/>
              <a:t>146</a:t>
            </a:fld>
            <a:endParaRPr lang="en-US"/>
          </a:p>
        </p:txBody>
      </p:sp>
    </p:spTree>
    <p:extLst>
      <p:ext uri="{BB962C8B-B14F-4D97-AF65-F5344CB8AC3E}">
        <p14:creationId xmlns:p14="http://schemas.microsoft.com/office/powerpoint/2010/main" val="983749761"/>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June 12,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67188744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b="1" dirty="0">
                <a:solidFill>
                  <a:srgbClr val="00B050"/>
                </a:solidFill>
              </a:rPr>
              <a:t>1. Update the phasing excel file with DBM and </a:t>
            </a:r>
            <a:r>
              <a:rPr lang="en-US" sz="2000" b="1" dirty="0" err="1">
                <a:solidFill>
                  <a:srgbClr val="00B050"/>
                </a:solidFill>
              </a:rPr>
              <a:t>Haptree</a:t>
            </a:r>
            <a:r>
              <a:rPr lang="en-US" sz="2000" b="1" dirty="0">
                <a:solidFill>
                  <a:srgbClr val="00B050"/>
                </a:solidFill>
              </a:rPr>
              <a:t>-X</a:t>
            </a:r>
          </a:p>
          <a:p>
            <a:pPr marL="0" indent="0">
              <a:buNone/>
            </a:pPr>
            <a:r>
              <a:rPr lang="en-US" sz="2000" dirty="0">
                <a:solidFill>
                  <a:srgbClr val="00B050"/>
                </a:solidFill>
              </a:rPr>
              <a:t>Complete, check excel file</a:t>
            </a:r>
          </a:p>
          <a:p>
            <a:pPr marL="0" indent="0">
              <a:buNone/>
            </a:pPr>
            <a:endParaRPr lang="en-US" sz="2000" b="1" dirty="0"/>
          </a:p>
          <a:p>
            <a:pPr marL="0" indent="0">
              <a:buNone/>
            </a:pPr>
            <a:r>
              <a:rPr lang="en-US" sz="2000" b="1" dirty="0">
                <a:solidFill>
                  <a:srgbClr val="00B050"/>
                </a:solidFill>
              </a:rPr>
              <a:t>2. Summarize:</a:t>
            </a:r>
          </a:p>
          <a:p>
            <a:pPr marL="0" indent="0">
              <a:buNone/>
            </a:pPr>
            <a:r>
              <a:rPr lang="en-US" sz="2000" dirty="0">
                <a:solidFill>
                  <a:srgbClr val="00B050"/>
                </a:solidFill>
              </a:rPr>
              <a:t>1. Document location of Bertie’s BAMs</a:t>
            </a:r>
          </a:p>
          <a:p>
            <a:pPr marL="0" indent="0">
              <a:buNone/>
            </a:pPr>
            <a:r>
              <a:rPr lang="en-US" sz="2000" dirty="0">
                <a:solidFill>
                  <a:srgbClr val="00B050"/>
                </a:solidFill>
              </a:rPr>
              <a:t>2. Get SNVs in 5 samples and filter indels using </a:t>
            </a:r>
            <a:r>
              <a:rPr lang="en-US" sz="2000" dirty="0" err="1">
                <a:solidFill>
                  <a:srgbClr val="00B050"/>
                </a:solidFill>
              </a:rPr>
              <a:t>Samtools</a:t>
            </a:r>
            <a:endParaRPr lang="en-US" sz="2000" dirty="0">
              <a:solidFill>
                <a:srgbClr val="00B050"/>
              </a:solidFill>
            </a:endParaRPr>
          </a:p>
          <a:p>
            <a:pPr marL="0" indent="0">
              <a:buNone/>
            </a:pPr>
            <a:r>
              <a:rPr lang="en-US" sz="2000" dirty="0">
                <a:solidFill>
                  <a:srgbClr val="00B050"/>
                </a:solidFill>
              </a:rPr>
              <a:t>3. Extract the high coverage SNPs (628 positions &gt;= 20 coverage)</a:t>
            </a:r>
          </a:p>
          <a:p>
            <a:pPr marL="0" indent="0">
              <a:buNone/>
            </a:pPr>
            <a:r>
              <a:rPr lang="en-US" sz="2000" dirty="0">
                <a:solidFill>
                  <a:srgbClr val="00B050"/>
                </a:solidFill>
              </a:rPr>
              <a:t>4. Prepare </a:t>
            </a:r>
            <a:r>
              <a:rPr lang="en-US" sz="2000" dirty="0" err="1">
                <a:solidFill>
                  <a:srgbClr val="00B050"/>
                </a:solidFill>
              </a:rPr>
              <a:t>Whatshap</a:t>
            </a:r>
            <a:r>
              <a:rPr lang="en-US" sz="2000" dirty="0">
                <a:solidFill>
                  <a:srgbClr val="00B050"/>
                </a:solidFill>
              </a:rPr>
              <a:t> input and phase haplotypes</a:t>
            </a:r>
          </a:p>
          <a:p>
            <a:pPr marL="0" indent="0">
              <a:buNone/>
            </a:pPr>
            <a:r>
              <a:rPr lang="en-US" sz="2000" dirty="0">
                <a:solidFill>
                  <a:srgbClr val="00B050"/>
                </a:solidFill>
              </a:rPr>
              <a:t>5 samples were phased using </a:t>
            </a:r>
            <a:r>
              <a:rPr lang="en-US" sz="2000" dirty="0" err="1">
                <a:solidFill>
                  <a:srgbClr val="00B050"/>
                </a:solidFill>
              </a:rPr>
              <a:t>Whatshap</a:t>
            </a:r>
            <a:r>
              <a:rPr lang="en-US" sz="2000" dirty="0">
                <a:solidFill>
                  <a:srgbClr val="00B050"/>
                </a:solidFill>
              </a:rPr>
              <a:t> and 628 positions created</a:t>
            </a:r>
          </a:p>
          <a:p>
            <a:pPr marL="0" indent="0">
              <a:buNone/>
            </a:pPr>
            <a:endParaRPr lang="en-US" sz="2000" dirty="0">
              <a:solidFill>
                <a:srgbClr val="00B050"/>
              </a:solidFill>
            </a:endParaRPr>
          </a:p>
          <a:p>
            <a:pPr marL="0" indent="0">
              <a:buNone/>
            </a:pPr>
            <a:r>
              <a:rPr lang="en-US" sz="2000" dirty="0"/>
              <a:t>5. Prepare HapSeq2 input and phase haplotypes</a:t>
            </a:r>
          </a:p>
          <a:p>
            <a:pPr marL="0" indent="0">
              <a:buNone/>
            </a:pPr>
            <a:r>
              <a:rPr lang="en-US" sz="2000" dirty="0"/>
              <a:t>6. Prepare DBM input and phase haplotypes</a:t>
            </a:r>
          </a:p>
          <a:p>
            <a:pPr marL="0" indent="0">
              <a:buNone/>
            </a:pPr>
            <a:r>
              <a:rPr lang="en-US" sz="2000" dirty="0"/>
              <a:t>7. Compare haplotypes and generate same results as table</a:t>
            </a:r>
          </a:p>
          <a:p>
            <a:pPr marL="0" indent="0">
              <a:buNone/>
            </a:pPr>
            <a:r>
              <a:rPr lang="en-US" sz="2000" dirty="0"/>
              <a:t>8. Generate 120 positions and repeat above steps</a:t>
            </a:r>
          </a:p>
          <a:p>
            <a:pPr marL="0" indent="0">
              <a:buNone/>
            </a:pPr>
            <a:endParaRPr lang="en-US" sz="2000" b="1"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82427835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b="1" dirty="0">
                <a:solidFill>
                  <a:srgbClr val="00B050"/>
                </a:solidFill>
              </a:rPr>
              <a:t>3. Search for aligned data for the following samples</a:t>
            </a:r>
          </a:p>
          <a:p>
            <a:pPr marL="0" indent="0">
              <a:buNone/>
            </a:pPr>
            <a:r>
              <a:rPr lang="pl-PL" sz="2000" dirty="0">
                <a:solidFill>
                  <a:srgbClr val="00B050"/>
                </a:solidFill>
              </a:rPr>
              <a:t>NA18506, NA18507, NA20847, HG01377,</a:t>
            </a:r>
            <a:r>
              <a:rPr lang="en-US" sz="2000" dirty="0">
                <a:solidFill>
                  <a:srgbClr val="00B050"/>
                </a:solidFill>
              </a:rPr>
              <a:t> </a:t>
            </a:r>
            <a:r>
              <a:rPr lang="pl-PL" sz="2000" dirty="0">
                <a:solidFill>
                  <a:srgbClr val="00B050"/>
                </a:solidFill>
              </a:rPr>
              <a:t>NA19240, NA20431</a:t>
            </a:r>
            <a:endParaRPr lang="en-US" sz="2000" dirty="0">
              <a:solidFill>
                <a:srgbClr val="00B050"/>
              </a:solidFill>
            </a:endParaRPr>
          </a:p>
          <a:p>
            <a:pPr marL="0" indent="0">
              <a:buNone/>
            </a:pPr>
            <a:r>
              <a:rPr lang="en-US" sz="2000" dirty="0">
                <a:hlinkClick r:id="rId2"/>
              </a:rPr>
              <a:t> https://www.internationalgenome.org/data-portal/sample/NA18506</a:t>
            </a:r>
            <a:endParaRPr lang="en-US" sz="2000" dirty="0">
              <a:solidFill>
                <a:srgbClr val="00B050"/>
              </a:solidFill>
            </a:endParaRPr>
          </a:p>
          <a:p>
            <a:pPr marL="0" indent="0">
              <a:buNone/>
            </a:pPr>
            <a:r>
              <a:rPr lang="en-US" sz="2000" dirty="0"/>
              <a:t>Father NA18507 Mother NA18508 (whole genome)</a:t>
            </a:r>
          </a:p>
          <a:p>
            <a:pPr marL="0" indent="0">
              <a:buNone/>
            </a:pPr>
            <a:r>
              <a:rPr lang="en-US" sz="2000" dirty="0">
                <a:hlinkClick r:id="rId3"/>
              </a:rPr>
              <a:t>https://www.internationalgenome.org/data-portal/sample/NA18507</a:t>
            </a:r>
            <a:endParaRPr lang="en-US" sz="2000" dirty="0"/>
          </a:p>
          <a:p>
            <a:pPr marL="0" indent="0">
              <a:buNone/>
            </a:pPr>
            <a:r>
              <a:rPr lang="en-US" sz="2000" dirty="0"/>
              <a:t>Child NA18506</a:t>
            </a:r>
          </a:p>
          <a:p>
            <a:pPr marL="0" indent="0">
              <a:buNone/>
            </a:pPr>
            <a:r>
              <a:rPr lang="en-US" sz="2000" dirty="0">
                <a:hlinkClick r:id="rId4"/>
              </a:rPr>
              <a:t>https://www.internationalgenome.org/data-portal/sample/NA20847</a:t>
            </a:r>
            <a:endParaRPr lang="en-US" sz="2000" dirty="0"/>
          </a:p>
          <a:p>
            <a:pPr marL="0" indent="0">
              <a:buNone/>
            </a:pPr>
            <a:endParaRPr lang="en-US" sz="2000" b="1" dirty="0"/>
          </a:p>
          <a:p>
            <a:pPr marL="0" indent="0">
              <a:buNone/>
            </a:pPr>
            <a:r>
              <a:rPr lang="en-US" sz="2000" dirty="0">
                <a:hlinkClick r:id="rId5"/>
              </a:rPr>
              <a:t>https://www.internationalgenome.org/data-portal/sample/HG01377</a:t>
            </a:r>
            <a:endParaRPr lang="en-US" sz="2000" dirty="0"/>
          </a:p>
          <a:p>
            <a:pPr marL="0" indent="0">
              <a:buNone/>
            </a:pPr>
            <a:endParaRPr lang="en-US" sz="2000" b="1" dirty="0"/>
          </a:p>
          <a:p>
            <a:pPr marL="0" indent="0">
              <a:buNone/>
            </a:pPr>
            <a:r>
              <a:rPr lang="en-US" sz="2000" dirty="0">
                <a:hlinkClick r:id="rId6"/>
              </a:rPr>
              <a:t>https://www.internationalgenome.org/data-portal/sample/NA19240</a:t>
            </a:r>
            <a:endParaRPr lang="en-US" sz="2000" b="1" dirty="0"/>
          </a:p>
          <a:p>
            <a:pPr marL="0" indent="0">
              <a:buNone/>
            </a:pPr>
            <a:r>
              <a:rPr lang="en-US" sz="2000" dirty="0"/>
              <a:t>Mother NA19238 Father NA19239</a:t>
            </a:r>
            <a:endParaRPr lang="en-US" sz="2000" b="1" dirty="0"/>
          </a:p>
          <a:p>
            <a:pPr marL="0" indent="0">
              <a:buNone/>
            </a:pPr>
            <a:r>
              <a:rPr lang="en-US" sz="2000" dirty="0">
                <a:hlinkClick r:id="rId7"/>
              </a:rPr>
              <a:t>https://www.coriell.org/0/Sections/Search/Sample_Detail.aspx?Ref=NA20431&amp;product=DNA</a:t>
            </a:r>
            <a:endParaRPr lang="en-US" sz="2000" b="1" dirty="0"/>
          </a:p>
          <a:p>
            <a:pPr marL="0" indent="0">
              <a:buNone/>
            </a:pPr>
            <a:r>
              <a:rPr lang="en-US" sz="2000" dirty="0"/>
              <a:t>for sale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561317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August 23,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8B0C5F1D-38A8-47D8-8294-95A60E4FFC15}"/>
              </a:ext>
            </a:extLst>
          </p:cNvPr>
          <p:cNvSpPr>
            <a:spLocks noGrp="1"/>
          </p:cNvSpPr>
          <p:nvPr>
            <p:ph type="sldNum" sz="quarter" idx="12"/>
          </p:nvPr>
        </p:nvSpPr>
        <p:spPr/>
        <p:txBody>
          <a:bodyPr/>
          <a:lstStyle/>
          <a:p>
            <a:fld id="{79EB0BAA-089B-F446-9CF3-DE954596BEEC}" type="slidenum">
              <a:rPr lang="en-US" smtClean="0"/>
              <a:t>15</a:t>
            </a:fld>
            <a:endParaRPr lang="en-US"/>
          </a:p>
        </p:txBody>
      </p:sp>
    </p:spTree>
    <p:extLst>
      <p:ext uri="{BB962C8B-B14F-4D97-AF65-F5344CB8AC3E}">
        <p14:creationId xmlns:p14="http://schemas.microsoft.com/office/powerpoint/2010/main" val="800445962"/>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June 19,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16748250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1.1 Prepare HapSeq2 input and phase haplotypes</a:t>
            </a:r>
          </a:p>
          <a:p>
            <a:pPr marL="0" indent="0">
              <a:buNone/>
            </a:pPr>
            <a:r>
              <a:rPr lang="en-US" sz="2000" dirty="0">
                <a:solidFill>
                  <a:srgbClr val="00B050"/>
                </a:solidFill>
              </a:rPr>
              <a:t>1.2 Prepare DBM input and phase haplotypes</a:t>
            </a:r>
          </a:p>
          <a:p>
            <a:pPr marL="0" indent="0">
              <a:buNone/>
            </a:pPr>
            <a:r>
              <a:rPr lang="en-US" sz="2000" dirty="0">
                <a:solidFill>
                  <a:srgbClr val="00B050"/>
                </a:solidFill>
              </a:rPr>
              <a:t>628 positions phased with each package. I am now comparing the results.</a:t>
            </a:r>
          </a:p>
          <a:p>
            <a:pPr marL="0" indent="0">
              <a:buNone/>
            </a:pPr>
            <a:r>
              <a:rPr lang="en-US" sz="2000" dirty="0"/>
              <a:t>1.3 Compare haplotypes in order to generate results in poster table</a:t>
            </a:r>
          </a:p>
          <a:p>
            <a:pPr marL="0" indent="0">
              <a:buNone/>
            </a:pPr>
            <a:r>
              <a:rPr lang="en-US" sz="2000" dirty="0"/>
              <a:t>1.4 Compare results with table (slide 128)</a:t>
            </a:r>
          </a:p>
          <a:p>
            <a:pPr marL="0" indent="0">
              <a:buNone/>
            </a:pPr>
            <a:r>
              <a:rPr lang="en-US" sz="2000" dirty="0"/>
              <a:t>1.5 Generate 120 positions and repeat above steps (slide 106)</a:t>
            </a:r>
          </a:p>
          <a:p>
            <a:pPr marL="0" indent="0">
              <a:buNone/>
            </a:pPr>
            <a:endParaRPr lang="en-US" sz="2000" dirty="0"/>
          </a:p>
          <a:p>
            <a:pPr marL="0" indent="0">
              <a:buNone/>
            </a:pPr>
            <a:r>
              <a:rPr lang="en-US" sz="2000" dirty="0">
                <a:solidFill>
                  <a:srgbClr val="00B050"/>
                </a:solidFill>
              </a:rPr>
              <a:t>2. Record the runtime of some preparing steps for </a:t>
            </a:r>
            <a:r>
              <a:rPr lang="en-US" sz="2000" dirty="0" err="1">
                <a:solidFill>
                  <a:srgbClr val="00B050"/>
                </a:solidFill>
              </a:rPr>
              <a:t>Whatshap</a:t>
            </a:r>
            <a:r>
              <a:rPr lang="en-US" sz="2000" dirty="0">
                <a:solidFill>
                  <a:srgbClr val="00B050"/>
                </a:solidFill>
              </a:rPr>
              <a:t>, Hapseq2, DBM</a:t>
            </a:r>
          </a:p>
          <a:p>
            <a:pPr marL="0" indent="0">
              <a:buNone/>
            </a:pPr>
            <a:endParaRPr lang="en-US" sz="2000" dirty="0">
              <a:solidFill>
                <a:srgbClr val="00B050"/>
              </a:solidFill>
            </a:endParaRPr>
          </a:p>
          <a:p>
            <a:pPr marL="0" indent="0">
              <a:buNone/>
            </a:pPr>
            <a:endParaRPr lang="en-US" sz="2000" dirty="0">
              <a:solidFill>
                <a:srgbClr val="00B050"/>
              </a:solidFill>
            </a:endParaRPr>
          </a:p>
          <a:p>
            <a:pPr marL="0" indent="0">
              <a:buNone/>
            </a:pPr>
            <a:endParaRPr lang="en-US" sz="2000" dirty="0">
              <a:solidFill>
                <a:srgbClr val="00B050"/>
              </a:solidFill>
            </a:endParaRPr>
          </a:p>
          <a:p>
            <a:pPr marL="0" indent="0">
              <a:buNone/>
            </a:pPr>
            <a:endParaRPr lang="en-US" sz="2000" dirty="0">
              <a:solidFill>
                <a:srgbClr val="00B050"/>
              </a:solidFill>
            </a:endParaRPr>
          </a:p>
          <a:p>
            <a:pPr marL="0" indent="0">
              <a:buNone/>
            </a:pPr>
            <a:r>
              <a:rPr lang="en-US" sz="2000" dirty="0">
                <a:solidFill>
                  <a:srgbClr val="00B050"/>
                </a:solidFill>
              </a:rPr>
              <a:t>3. Record the runtime of </a:t>
            </a:r>
            <a:r>
              <a:rPr lang="en-US" sz="2000" dirty="0" err="1">
                <a:solidFill>
                  <a:srgbClr val="00B050"/>
                </a:solidFill>
              </a:rPr>
              <a:t>Whatshap</a:t>
            </a:r>
            <a:r>
              <a:rPr lang="en-US" sz="2000" dirty="0">
                <a:solidFill>
                  <a:srgbClr val="00B050"/>
                </a:solidFill>
              </a:rPr>
              <a:t>, Hapseq2, DBM</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5" name="Picture 4">
            <a:extLst>
              <a:ext uri="{FF2B5EF4-FFF2-40B4-BE49-F238E27FC236}">
                <a16:creationId xmlns:a16="http://schemas.microsoft.com/office/drawing/2014/main" id="{EEDACFBA-F59E-4CA8-941F-74032ADBD4AA}"/>
              </a:ext>
            </a:extLst>
          </p:cNvPr>
          <p:cNvPicPr>
            <a:picLocks noChangeAspect="1"/>
          </p:cNvPicPr>
          <p:nvPr/>
        </p:nvPicPr>
        <p:blipFill>
          <a:blip r:embed="rId2"/>
          <a:stretch>
            <a:fillRect/>
          </a:stretch>
        </p:blipFill>
        <p:spPr>
          <a:xfrm>
            <a:off x="446313" y="3461656"/>
            <a:ext cx="7441277" cy="1338943"/>
          </a:xfrm>
          <a:prstGeom prst="rect">
            <a:avLst/>
          </a:prstGeom>
        </p:spPr>
      </p:pic>
      <p:pic>
        <p:nvPicPr>
          <p:cNvPr id="8" name="Picture 7">
            <a:extLst>
              <a:ext uri="{FF2B5EF4-FFF2-40B4-BE49-F238E27FC236}">
                <a16:creationId xmlns:a16="http://schemas.microsoft.com/office/drawing/2014/main" id="{B4F51A1C-A784-476B-93ED-B1E22E89E6A5}"/>
              </a:ext>
            </a:extLst>
          </p:cNvPr>
          <p:cNvPicPr>
            <a:picLocks noChangeAspect="1"/>
          </p:cNvPicPr>
          <p:nvPr/>
        </p:nvPicPr>
        <p:blipFill>
          <a:blip r:embed="rId3"/>
          <a:stretch>
            <a:fillRect/>
          </a:stretch>
        </p:blipFill>
        <p:spPr>
          <a:xfrm>
            <a:off x="424542" y="5522912"/>
            <a:ext cx="3760491" cy="1198563"/>
          </a:xfrm>
          <a:prstGeom prst="rect">
            <a:avLst/>
          </a:prstGeom>
        </p:spPr>
      </p:pic>
    </p:spTree>
    <p:extLst>
      <p:ext uri="{BB962C8B-B14F-4D97-AF65-F5344CB8AC3E}">
        <p14:creationId xmlns:p14="http://schemas.microsoft.com/office/powerpoint/2010/main" val="567676855"/>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June 26,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25537369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1.1 Extract genotypes and haplotypes from </a:t>
            </a:r>
            <a:r>
              <a:rPr lang="en-US" sz="2000" dirty="0" err="1">
                <a:solidFill>
                  <a:srgbClr val="00B050"/>
                </a:solidFill>
              </a:rPr>
              <a:t>Whatshap</a:t>
            </a:r>
            <a:r>
              <a:rPr lang="en-US" sz="2000" dirty="0">
                <a:solidFill>
                  <a:srgbClr val="00B050"/>
                </a:solidFill>
              </a:rPr>
              <a:t> results</a:t>
            </a:r>
          </a:p>
          <a:p>
            <a:pPr marL="0" indent="0">
              <a:buNone/>
            </a:pPr>
            <a:r>
              <a:rPr lang="en-US" sz="2000" dirty="0">
                <a:solidFill>
                  <a:srgbClr val="00B050"/>
                </a:solidFill>
              </a:rPr>
              <a:t>1.2 Extract genotypes and haplotypes from Hapseq2 results</a:t>
            </a:r>
          </a:p>
          <a:p>
            <a:pPr marL="0" indent="0">
              <a:buNone/>
            </a:pPr>
            <a:r>
              <a:rPr lang="en-US" sz="2000" dirty="0">
                <a:solidFill>
                  <a:srgbClr val="00B050"/>
                </a:solidFill>
              </a:rPr>
              <a:t>1.3 Extract genotypes and haplotypes from DBM results</a:t>
            </a:r>
          </a:p>
          <a:p>
            <a:pPr marL="0" indent="0">
              <a:buNone/>
            </a:pPr>
            <a:r>
              <a:rPr lang="en-US" sz="2000" dirty="0">
                <a:solidFill>
                  <a:srgbClr val="00B050"/>
                </a:solidFill>
              </a:rPr>
              <a:t>Finding: </a:t>
            </a:r>
            <a:r>
              <a:rPr lang="en-US" sz="2000" dirty="0" err="1">
                <a:solidFill>
                  <a:srgbClr val="00B050"/>
                </a:solidFill>
              </a:rPr>
              <a:t>Whatshap</a:t>
            </a:r>
            <a:r>
              <a:rPr lang="en-US" sz="2000" dirty="0">
                <a:solidFill>
                  <a:srgbClr val="00B050"/>
                </a:solidFill>
              </a:rPr>
              <a:t> input required the least effort to prepare, but the VCF output needed to processed to extract alleles</a:t>
            </a:r>
          </a:p>
          <a:p>
            <a:pPr marL="0" indent="0">
              <a:buNone/>
            </a:pPr>
            <a:r>
              <a:rPr lang="en-US" sz="2000" dirty="0">
                <a:solidFill>
                  <a:srgbClr val="00B050"/>
                </a:solidFill>
              </a:rPr>
              <a:t>Vice versa, DBM output made it simple to get the alleles, but DBM input required many steps to prepare</a:t>
            </a:r>
          </a:p>
          <a:p>
            <a:pPr marL="0" indent="0">
              <a:buNone/>
            </a:pPr>
            <a:endParaRPr lang="en-US" sz="2000" dirty="0"/>
          </a:p>
          <a:p>
            <a:pPr marL="0" indent="0">
              <a:buNone/>
            </a:pPr>
            <a:r>
              <a:rPr lang="en-US" sz="2000" dirty="0"/>
              <a:t>1.4 Pairwise comparison of 628 genotypes using Perl</a:t>
            </a:r>
          </a:p>
          <a:p>
            <a:pPr marL="0" indent="0">
              <a:buNone/>
            </a:pPr>
            <a:r>
              <a:rPr lang="en-US" sz="2000" dirty="0"/>
              <a:t>1.5 Pairwise comparison of 628 Haplotypes using R</a:t>
            </a:r>
          </a:p>
          <a:p>
            <a:pPr marL="0" indent="0">
              <a:buNone/>
            </a:pPr>
            <a:r>
              <a:rPr lang="en-US" sz="2000" dirty="0"/>
              <a:t>1.6 Verify new results are the same as the table (slide 128)</a:t>
            </a:r>
          </a:p>
          <a:p>
            <a:pPr marL="0" indent="0">
              <a:buNone/>
            </a:pPr>
            <a:endParaRPr lang="en-US" sz="2000" dirty="0"/>
          </a:p>
          <a:p>
            <a:pPr marL="0" indent="0">
              <a:buNone/>
            </a:pPr>
            <a:r>
              <a:rPr lang="en-US" sz="2000" dirty="0"/>
              <a:t>2. Extract the 5pick3 positions (120) from 5 samples and repeat steps</a:t>
            </a:r>
            <a:endParaRPr lang="en-US" sz="2000" dirty="0">
              <a:solidFill>
                <a:srgbClr val="00B050"/>
              </a:solidFill>
            </a:endParaRP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507504718"/>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3,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35074377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1.1 Pairwise comparison of 628 genotypes using Perl</a:t>
            </a:r>
          </a:p>
          <a:p>
            <a:pPr marL="0" indent="0">
              <a:buNone/>
            </a:pPr>
            <a:r>
              <a:rPr lang="en-US" sz="2000" dirty="0">
                <a:solidFill>
                  <a:srgbClr val="00B050"/>
                </a:solidFill>
              </a:rPr>
              <a:t>1.2 Pairwise comparison of 628 Haplotypes using R</a:t>
            </a:r>
          </a:p>
          <a:p>
            <a:pPr marL="0" indent="0">
              <a:buNone/>
            </a:pPr>
            <a:r>
              <a:rPr lang="en-US" sz="2000" dirty="0">
                <a:solidFill>
                  <a:srgbClr val="00B050"/>
                </a:solidFill>
              </a:rPr>
              <a:t>1.3 Compare pairwise agreement results with the original table (slide 128)</a:t>
            </a:r>
          </a:p>
          <a:p>
            <a:pPr marL="0" indent="0">
              <a:buNone/>
            </a:pPr>
            <a:r>
              <a:rPr lang="en-US" sz="2000" dirty="0">
                <a:solidFill>
                  <a:srgbClr val="00B050"/>
                </a:solidFill>
              </a:rPr>
              <a:t>See pairwise agreement results on slide 156. Slide 157 is a copy of slide 126. DBMs agreement with each package improved by about 100 positions. This may be a result of better understanding each package over the past 4 months. I phased each package using the same VCF this week. In April each package phased a different VCF.</a:t>
            </a:r>
          </a:p>
          <a:p>
            <a:pPr marL="0" indent="0">
              <a:buNone/>
            </a:pPr>
            <a:endParaRPr lang="en-US" sz="2000" dirty="0"/>
          </a:p>
          <a:p>
            <a:pPr marL="0" indent="0">
              <a:buNone/>
            </a:pPr>
            <a:r>
              <a:rPr lang="en-US" sz="2000" dirty="0"/>
              <a:t>2. Extract the 120 positions from 5 samples and repeat the above steps (slide 106)</a:t>
            </a:r>
          </a:p>
          <a:p>
            <a:pPr marL="0" indent="0">
              <a:buNone/>
            </a:pPr>
            <a:endParaRPr lang="en-US" sz="2000" dirty="0"/>
          </a:p>
          <a:p>
            <a:pPr marL="0" indent="0">
              <a:buNone/>
            </a:pPr>
            <a:r>
              <a:rPr lang="en-US" sz="2000" dirty="0"/>
              <a:t>3. Summarize the steps preparing input and output for each package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462307451"/>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1.1 Pairwise comparison of 628 genotypes using Perl</a:t>
            </a:r>
          </a:p>
          <a:p>
            <a:pPr marL="0" indent="0">
              <a:buNone/>
            </a:pPr>
            <a:r>
              <a:rPr lang="en-US" sz="2000" dirty="0">
                <a:solidFill>
                  <a:srgbClr val="00B050"/>
                </a:solidFill>
              </a:rPr>
              <a:t>1.2 Pairwise comparison of 628 Haplotypes using R</a:t>
            </a:r>
          </a:p>
          <a:p>
            <a:pPr marL="0" indent="0">
              <a:buNone/>
            </a:pPr>
            <a:r>
              <a:rPr lang="en-US" sz="2000" dirty="0">
                <a:solidFill>
                  <a:srgbClr val="00B050"/>
                </a:solidFill>
              </a:rPr>
              <a:t>1.3 Compare pairwise agreement results with the original table (slide 128)</a:t>
            </a:r>
          </a:p>
          <a:p>
            <a:pPr marL="0" indent="0">
              <a:buNone/>
            </a:pPr>
            <a:r>
              <a:rPr lang="en-US" sz="2000" dirty="0">
                <a:solidFill>
                  <a:srgbClr val="00B050"/>
                </a:solidFill>
              </a:rPr>
              <a:t>See pairwise agreement results on slide 156. Slide 157 is a copy of slide 126. DBMs agreement with each package improved by about 100 positions. This may be a result of better understanding each package over the past 4 months. I phased each package using the same VCF this week. In April each package phased a different VCF.</a:t>
            </a:r>
          </a:p>
          <a:p>
            <a:pPr marL="0" indent="0">
              <a:buNone/>
            </a:pPr>
            <a:endParaRPr lang="en-US" sz="2000" dirty="0"/>
          </a:p>
          <a:p>
            <a:pPr marL="0" indent="0">
              <a:buNone/>
            </a:pPr>
            <a:r>
              <a:rPr lang="en-US" sz="2000" dirty="0"/>
              <a:t>2. Extract the 120 positions from 5 samples and repeat the above steps (slide 106)</a:t>
            </a:r>
          </a:p>
          <a:p>
            <a:pPr marL="0" indent="0">
              <a:buNone/>
            </a:pPr>
            <a:endParaRPr lang="en-US" sz="2000" dirty="0"/>
          </a:p>
          <a:p>
            <a:pPr marL="0" indent="0">
              <a:buNone/>
            </a:pPr>
            <a:r>
              <a:rPr lang="en-US" sz="2000" dirty="0"/>
              <a:t>3. Summarize the steps preparing input and output for each package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66521933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2108651445"/>
              </p:ext>
            </p:extLst>
          </p:nvPr>
        </p:nvGraphicFramePr>
        <p:xfrm>
          <a:off x="508685" y="494768"/>
          <a:ext cx="7796544" cy="148336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solidFill>
                            <a:schemeClr val="tx1"/>
                          </a:solidFill>
                        </a:rPr>
                        <a:t>379</a:t>
                      </a:r>
                    </a:p>
                  </a:txBody>
                  <a:tcPr/>
                </a:tc>
                <a:tc>
                  <a:txBody>
                    <a:bodyPr/>
                    <a:lstStyle/>
                    <a:p>
                      <a:r>
                        <a:rPr lang="en-US" dirty="0">
                          <a:solidFill>
                            <a:schemeClr val="tx1"/>
                          </a:solidFill>
                        </a:rPr>
                        <a:t>374</a:t>
                      </a:r>
                    </a:p>
                  </a:txBody>
                  <a:tcPr/>
                </a:tc>
                <a:tc>
                  <a:txBody>
                    <a:bodyPr/>
                    <a:lstStyle/>
                    <a:p>
                      <a:r>
                        <a:rPr lang="en-US" dirty="0">
                          <a:solidFill>
                            <a:schemeClr val="tx1"/>
                          </a:solidFill>
                        </a:rPr>
                        <a:t>414</a:t>
                      </a:r>
                    </a:p>
                  </a:txBody>
                  <a:tcPr/>
                </a:tc>
                <a:tc>
                  <a:txBody>
                    <a:bodyPr/>
                    <a:lstStyle/>
                    <a:p>
                      <a:r>
                        <a:rPr lang="en-US" dirty="0">
                          <a:solidFill>
                            <a:schemeClr val="tx1"/>
                          </a:solidFill>
                        </a:rPr>
                        <a:t>385</a:t>
                      </a:r>
                    </a:p>
                  </a:txBody>
                  <a:tcPr/>
                </a:tc>
                <a:tc>
                  <a:txBody>
                    <a:bodyPr/>
                    <a:lstStyle/>
                    <a:p>
                      <a:r>
                        <a:rPr lang="en-US" dirty="0">
                          <a:solidFill>
                            <a:schemeClr val="tx1"/>
                          </a:solidFill>
                        </a:rPr>
                        <a:t>413</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solidFill>
                            <a:schemeClr val="tx1"/>
                          </a:solidFill>
                        </a:rPr>
                        <a:t>465.5</a:t>
                      </a:r>
                    </a:p>
                  </a:txBody>
                  <a:tcPr/>
                </a:tc>
                <a:tc>
                  <a:txBody>
                    <a:bodyPr/>
                    <a:lstStyle/>
                    <a:p>
                      <a:r>
                        <a:rPr lang="en-US" dirty="0">
                          <a:solidFill>
                            <a:schemeClr val="tx1"/>
                          </a:solidFill>
                        </a:rPr>
                        <a:t>463.5</a:t>
                      </a:r>
                    </a:p>
                  </a:txBody>
                  <a:tcPr/>
                </a:tc>
                <a:tc>
                  <a:txBody>
                    <a:bodyPr/>
                    <a:lstStyle/>
                    <a:p>
                      <a:r>
                        <a:rPr lang="en-US" dirty="0">
                          <a:solidFill>
                            <a:schemeClr val="tx1"/>
                          </a:solidFill>
                        </a:rPr>
                        <a:t>486.5</a:t>
                      </a:r>
                    </a:p>
                  </a:txBody>
                  <a:tcPr/>
                </a:tc>
                <a:tc>
                  <a:txBody>
                    <a:bodyPr/>
                    <a:lstStyle/>
                    <a:p>
                      <a:r>
                        <a:rPr lang="en-US" dirty="0">
                          <a:solidFill>
                            <a:schemeClr val="tx1"/>
                          </a:solidFill>
                        </a:rPr>
                        <a:t>477</a:t>
                      </a:r>
                    </a:p>
                  </a:txBody>
                  <a:tcPr/>
                </a:tc>
                <a:tc>
                  <a:txBody>
                    <a:bodyPr/>
                    <a:lstStyle/>
                    <a:p>
                      <a:r>
                        <a:rPr lang="en-US" dirty="0">
                          <a:solidFill>
                            <a:schemeClr val="tx1"/>
                          </a:solidFill>
                        </a:rPr>
                        <a:t>484.5</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rPr>
                        <a:t>391.5</a:t>
                      </a:r>
                    </a:p>
                  </a:txBody>
                  <a:tcPr/>
                </a:tc>
                <a:tc>
                  <a:txBody>
                    <a:bodyPr/>
                    <a:lstStyle/>
                    <a:p>
                      <a:r>
                        <a:rPr lang="en-US" dirty="0">
                          <a:solidFill>
                            <a:schemeClr val="tx1"/>
                          </a:solidFill>
                        </a:rPr>
                        <a:t>409</a:t>
                      </a:r>
                    </a:p>
                  </a:txBody>
                  <a:tcPr/>
                </a:tc>
                <a:tc>
                  <a:txBody>
                    <a:bodyPr/>
                    <a:lstStyle/>
                    <a:p>
                      <a:r>
                        <a:rPr lang="en-US" dirty="0">
                          <a:solidFill>
                            <a:schemeClr val="tx1"/>
                          </a:solidFill>
                        </a:rPr>
                        <a:t>420</a:t>
                      </a:r>
                    </a:p>
                  </a:txBody>
                  <a:tcPr/>
                </a:tc>
                <a:tc>
                  <a:txBody>
                    <a:bodyPr/>
                    <a:lstStyle/>
                    <a:p>
                      <a:r>
                        <a:rPr lang="en-US" dirty="0">
                          <a:solidFill>
                            <a:schemeClr val="tx1"/>
                          </a:solidFill>
                        </a:rPr>
                        <a:t>407.5</a:t>
                      </a:r>
                    </a:p>
                  </a:txBody>
                  <a:tcPr/>
                </a:tc>
                <a:tc>
                  <a:txBody>
                    <a:bodyPr/>
                    <a:lstStyle/>
                    <a:p>
                      <a:r>
                        <a:rPr lang="en-US" dirty="0">
                          <a:solidFill>
                            <a:schemeClr val="tx1"/>
                          </a:solidFill>
                        </a:rPr>
                        <a:t>417.5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4077216405"/>
              </p:ext>
            </p:extLst>
          </p:nvPr>
        </p:nvGraphicFramePr>
        <p:xfrm>
          <a:off x="483972" y="254199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097178">
                  <a:extLst>
                    <a:ext uri="{9D8B030D-6E8A-4147-A177-3AD203B41FA5}">
                      <a16:colId xmlns:a16="http://schemas.microsoft.com/office/drawing/2014/main" val="2461927946"/>
                    </a:ext>
                  </a:extLst>
                </a:gridCol>
                <a:gridCol w="1531722">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solidFill>
                            <a:schemeClr val="tx1"/>
                          </a:solidFill>
                        </a:rPr>
                        <a:t>557</a:t>
                      </a:r>
                    </a:p>
                  </a:txBody>
                  <a:tcPr/>
                </a:tc>
                <a:tc>
                  <a:txBody>
                    <a:bodyPr/>
                    <a:lstStyle/>
                    <a:p>
                      <a:r>
                        <a:rPr lang="en-US" dirty="0">
                          <a:solidFill>
                            <a:schemeClr val="tx1"/>
                          </a:solidFill>
                        </a:rPr>
                        <a:t>574</a:t>
                      </a:r>
                    </a:p>
                  </a:txBody>
                  <a:tcPr/>
                </a:tc>
                <a:tc>
                  <a:txBody>
                    <a:bodyPr/>
                    <a:lstStyle/>
                    <a:p>
                      <a:r>
                        <a:rPr lang="en-US" dirty="0">
                          <a:solidFill>
                            <a:schemeClr val="tx1"/>
                          </a:solidFill>
                        </a:rPr>
                        <a:t>578</a:t>
                      </a:r>
                    </a:p>
                  </a:txBody>
                  <a:tcPr/>
                </a:tc>
                <a:tc>
                  <a:txBody>
                    <a:bodyPr/>
                    <a:lstStyle/>
                    <a:p>
                      <a:r>
                        <a:rPr lang="en-US" dirty="0">
                          <a:solidFill>
                            <a:schemeClr val="tx1"/>
                          </a:solidFill>
                        </a:rPr>
                        <a:t>582</a:t>
                      </a:r>
                    </a:p>
                  </a:txBody>
                  <a:tcPr/>
                </a:tc>
                <a:tc>
                  <a:txBody>
                    <a:bodyPr/>
                    <a:lstStyle/>
                    <a:p>
                      <a:r>
                        <a:rPr lang="en-US" dirty="0">
                          <a:solidFill>
                            <a:schemeClr val="tx1"/>
                          </a:solidFill>
                        </a:rPr>
                        <a:t>574</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solidFill>
                            <a:schemeClr val="tx1"/>
                          </a:solidFill>
                        </a:rPr>
                        <a:t>591.5</a:t>
                      </a:r>
                    </a:p>
                  </a:txBody>
                  <a:tcPr/>
                </a:tc>
                <a:tc>
                  <a:txBody>
                    <a:bodyPr/>
                    <a:lstStyle/>
                    <a:p>
                      <a:r>
                        <a:rPr lang="en-US" dirty="0">
                          <a:solidFill>
                            <a:schemeClr val="tx1"/>
                          </a:solidFill>
                        </a:rPr>
                        <a:t>601</a:t>
                      </a:r>
                    </a:p>
                  </a:txBody>
                  <a:tcPr/>
                </a:tc>
                <a:tc>
                  <a:txBody>
                    <a:bodyPr/>
                    <a:lstStyle/>
                    <a:p>
                      <a:r>
                        <a:rPr lang="en-US" dirty="0">
                          <a:solidFill>
                            <a:schemeClr val="tx1"/>
                          </a:solidFill>
                        </a:rPr>
                        <a:t>603</a:t>
                      </a:r>
                    </a:p>
                  </a:txBody>
                  <a:tcPr/>
                </a:tc>
                <a:tc>
                  <a:txBody>
                    <a:bodyPr/>
                    <a:lstStyle/>
                    <a:p>
                      <a:r>
                        <a:rPr lang="en-US" dirty="0">
                          <a:solidFill>
                            <a:schemeClr val="tx1"/>
                          </a:solidFill>
                        </a:rPr>
                        <a:t>604</a:t>
                      </a:r>
                    </a:p>
                  </a:txBody>
                  <a:tcPr/>
                </a:tc>
                <a:tc>
                  <a:txBody>
                    <a:bodyPr/>
                    <a:lstStyle/>
                    <a:p>
                      <a:r>
                        <a:rPr lang="en-US" dirty="0">
                          <a:solidFill>
                            <a:schemeClr val="tx1"/>
                          </a:solidFill>
                        </a:rPr>
                        <a:t>601</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rPr>
                        <a:t>468</a:t>
                      </a:r>
                    </a:p>
                  </a:txBody>
                  <a:tcPr/>
                </a:tc>
                <a:tc>
                  <a:txBody>
                    <a:bodyPr/>
                    <a:lstStyle/>
                    <a:p>
                      <a:r>
                        <a:rPr lang="en-US" dirty="0">
                          <a:solidFill>
                            <a:schemeClr val="tx1"/>
                          </a:solidFill>
                        </a:rPr>
                        <a:t>490</a:t>
                      </a:r>
                    </a:p>
                  </a:txBody>
                  <a:tcPr/>
                </a:tc>
                <a:tc>
                  <a:txBody>
                    <a:bodyPr/>
                    <a:lstStyle/>
                    <a:p>
                      <a:r>
                        <a:rPr lang="en-US" dirty="0">
                          <a:solidFill>
                            <a:schemeClr val="tx1"/>
                          </a:solidFill>
                        </a:rPr>
                        <a:t>492</a:t>
                      </a:r>
                    </a:p>
                  </a:txBody>
                  <a:tcPr/>
                </a:tc>
                <a:tc>
                  <a:txBody>
                    <a:bodyPr/>
                    <a:lstStyle/>
                    <a:p>
                      <a:r>
                        <a:rPr lang="en-US" dirty="0">
                          <a:solidFill>
                            <a:schemeClr val="tx1"/>
                          </a:solidFill>
                        </a:rPr>
                        <a:t>469.5</a:t>
                      </a:r>
                    </a:p>
                  </a:txBody>
                  <a:tcPr/>
                </a:tc>
                <a:tc>
                  <a:txBody>
                    <a:bodyPr/>
                    <a:lstStyle/>
                    <a:p>
                      <a:r>
                        <a:rPr lang="en-US" dirty="0">
                          <a:solidFill>
                            <a:schemeClr val="tx1"/>
                          </a:solidFill>
                        </a:rPr>
                        <a:t>501.5</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3060516791"/>
              </p:ext>
            </p:extLst>
          </p:nvPr>
        </p:nvGraphicFramePr>
        <p:xfrm>
          <a:off x="418531" y="4483303"/>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383</a:t>
                      </a:r>
                    </a:p>
                  </a:txBody>
                  <a:tcPr/>
                </a:tc>
                <a:tc>
                  <a:txBody>
                    <a:bodyPr/>
                    <a:lstStyle/>
                    <a:p>
                      <a:r>
                        <a:rPr lang="en-US" dirty="0"/>
                        <a:t>381</a:t>
                      </a:r>
                    </a:p>
                  </a:txBody>
                  <a:tcPr/>
                </a:tc>
                <a:tc>
                  <a:txBody>
                    <a:bodyPr/>
                    <a:lstStyle/>
                    <a:p>
                      <a:r>
                        <a:rPr lang="en-US" dirty="0"/>
                        <a:t>410</a:t>
                      </a:r>
                    </a:p>
                  </a:txBody>
                  <a:tcPr/>
                </a:tc>
                <a:tc>
                  <a:txBody>
                    <a:bodyPr/>
                    <a:lstStyle/>
                    <a:p>
                      <a:r>
                        <a:rPr lang="en-US" dirty="0"/>
                        <a:t>391</a:t>
                      </a:r>
                    </a:p>
                  </a:txBody>
                  <a:tcPr/>
                </a:tc>
                <a:tc>
                  <a:txBody>
                    <a:bodyPr/>
                    <a:lstStyle/>
                    <a:p>
                      <a:r>
                        <a:rPr lang="en-US" dirty="0"/>
                        <a:t>407</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471</a:t>
                      </a:r>
                    </a:p>
                  </a:txBody>
                  <a:tcPr/>
                </a:tc>
                <a:tc>
                  <a:txBody>
                    <a:bodyPr/>
                    <a:lstStyle/>
                    <a:p>
                      <a:r>
                        <a:rPr lang="en-US" dirty="0"/>
                        <a:t>467.5</a:t>
                      </a:r>
                    </a:p>
                  </a:txBody>
                  <a:tcPr/>
                </a:tc>
                <a:tc>
                  <a:txBody>
                    <a:bodyPr/>
                    <a:lstStyle/>
                    <a:p>
                      <a:r>
                        <a:rPr lang="en-US" dirty="0"/>
                        <a:t>486.5</a:t>
                      </a:r>
                    </a:p>
                  </a:txBody>
                  <a:tcPr/>
                </a:tc>
                <a:tc>
                  <a:txBody>
                    <a:bodyPr/>
                    <a:lstStyle/>
                    <a:p>
                      <a:r>
                        <a:rPr lang="en-US" dirty="0"/>
                        <a:t>479</a:t>
                      </a:r>
                    </a:p>
                  </a:txBody>
                  <a:tcPr/>
                </a:tc>
                <a:tc>
                  <a:txBody>
                    <a:bodyPr/>
                    <a:lstStyle/>
                    <a:p>
                      <a:r>
                        <a:rPr lang="en-US" dirty="0"/>
                        <a:t>482.5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444</a:t>
                      </a:r>
                    </a:p>
                  </a:txBody>
                  <a:tcPr/>
                </a:tc>
                <a:tc>
                  <a:txBody>
                    <a:bodyPr/>
                    <a:lstStyle/>
                    <a:p>
                      <a:r>
                        <a:rPr lang="en-US" dirty="0"/>
                        <a:t>451.5</a:t>
                      </a:r>
                    </a:p>
                  </a:txBody>
                  <a:tcPr/>
                </a:tc>
                <a:tc>
                  <a:txBody>
                    <a:bodyPr/>
                    <a:lstStyle/>
                    <a:p>
                      <a:r>
                        <a:rPr lang="en-US" dirty="0"/>
                        <a:t>462.5</a:t>
                      </a:r>
                    </a:p>
                  </a:txBody>
                  <a:tcPr/>
                </a:tc>
                <a:tc>
                  <a:txBody>
                    <a:bodyPr/>
                    <a:lstStyle/>
                    <a:p>
                      <a:r>
                        <a:rPr lang="en-US" b="0" dirty="0"/>
                        <a:t>451</a:t>
                      </a:r>
                    </a:p>
                  </a:txBody>
                  <a:tcPr/>
                </a:tc>
                <a:tc>
                  <a:txBody>
                    <a:bodyPr/>
                    <a:lstStyle/>
                    <a:p>
                      <a:r>
                        <a:rPr lang="en-US" dirty="0"/>
                        <a:t>454.5</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494731" y="5966663"/>
            <a:ext cx="7886700" cy="830997"/>
          </a:xfrm>
          <a:prstGeom prst="rect">
            <a:avLst/>
          </a:prstGeom>
          <a:noFill/>
        </p:spPr>
        <p:txBody>
          <a:bodyPr wrap="square" rtlCol="0">
            <a:spAutoFit/>
          </a:bodyPr>
          <a:lstStyle/>
          <a:p>
            <a:r>
              <a:rPr lang="en-US" sz="1600" dirty="0"/>
              <a:t>628 total positions - phased &gt;= 20 coverage</a:t>
            </a:r>
          </a:p>
          <a:p>
            <a:r>
              <a:rPr lang="en-US" sz="1600" dirty="0"/>
              <a:t>Script: PhasingWhatshapHapseqDBM.2020.July.1.txt </a:t>
            </a:r>
          </a:p>
          <a:p>
            <a:r>
              <a:rPr lang="en-US" sz="1600" dirty="0"/>
              <a:t>Input folder: /home/s_m774/data/</a:t>
            </a:r>
            <a:r>
              <a:rPr lang="en-US" sz="1600" dirty="0" err="1"/>
              <a:t>new.MIHA</a:t>
            </a:r>
            <a:r>
              <a:rPr lang="en-US" sz="1600" dirty="0"/>
              <a:t>/</a:t>
            </a:r>
            <a:endParaRPr lang="en-US" sz="1600" dirty="0">
              <a:highlight>
                <a:srgbClr val="00FF00"/>
              </a:highlight>
            </a:endParaRPr>
          </a:p>
        </p:txBody>
      </p:sp>
    </p:spTree>
    <p:extLst>
      <p:ext uri="{BB962C8B-B14F-4D97-AF65-F5344CB8AC3E}">
        <p14:creationId xmlns:p14="http://schemas.microsoft.com/office/powerpoint/2010/main" val="24502139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nvGraphicFramePr>
        <p:xfrm>
          <a:off x="508685" y="494768"/>
          <a:ext cx="7796544" cy="148336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246</a:t>
                      </a:r>
                    </a:p>
                  </a:txBody>
                  <a:tcPr/>
                </a:tc>
                <a:tc>
                  <a:txBody>
                    <a:bodyPr/>
                    <a:lstStyle/>
                    <a:p>
                      <a:r>
                        <a:rPr lang="en-US" dirty="0"/>
                        <a:t>270</a:t>
                      </a:r>
                    </a:p>
                  </a:txBody>
                  <a:tcPr/>
                </a:tc>
                <a:tc>
                  <a:txBody>
                    <a:bodyPr/>
                    <a:lstStyle/>
                    <a:p>
                      <a:r>
                        <a:rPr lang="en-US" dirty="0"/>
                        <a:t>282</a:t>
                      </a:r>
                    </a:p>
                  </a:txBody>
                  <a:tcPr/>
                </a:tc>
                <a:tc>
                  <a:txBody>
                    <a:bodyPr/>
                    <a:lstStyle/>
                    <a:p>
                      <a:r>
                        <a:rPr lang="en-US" dirty="0"/>
                        <a:t>272</a:t>
                      </a:r>
                    </a:p>
                  </a:txBody>
                  <a:tcPr/>
                </a:tc>
                <a:tc>
                  <a:txBody>
                    <a:bodyPr/>
                    <a:lstStyle/>
                    <a:p>
                      <a:r>
                        <a:rPr lang="en-US" dirty="0"/>
                        <a:t>287</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354.5</a:t>
                      </a:r>
                    </a:p>
                  </a:txBody>
                  <a:tcPr/>
                </a:tc>
                <a:tc>
                  <a:txBody>
                    <a:bodyPr/>
                    <a:lstStyle/>
                    <a:p>
                      <a:r>
                        <a:rPr lang="en-US" dirty="0"/>
                        <a:t>374</a:t>
                      </a:r>
                    </a:p>
                  </a:txBody>
                  <a:tcPr/>
                </a:tc>
                <a:tc>
                  <a:txBody>
                    <a:bodyPr/>
                    <a:lstStyle/>
                    <a:p>
                      <a:r>
                        <a:rPr lang="en-US" dirty="0"/>
                        <a:t>382.5</a:t>
                      </a:r>
                    </a:p>
                  </a:txBody>
                  <a:tcPr/>
                </a:tc>
                <a:tc>
                  <a:txBody>
                    <a:bodyPr/>
                    <a:lstStyle/>
                    <a:p>
                      <a:r>
                        <a:rPr lang="en-US" dirty="0"/>
                        <a:t>374</a:t>
                      </a:r>
                    </a:p>
                  </a:txBody>
                  <a:tcPr/>
                </a:tc>
                <a:tc>
                  <a:txBody>
                    <a:bodyPr/>
                    <a:lstStyle/>
                    <a:p>
                      <a:r>
                        <a:rPr lang="en-US" dirty="0"/>
                        <a:t>379.5</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highlight>
                            <a:srgbClr val="00FF00"/>
                          </a:highlight>
                        </a:rPr>
                        <a:t> 285 </a:t>
                      </a:r>
                      <a:r>
                        <a:rPr lang="en-US" dirty="0">
                          <a:solidFill>
                            <a:srgbClr val="FF0000"/>
                          </a:solidFill>
                        </a:rPr>
                        <a:t>(330.5)</a:t>
                      </a:r>
                    </a:p>
                  </a:txBody>
                  <a:tcPr/>
                </a:tc>
                <a:tc>
                  <a:txBody>
                    <a:bodyPr/>
                    <a:lstStyle/>
                    <a:p>
                      <a:r>
                        <a:rPr lang="en-US" dirty="0">
                          <a:solidFill>
                            <a:schemeClr val="tx1"/>
                          </a:solidFill>
                          <a:highlight>
                            <a:srgbClr val="00FF00"/>
                          </a:highlight>
                        </a:rPr>
                        <a:t>320.5</a:t>
                      </a:r>
                      <a:r>
                        <a:rPr lang="en-US" dirty="0">
                          <a:solidFill>
                            <a:schemeClr val="tx1"/>
                          </a:solidFill>
                        </a:rPr>
                        <a:t> </a:t>
                      </a:r>
                      <a:r>
                        <a:rPr lang="en-US" dirty="0">
                          <a:solidFill>
                            <a:srgbClr val="FF0000"/>
                          </a:solidFill>
                        </a:rPr>
                        <a:t>(357)</a:t>
                      </a:r>
                    </a:p>
                  </a:txBody>
                  <a:tcPr/>
                </a:tc>
                <a:tc>
                  <a:txBody>
                    <a:bodyPr/>
                    <a:lstStyle/>
                    <a:p>
                      <a:r>
                        <a:rPr lang="en-US" dirty="0">
                          <a:solidFill>
                            <a:schemeClr val="tx1"/>
                          </a:solidFill>
                          <a:highlight>
                            <a:srgbClr val="00FF00"/>
                          </a:highlight>
                        </a:rPr>
                        <a:t>317</a:t>
                      </a:r>
                      <a:r>
                        <a:rPr lang="en-US" dirty="0">
                          <a:solidFill>
                            <a:srgbClr val="FF0000"/>
                          </a:solidFill>
                          <a:highlight>
                            <a:srgbClr val="00FF00"/>
                          </a:highlight>
                        </a:rPr>
                        <a:t> </a:t>
                      </a:r>
                      <a:r>
                        <a:rPr lang="en-US" dirty="0">
                          <a:solidFill>
                            <a:srgbClr val="FF0000"/>
                          </a:solidFill>
                        </a:rPr>
                        <a:t>(352.5)</a:t>
                      </a:r>
                    </a:p>
                  </a:txBody>
                  <a:tcPr/>
                </a:tc>
                <a:tc>
                  <a:txBody>
                    <a:bodyPr/>
                    <a:lstStyle/>
                    <a:p>
                      <a:r>
                        <a:rPr lang="en-US" dirty="0">
                          <a:solidFill>
                            <a:schemeClr val="tx1"/>
                          </a:solidFill>
                          <a:highlight>
                            <a:srgbClr val="00FF00"/>
                          </a:highlight>
                        </a:rPr>
                        <a:t>292.5</a:t>
                      </a:r>
                      <a:r>
                        <a:rPr lang="en-US" dirty="0">
                          <a:solidFill>
                            <a:srgbClr val="FF0000"/>
                          </a:solidFill>
                        </a:rPr>
                        <a:t> (342)</a:t>
                      </a:r>
                    </a:p>
                  </a:txBody>
                  <a:tcPr/>
                </a:tc>
                <a:tc>
                  <a:txBody>
                    <a:bodyPr/>
                    <a:lstStyle/>
                    <a:p>
                      <a:r>
                        <a:rPr lang="en-US" dirty="0">
                          <a:solidFill>
                            <a:schemeClr val="tx1"/>
                          </a:solidFill>
                          <a:highlight>
                            <a:srgbClr val="00FF00"/>
                          </a:highlight>
                        </a:rPr>
                        <a:t>318</a:t>
                      </a:r>
                      <a:r>
                        <a:rPr lang="en-US" dirty="0">
                          <a:solidFill>
                            <a:srgbClr val="FF0000"/>
                          </a:solidFill>
                          <a:highlight>
                            <a:srgbClr val="00FF00"/>
                          </a:highlight>
                        </a:rPr>
                        <a:t> </a:t>
                      </a:r>
                      <a:r>
                        <a:rPr lang="en-US" dirty="0">
                          <a:solidFill>
                            <a:srgbClr val="FF0000"/>
                          </a:solidFill>
                        </a:rPr>
                        <a:t>(347.5)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nvGraphicFramePr>
        <p:xfrm>
          <a:off x="483972" y="254199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097178">
                  <a:extLst>
                    <a:ext uri="{9D8B030D-6E8A-4147-A177-3AD203B41FA5}">
                      <a16:colId xmlns:a16="http://schemas.microsoft.com/office/drawing/2014/main" val="2461927946"/>
                    </a:ext>
                  </a:extLst>
                </a:gridCol>
                <a:gridCol w="1531722">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560</a:t>
                      </a:r>
                    </a:p>
                  </a:txBody>
                  <a:tcPr/>
                </a:tc>
                <a:tc>
                  <a:txBody>
                    <a:bodyPr/>
                    <a:lstStyle/>
                    <a:p>
                      <a:r>
                        <a:rPr lang="en-US" dirty="0"/>
                        <a:t>575</a:t>
                      </a:r>
                    </a:p>
                  </a:txBody>
                  <a:tcPr/>
                </a:tc>
                <a:tc>
                  <a:txBody>
                    <a:bodyPr/>
                    <a:lstStyle/>
                    <a:p>
                      <a:r>
                        <a:rPr lang="en-US" dirty="0"/>
                        <a:t>577</a:t>
                      </a:r>
                    </a:p>
                  </a:txBody>
                  <a:tcPr/>
                </a:tc>
                <a:tc>
                  <a:txBody>
                    <a:bodyPr/>
                    <a:lstStyle/>
                    <a:p>
                      <a:r>
                        <a:rPr lang="en-US" dirty="0"/>
                        <a:t>572</a:t>
                      </a:r>
                    </a:p>
                  </a:txBody>
                  <a:tcPr/>
                </a:tc>
                <a:tc>
                  <a:txBody>
                    <a:bodyPr/>
                    <a:lstStyle/>
                    <a:p>
                      <a:r>
                        <a:rPr lang="en-US" dirty="0"/>
                        <a:t>572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594</a:t>
                      </a:r>
                    </a:p>
                  </a:txBody>
                  <a:tcPr/>
                </a:tc>
                <a:tc>
                  <a:txBody>
                    <a:bodyPr/>
                    <a:lstStyle/>
                    <a:p>
                      <a:r>
                        <a:rPr lang="en-US" dirty="0"/>
                        <a:t>601.5</a:t>
                      </a:r>
                    </a:p>
                  </a:txBody>
                  <a:tcPr/>
                </a:tc>
                <a:tc>
                  <a:txBody>
                    <a:bodyPr/>
                    <a:lstStyle/>
                    <a:p>
                      <a:r>
                        <a:rPr lang="en-US" dirty="0"/>
                        <a:t>602</a:t>
                      </a:r>
                    </a:p>
                  </a:txBody>
                  <a:tcPr/>
                </a:tc>
                <a:tc>
                  <a:txBody>
                    <a:bodyPr/>
                    <a:lstStyle/>
                    <a:p>
                      <a:r>
                        <a:rPr lang="en-US" dirty="0"/>
                        <a:t>599</a:t>
                      </a:r>
                    </a:p>
                  </a:txBody>
                  <a:tcPr/>
                </a:tc>
                <a:tc>
                  <a:txBody>
                    <a:bodyPr/>
                    <a:lstStyle/>
                    <a:p>
                      <a:r>
                        <a:rPr lang="en-US" dirty="0"/>
                        <a:t>600</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highlight>
                            <a:srgbClr val="00FF00"/>
                          </a:highlight>
                        </a:rPr>
                        <a:t>475</a:t>
                      </a:r>
                      <a:r>
                        <a:rPr lang="en-US" dirty="0">
                          <a:solidFill>
                            <a:srgbClr val="FF0000"/>
                          </a:solidFill>
                        </a:rPr>
                        <a:t> (520)</a:t>
                      </a:r>
                    </a:p>
                  </a:txBody>
                  <a:tcPr/>
                </a:tc>
                <a:tc>
                  <a:txBody>
                    <a:bodyPr/>
                    <a:lstStyle/>
                    <a:p>
                      <a:r>
                        <a:rPr lang="en-US" dirty="0">
                          <a:solidFill>
                            <a:schemeClr val="tx1"/>
                          </a:solidFill>
                          <a:highlight>
                            <a:srgbClr val="00FF00"/>
                          </a:highlight>
                        </a:rPr>
                        <a:t>501.5</a:t>
                      </a:r>
                      <a:r>
                        <a:rPr lang="en-US" dirty="0">
                          <a:solidFill>
                            <a:srgbClr val="FF0000"/>
                          </a:solidFill>
                          <a:highlight>
                            <a:srgbClr val="00FF00"/>
                          </a:highlight>
                        </a:rPr>
                        <a:t> </a:t>
                      </a:r>
                      <a:r>
                        <a:rPr lang="en-US" dirty="0">
                          <a:solidFill>
                            <a:srgbClr val="FF0000"/>
                          </a:solidFill>
                        </a:rPr>
                        <a:t>(541.5)</a:t>
                      </a:r>
                    </a:p>
                  </a:txBody>
                  <a:tcPr/>
                </a:tc>
                <a:tc>
                  <a:txBody>
                    <a:bodyPr/>
                    <a:lstStyle/>
                    <a:p>
                      <a:r>
                        <a:rPr lang="en-US" dirty="0">
                          <a:solidFill>
                            <a:schemeClr val="tx1"/>
                          </a:solidFill>
                          <a:highlight>
                            <a:srgbClr val="00FF00"/>
                          </a:highlight>
                        </a:rPr>
                        <a:t>500</a:t>
                      </a:r>
                      <a:r>
                        <a:rPr lang="en-US" dirty="0">
                          <a:solidFill>
                            <a:srgbClr val="FF0000"/>
                          </a:solidFill>
                        </a:rPr>
                        <a:t> (532)</a:t>
                      </a:r>
                    </a:p>
                  </a:txBody>
                  <a:tcPr/>
                </a:tc>
                <a:tc>
                  <a:txBody>
                    <a:bodyPr/>
                    <a:lstStyle/>
                    <a:p>
                      <a:r>
                        <a:rPr lang="en-US" dirty="0">
                          <a:solidFill>
                            <a:schemeClr val="tx1"/>
                          </a:solidFill>
                          <a:highlight>
                            <a:srgbClr val="00FF00"/>
                          </a:highlight>
                        </a:rPr>
                        <a:t>470.5</a:t>
                      </a:r>
                      <a:r>
                        <a:rPr lang="en-US" dirty="0">
                          <a:solidFill>
                            <a:srgbClr val="FF0000"/>
                          </a:solidFill>
                        </a:rPr>
                        <a:t> (521)</a:t>
                      </a:r>
                    </a:p>
                  </a:txBody>
                  <a:tcPr/>
                </a:tc>
                <a:tc>
                  <a:txBody>
                    <a:bodyPr/>
                    <a:lstStyle/>
                    <a:p>
                      <a:r>
                        <a:rPr lang="en-US" dirty="0">
                          <a:solidFill>
                            <a:schemeClr val="tx1"/>
                          </a:solidFill>
                          <a:highlight>
                            <a:srgbClr val="00FF00"/>
                          </a:highlight>
                        </a:rPr>
                        <a:t>(501) </a:t>
                      </a:r>
                      <a:r>
                        <a:rPr lang="en-US" dirty="0">
                          <a:solidFill>
                            <a:srgbClr val="FF0000"/>
                          </a:solidFill>
                        </a:rPr>
                        <a:t>(532)</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nvGraphicFramePr>
        <p:xfrm>
          <a:off x="418531" y="4483303"/>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254</a:t>
                      </a:r>
                    </a:p>
                  </a:txBody>
                  <a:tcPr/>
                </a:tc>
                <a:tc>
                  <a:txBody>
                    <a:bodyPr/>
                    <a:lstStyle/>
                    <a:p>
                      <a:r>
                        <a:rPr lang="en-US" dirty="0"/>
                        <a:t>261</a:t>
                      </a:r>
                    </a:p>
                  </a:txBody>
                  <a:tcPr/>
                </a:tc>
                <a:tc>
                  <a:txBody>
                    <a:bodyPr/>
                    <a:lstStyle/>
                    <a:p>
                      <a:r>
                        <a:rPr lang="en-US" dirty="0"/>
                        <a:t>285</a:t>
                      </a:r>
                    </a:p>
                  </a:txBody>
                  <a:tcPr/>
                </a:tc>
                <a:tc>
                  <a:txBody>
                    <a:bodyPr/>
                    <a:lstStyle/>
                    <a:p>
                      <a:r>
                        <a:rPr lang="en-US" dirty="0"/>
                        <a:t>282</a:t>
                      </a:r>
                    </a:p>
                  </a:txBody>
                  <a:tcPr/>
                </a:tc>
                <a:tc>
                  <a:txBody>
                    <a:bodyPr/>
                    <a:lstStyle/>
                    <a:p>
                      <a:r>
                        <a:rPr lang="en-US" dirty="0"/>
                        <a:t>285</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358.5</a:t>
                      </a:r>
                    </a:p>
                  </a:txBody>
                  <a:tcPr/>
                </a:tc>
                <a:tc>
                  <a:txBody>
                    <a:bodyPr/>
                    <a:lstStyle/>
                    <a:p>
                      <a:r>
                        <a:rPr lang="en-US" dirty="0"/>
                        <a:t>366.5</a:t>
                      </a:r>
                    </a:p>
                  </a:txBody>
                  <a:tcPr/>
                </a:tc>
                <a:tc>
                  <a:txBody>
                    <a:bodyPr/>
                    <a:lstStyle/>
                    <a:p>
                      <a:r>
                        <a:rPr lang="en-US" dirty="0"/>
                        <a:t>383.5</a:t>
                      </a:r>
                    </a:p>
                  </a:txBody>
                  <a:tcPr/>
                </a:tc>
                <a:tc>
                  <a:txBody>
                    <a:bodyPr/>
                    <a:lstStyle/>
                    <a:p>
                      <a:r>
                        <a:rPr lang="en-US" dirty="0"/>
                        <a:t>377</a:t>
                      </a:r>
                    </a:p>
                  </a:txBody>
                  <a:tcPr/>
                </a:tc>
                <a:tc>
                  <a:txBody>
                    <a:bodyPr/>
                    <a:lstStyle/>
                    <a:p>
                      <a:r>
                        <a:rPr lang="en-US" dirty="0"/>
                        <a:t>380.5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335.5</a:t>
                      </a:r>
                    </a:p>
                  </a:txBody>
                  <a:tcPr/>
                </a:tc>
                <a:tc>
                  <a:txBody>
                    <a:bodyPr/>
                    <a:lstStyle/>
                    <a:p>
                      <a:r>
                        <a:rPr lang="en-US" dirty="0"/>
                        <a:t>347.5</a:t>
                      </a:r>
                    </a:p>
                  </a:txBody>
                  <a:tcPr/>
                </a:tc>
                <a:tc>
                  <a:txBody>
                    <a:bodyPr/>
                    <a:lstStyle/>
                    <a:p>
                      <a:r>
                        <a:rPr lang="en-US" dirty="0"/>
                        <a:t>353.5</a:t>
                      </a:r>
                    </a:p>
                  </a:txBody>
                  <a:tcPr/>
                </a:tc>
                <a:tc>
                  <a:txBody>
                    <a:bodyPr/>
                    <a:lstStyle/>
                    <a:p>
                      <a:r>
                        <a:rPr lang="en-US" b="0" dirty="0"/>
                        <a:t>347</a:t>
                      </a:r>
                    </a:p>
                  </a:txBody>
                  <a:tcPr/>
                </a:tc>
                <a:tc>
                  <a:txBody>
                    <a:bodyPr/>
                    <a:lstStyle/>
                    <a:p>
                      <a:r>
                        <a:rPr lang="en-US" dirty="0"/>
                        <a:t>348.5</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494731" y="5966663"/>
            <a:ext cx="7886700" cy="1077218"/>
          </a:xfrm>
          <a:prstGeom prst="rect">
            <a:avLst/>
          </a:prstGeom>
          <a:noFill/>
        </p:spPr>
        <p:txBody>
          <a:bodyPr wrap="square" rtlCol="0">
            <a:spAutoFit/>
          </a:bodyPr>
          <a:lstStyle/>
          <a:p>
            <a:r>
              <a:rPr lang="en-US" sz="1600" dirty="0"/>
              <a:t>628 total positions – Whatshap phased &gt;= 20 coverage</a:t>
            </a:r>
          </a:p>
          <a:p>
            <a:r>
              <a:rPr lang="en-US" sz="1600" dirty="0"/>
              <a:t>Script file: MIHA.2020.4.10  Input folder: /home/s_m774/data/</a:t>
            </a:r>
            <a:r>
              <a:rPr lang="en-US" sz="1600" dirty="0" err="1"/>
              <a:t>miha</a:t>
            </a:r>
            <a:r>
              <a:rPr lang="en-US" sz="1600" dirty="0"/>
              <a:t>/ </a:t>
            </a:r>
          </a:p>
          <a:p>
            <a:r>
              <a:rPr lang="en-US" sz="1600" dirty="0">
                <a:solidFill>
                  <a:srgbClr val="FF0000"/>
                </a:solidFill>
              </a:rPr>
              <a:t>“red” number for haplotype comparison with NO “-”, which is incorrect</a:t>
            </a:r>
            <a:r>
              <a:rPr lang="en-US" sz="1600" dirty="0"/>
              <a:t>,</a:t>
            </a:r>
          </a:p>
          <a:p>
            <a:r>
              <a:rPr lang="en-US" sz="1600" dirty="0">
                <a:highlight>
                  <a:srgbClr val="00FF00"/>
                </a:highlight>
              </a:rPr>
              <a:t> the “green” one is the correct with the “-” for </a:t>
            </a:r>
            <a:r>
              <a:rPr lang="en-US" sz="1600" dirty="0" err="1">
                <a:highlight>
                  <a:srgbClr val="00FF00"/>
                </a:highlight>
              </a:rPr>
              <a:t>whatshap</a:t>
            </a:r>
            <a:r>
              <a:rPr lang="en-US" sz="1600" dirty="0">
                <a:highlight>
                  <a:srgbClr val="00FF00"/>
                </a:highlight>
              </a:rPr>
              <a:t> unphased positions. </a:t>
            </a:r>
          </a:p>
        </p:txBody>
      </p:sp>
    </p:spTree>
    <p:extLst>
      <p:ext uri="{BB962C8B-B14F-4D97-AF65-F5344CB8AC3E}">
        <p14:creationId xmlns:p14="http://schemas.microsoft.com/office/powerpoint/2010/main" val="4213006617"/>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85000" lnSpcReduction="10000"/>
          </a:bodyPr>
          <a:lstStyle/>
          <a:p>
            <a:pPr marL="0" indent="0" algn="ctr">
              <a:buNone/>
            </a:pPr>
            <a:r>
              <a:rPr lang="en-US" sz="2000" b="1" dirty="0">
                <a:solidFill>
                  <a:srgbClr val="00B050"/>
                </a:solidFill>
              </a:rPr>
              <a:t>July 3 Meeting Notes</a:t>
            </a:r>
          </a:p>
          <a:p>
            <a:pPr marL="0" indent="0">
              <a:buNone/>
            </a:pPr>
            <a:r>
              <a:rPr lang="en-US" sz="2000" b="1" dirty="0"/>
              <a:t>Compared the April-2020 run with the July-2020 run to see why the results are different</a:t>
            </a:r>
          </a:p>
          <a:p>
            <a:pPr marL="0" indent="0">
              <a:buNone/>
            </a:pPr>
            <a:r>
              <a:rPr lang="en-US" sz="2000" dirty="0"/>
              <a:t>(1) The old and new 628 positions are identical:</a:t>
            </a:r>
          </a:p>
          <a:p>
            <a:pPr marL="0" indent="0">
              <a:buNone/>
            </a:pPr>
            <a:r>
              <a:rPr lang="en-US" sz="2000" dirty="0"/>
              <a:t>diff /home/s_m774/data/new.MIHA.June2020/</a:t>
            </a:r>
            <a:r>
              <a:rPr lang="en-US" sz="2000" dirty="0" err="1"/>
              <a:t>bcftools</a:t>
            </a:r>
            <a:r>
              <a:rPr lang="en-US" sz="2000" dirty="0"/>
              <a:t>/results/July2Meeting.July1.positions.txt /home/s_m774/data/</a:t>
            </a:r>
            <a:r>
              <a:rPr lang="en-US" sz="2000" dirty="0" err="1"/>
              <a:t>miha</a:t>
            </a:r>
            <a:r>
              <a:rPr lang="en-US" sz="2000" dirty="0"/>
              <a:t>/whatshap.2020.mar27/July2Meeting.Mar20.positions.txt</a:t>
            </a:r>
          </a:p>
          <a:p>
            <a:pPr marL="0" indent="0">
              <a:buNone/>
            </a:pPr>
            <a:r>
              <a:rPr lang="en-US" sz="2000" dirty="0"/>
              <a:t>(2) The April 2020 run of DBM and HapSeq2 run on a VCF with 13557 SNVs (i.e., all SNVs, with many of them are low coverage), but the July, 2020 run of all 3 MIHA algorithm, it is based on the VCF of 628 positions, so they are doing haplotype for different size of SNVs. </a:t>
            </a:r>
            <a:endParaRPr lang="en-US" sz="2000" b="1" dirty="0"/>
          </a:p>
          <a:p>
            <a:pPr marL="0" indent="0">
              <a:buNone/>
            </a:pPr>
            <a:r>
              <a:rPr lang="en-US" sz="2000" dirty="0"/>
              <a:t>Sherwin found that for the 3 MIHA comparison results obtained on July 3, 2020 (PPT slide page 156) is very different from the 3 MIHA comparison results obtained on April 24, 2020 (PPT slides 126 and 157, which are identical). It shows that the DBM performance or agreement with other two algorithms are improved more. This is likely due to the following reasons:</a:t>
            </a:r>
          </a:p>
          <a:p>
            <a:pPr marL="0" indent="0">
              <a:buNone/>
            </a:pPr>
            <a:r>
              <a:rPr lang="en-US" sz="2000" dirty="0"/>
              <a:t>(1) The VCF file for DBM and HapSeq2 are different between the April-2020 and July-2020 runs</a:t>
            </a:r>
          </a:p>
          <a:p>
            <a:pPr marL="0" indent="0">
              <a:buNone/>
            </a:pPr>
            <a:r>
              <a:rPr lang="en-US" sz="2000" dirty="0"/>
              <a:t>(2) For the April-2020 run of DBM and HapSeq2, there are 5 VCF files for 5 samples; for the July-2020 run of DBM and HapSeq2, the ONE VCF file used for </a:t>
            </a:r>
            <a:r>
              <a:rPr lang="en-US" sz="2000" dirty="0" err="1"/>
              <a:t>whatshap</a:t>
            </a:r>
            <a:r>
              <a:rPr lang="en-US" sz="2000" dirty="0"/>
              <a:t> is used. That is, the VCF files for the April-2020 and July-2020 are different.</a:t>
            </a:r>
          </a:p>
          <a:p>
            <a:pPr marL="0" indent="0">
              <a:buNone/>
            </a:pPr>
            <a:r>
              <a:rPr lang="en-US" sz="2000" dirty="0" err="1"/>
              <a:t>Shewin’s</a:t>
            </a:r>
            <a:r>
              <a:rPr lang="en-US" sz="2000" dirty="0"/>
              <a:t> explained “I phased each package using the same VCF July, 2020, In April , 2020; each package phased a different VCF”</a:t>
            </a:r>
            <a:endParaRPr lang="en-US" sz="2000" b="1" dirty="0"/>
          </a:p>
          <a:p>
            <a:pPr marL="0" indent="0">
              <a:buNone/>
            </a:pPr>
            <a:r>
              <a:rPr lang="en-US" sz="2000" b="1" dirty="0"/>
              <a:t>How to manipulate the VCF to get the 628 positions, For the July 2020 run, Sherwin issued</a:t>
            </a:r>
          </a:p>
          <a:p>
            <a:pPr marL="0" indent="0">
              <a:buNone/>
            </a:pPr>
            <a:r>
              <a:rPr lang="en-US" sz="2000" b="1" dirty="0"/>
              <a:t>./</a:t>
            </a:r>
            <a:r>
              <a:rPr lang="en-US" sz="2000" b="1" dirty="0" err="1"/>
              <a:t>bcftools</a:t>
            </a:r>
            <a:r>
              <a:rPr lang="en-US" sz="2000" b="1" dirty="0"/>
              <a:t> view -</a:t>
            </a:r>
            <a:r>
              <a:rPr lang="en-US" sz="2000" b="1" dirty="0" err="1"/>
              <a:t>i</a:t>
            </a:r>
            <a:r>
              <a:rPr lang="en-US" sz="2000" b="1" dirty="0"/>
              <a:t> 'DP&gt;=20’ but the April 2020, he used "grep“</a:t>
            </a:r>
          </a:p>
          <a:p>
            <a:pPr marL="0" indent="0">
              <a:buNone/>
            </a:pPr>
            <a:r>
              <a:rPr lang="en-US" sz="2000" b="1" dirty="0"/>
              <a:t>This did not cause a problem.</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998041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August 23,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326243" cy="5768842"/>
          </a:xfrm>
        </p:spPr>
        <p:txBody>
          <a:bodyPr>
            <a:normAutofit fontScale="92500" lnSpcReduction="10000"/>
          </a:bodyPr>
          <a:lstStyle/>
          <a:p>
            <a:pPr marL="0" indent="0">
              <a:buNone/>
            </a:pPr>
            <a:r>
              <a:rPr lang="en-US" sz="2000" dirty="0"/>
              <a:t>1. Set up “</a:t>
            </a:r>
            <a:r>
              <a:rPr lang="en-US" sz="2000" dirty="0" err="1"/>
              <a:t>MinNumSample</a:t>
            </a:r>
            <a:r>
              <a:rPr lang="en-US" sz="2000" dirty="0"/>
              <a:t>” (not “depth”) as an argument  in the DBM Perl script (so we may change it later)</a:t>
            </a:r>
            <a:endParaRPr lang="en-US" sz="2000" dirty="0">
              <a:cs typeface="Times New Roman" panose="02020603050405020304" pitchFamily="18" charset="0"/>
            </a:endParaRP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/home/s_m774/software/DBM/perl/get5SampleKey.pl</a:t>
            </a:r>
            <a:endParaRPr lang="en-US" sz="2000" dirty="0"/>
          </a:p>
          <a:p>
            <a:pPr marL="0" indent="0">
              <a:buNone/>
            </a:pPr>
            <a:r>
              <a:rPr lang="en-US" sz="2000" dirty="0"/>
              <a:t>2. (1) Choose the larger alternative allele count in samples with the same </a:t>
            </a:r>
            <a:r>
              <a:rPr lang="en-US" sz="2000" dirty="0" err="1"/>
              <a:t>chr.pos</a:t>
            </a:r>
            <a:r>
              <a:rPr lang="en-US" sz="2000" dirty="0"/>
              <a:t> and different alternative alleles (2) Add real quality scores to the DBM input (3) Calculate average quality score of multiple samples</a:t>
            </a:r>
            <a:endParaRPr lang="en-US" sz="2000" dirty="0">
              <a:cs typeface="Times New Roman" panose="02020603050405020304" pitchFamily="18" charset="0"/>
            </a:endParaRP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In Progress</a:t>
            </a:r>
            <a:r>
              <a:rPr lang="en-US" sz="2000" dirty="0">
                <a:cs typeface="Times New Roman" panose="02020603050405020304" pitchFamily="18" charset="0"/>
              </a:rPr>
              <a:t>, see August23.2019.AllelesDBM</a:t>
            </a:r>
            <a:r>
              <a:rPr lang="zh-CN" altLang="en-US" sz="2000" dirty="0">
                <a:cs typeface="Times New Roman" panose="02020603050405020304" pitchFamily="18" charset="0"/>
              </a:rPr>
              <a:t> </a:t>
            </a:r>
            <a:r>
              <a:rPr lang="en-US" altLang="zh-CN" sz="2000" dirty="0">
                <a:solidFill>
                  <a:srgbClr val="FF0000"/>
                </a:solidFill>
                <a:cs typeface="Times New Roman" panose="02020603050405020304" pitchFamily="18" charset="0"/>
              </a:rPr>
              <a:t>(To</a:t>
            </a:r>
            <a:r>
              <a:rPr lang="zh-CN" altLang="en-US" sz="2000" dirty="0">
                <a:solidFill>
                  <a:srgbClr val="FF0000"/>
                </a:solidFill>
                <a:cs typeface="Times New Roman" panose="02020603050405020304" pitchFamily="18" charset="0"/>
              </a:rPr>
              <a:t> </a:t>
            </a:r>
            <a:r>
              <a:rPr lang="en-US" altLang="zh-CN" sz="2000" dirty="0">
                <a:solidFill>
                  <a:srgbClr val="FF0000"/>
                </a:solidFill>
                <a:cs typeface="Times New Roman" panose="02020603050405020304" pitchFamily="18" charset="0"/>
              </a:rPr>
              <a:t>finish)</a:t>
            </a:r>
            <a:r>
              <a:rPr lang="zh-CN" altLang="en-US" sz="2000" dirty="0">
                <a:solidFill>
                  <a:srgbClr val="FF0000"/>
                </a:solidFill>
                <a:cs typeface="Times New Roman" panose="02020603050405020304" pitchFamily="18" charset="0"/>
              </a:rPr>
              <a:t> </a:t>
            </a:r>
            <a:endParaRPr lang="en-US" sz="2000" dirty="0"/>
          </a:p>
          <a:p>
            <a:pPr marL="0" indent="0">
              <a:buNone/>
            </a:pP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August23.2019.QualityScoreDBM</a:t>
            </a:r>
            <a:endParaRPr lang="en-US" sz="2000" dirty="0"/>
          </a:p>
          <a:p>
            <a:pPr marL="0" indent="0">
              <a:buNone/>
            </a:pPr>
            <a:r>
              <a:rPr lang="en-US" sz="2000" dirty="0">
                <a:solidFill>
                  <a:srgbClr val="00B050"/>
                </a:solidFill>
                <a:cs typeface="Times New Roman" panose="02020603050405020304" pitchFamily="18" charset="0"/>
              </a:rPr>
              <a:t>	In Progress</a:t>
            </a:r>
            <a:r>
              <a:rPr lang="en-US" sz="2000" dirty="0">
                <a:cs typeface="Times New Roman" panose="02020603050405020304" pitchFamily="18" charset="0"/>
              </a:rPr>
              <a:t>, see August23.2019.QualityScoreDBM </a:t>
            </a:r>
            <a:r>
              <a:rPr lang="en-US" altLang="zh-CN" sz="2000" dirty="0">
                <a:solidFill>
                  <a:srgbClr val="FF0000"/>
                </a:solidFill>
                <a:cs typeface="Times New Roman" panose="02020603050405020304" pitchFamily="18" charset="0"/>
              </a:rPr>
              <a:t>(To</a:t>
            </a:r>
            <a:r>
              <a:rPr lang="zh-CN" altLang="en-US" sz="2000" dirty="0">
                <a:solidFill>
                  <a:srgbClr val="FF0000"/>
                </a:solidFill>
                <a:cs typeface="Times New Roman" panose="02020603050405020304" pitchFamily="18" charset="0"/>
              </a:rPr>
              <a:t> </a:t>
            </a:r>
            <a:r>
              <a:rPr lang="en-US" altLang="zh-CN" sz="2000" dirty="0">
                <a:solidFill>
                  <a:srgbClr val="FF0000"/>
                </a:solidFill>
                <a:cs typeface="Times New Roman" panose="02020603050405020304" pitchFamily="18" charset="0"/>
              </a:rPr>
              <a:t>finish)</a:t>
            </a:r>
            <a:r>
              <a:rPr lang="zh-CN" altLang="en-US" sz="2000" dirty="0">
                <a:solidFill>
                  <a:srgbClr val="FF0000"/>
                </a:solidFill>
                <a:cs typeface="Times New Roman" panose="02020603050405020304" pitchFamily="18" charset="0"/>
              </a:rPr>
              <a:t> </a:t>
            </a:r>
            <a:endParaRPr lang="en-US" sz="2000" dirty="0">
              <a:solidFill>
                <a:srgbClr val="FF0000"/>
              </a:solidFill>
            </a:endParaRPr>
          </a:p>
          <a:p>
            <a:pPr marL="0" indent="0">
              <a:buNone/>
            </a:pPr>
            <a:r>
              <a:rPr lang="en-US" sz="2000" dirty="0"/>
              <a:t>3. (1) Prepare Hapseq2 real data with 3 samples (2) Run Hapseq2 using real data. First use 2 input files. Next use 4 input files. </a:t>
            </a:r>
            <a:endParaRPr lang="en-US" sz="2000" dirty="0">
              <a:cs typeface="Times New Roman" panose="02020603050405020304" pitchFamily="18" charset="0"/>
            </a:endParaRP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In Progress</a:t>
            </a:r>
            <a:r>
              <a:rPr lang="en-US" sz="2000" dirty="0">
                <a:cs typeface="Times New Roman" panose="02020603050405020304" pitchFamily="18" charset="0"/>
              </a:rPr>
              <a:t>, see August23.2019.HapSeq2RealData</a:t>
            </a:r>
            <a:r>
              <a:rPr lang="zh-CN" altLang="en-US" sz="2000" dirty="0">
                <a:cs typeface="Times New Roman" panose="02020603050405020304" pitchFamily="18" charset="0"/>
              </a:rPr>
              <a:t> </a:t>
            </a:r>
            <a:r>
              <a:rPr lang="en-US" altLang="zh-CN" sz="2000" dirty="0">
                <a:solidFill>
                  <a:srgbClr val="FF0000"/>
                </a:solidFill>
                <a:cs typeface="Times New Roman" panose="02020603050405020304" pitchFamily="18" charset="0"/>
              </a:rPr>
              <a:t>(To</a:t>
            </a:r>
            <a:r>
              <a:rPr lang="zh-CN" altLang="en-US" sz="2000" dirty="0">
                <a:solidFill>
                  <a:srgbClr val="FF0000"/>
                </a:solidFill>
                <a:cs typeface="Times New Roman" panose="02020603050405020304" pitchFamily="18" charset="0"/>
              </a:rPr>
              <a:t> </a:t>
            </a:r>
            <a:r>
              <a:rPr lang="en-US" altLang="zh-CN" sz="2000" dirty="0">
                <a:solidFill>
                  <a:srgbClr val="FF0000"/>
                </a:solidFill>
                <a:cs typeface="Times New Roman" panose="02020603050405020304" pitchFamily="18" charset="0"/>
              </a:rPr>
              <a:t>finish)</a:t>
            </a:r>
            <a:r>
              <a:rPr lang="zh-CN" altLang="en-US" sz="2000" dirty="0">
                <a:solidFill>
                  <a:srgbClr val="FF0000"/>
                </a:solidFill>
                <a:cs typeface="Times New Roman" panose="02020603050405020304" pitchFamily="18" charset="0"/>
              </a:rPr>
              <a:t> </a:t>
            </a:r>
            <a:endParaRPr lang="en-US" sz="2000" dirty="0"/>
          </a:p>
          <a:p>
            <a:pPr marL="0" indent="0">
              <a:buNone/>
            </a:pPr>
            <a:r>
              <a:rPr lang="en-US" sz="2000" dirty="0"/>
              <a:t>4. </a:t>
            </a:r>
            <a:r>
              <a:rPr lang="en-US" sz="2000" dirty="0">
                <a:cs typeface="Times New Roman" panose="02020603050405020304" pitchFamily="18" charset="0"/>
              </a:rPr>
              <a:t>(1) Check on the DBM and HapSeq2 paper and web page to see if they have available simulation data and real data (2) Check on the papers that cite these two papers to see if they have simulation data and real data.</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August23.2019.Data</a:t>
            </a:r>
          </a:p>
          <a:p>
            <a:pPr marL="0" indent="0">
              <a:buNone/>
            </a:pP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(SS</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note</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on</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Aug</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23,</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2019</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Friday:</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Check</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journal</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web</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for</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supple</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files</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and</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software</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webpage,</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did</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not</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find</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DBM</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and</a:t>
            </a:r>
            <a:r>
              <a:rPr lang="zh-CN" altLang="en-US" sz="2000" dirty="0">
                <a:solidFill>
                  <a:srgbClr val="1F0DFF"/>
                </a:solidFill>
                <a:cs typeface="Times New Roman" panose="02020603050405020304" pitchFamily="18" charset="0"/>
              </a:rPr>
              <a:t> </a:t>
            </a:r>
            <a:r>
              <a:rPr lang="en-US" altLang="zh-CN" sz="2000" dirty="0" err="1">
                <a:solidFill>
                  <a:srgbClr val="1F0DFF"/>
                </a:solidFill>
                <a:cs typeface="Times New Roman" panose="02020603050405020304" pitchFamily="18" charset="0"/>
              </a:rPr>
              <a:t>HapSeq</a:t>
            </a:r>
            <a:r>
              <a:rPr lang="zh-CN" altLang="en-US" sz="2000" dirty="0">
                <a:solidFill>
                  <a:srgbClr val="1F0DFF"/>
                </a:solidFill>
                <a:cs typeface="Times New Roman" panose="02020603050405020304" pitchFamily="18" charset="0"/>
              </a:rPr>
              <a:t> </a:t>
            </a:r>
            <a:r>
              <a:rPr lang="en-US" altLang="zh-CN" sz="2000" dirty="0" err="1">
                <a:solidFill>
                  <a:srgbClr val="1F0DFF"/>
                </a:solidFill>
                <a:cs typeface="Times New Roman" panose="02020603050405020304" pitchFamily="18" charset="0"/>
              </a:rPr>
              <a:t>simultation</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data,</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may</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contact</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the</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authors</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to</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ask</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later</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if</a:t>
            </a:r>
            <a:r>
              <a:rPr lang="zh-CN" altLang="en-US" sz="2000" dirty="0">
                <a:solidFill>
                  <a:srgbClr val="1F0DFF"/>
                </a:solidFill>
                <a:cs typeface="Times New Roman" panose="02020603050405020304" pitchFamily="18" charset="0"/>
              </a:rPr>
              <a:t> </a:t>
            </a:r>
            <a:r>
              <a:rPr lang="en-US" altLang="zh-CN" sz="2000" dirty="0">
                <a:solidFill>
                  <a:srgbClr val="1F0DFF"/>
                </a:solidFill>
                <a:cs typeface="Times New Roman" panose="02020603050405020304" pitchFamily="18" charset="0"/>
              </a:rPr>
              <a:t>necessary)</a:t>
            </a:r>
            <a:r>
              <a:rPr lang="zh-CN" altLang="en-US" sz="2000" dirty="0">
                <a:solidFill>
                  <a:srgbClr val="1F0DFF"/>
                </a:solidFill>
                <a:cs typeface="Times New Roman" panose="02020603050405020304" pitchFamily="18" charset="0"/>
              </a:rPr>
              <a:t> </a:t>
            </a:r>
            <a:endParaRPr lang="en-US" sz="2000" dirty="0">
              <a:solidFill>
                <a:srgbClr val="1F0DFF"/>
              </a:solidFill>
              <a:cs typeface="Times New Roman" panose="02020603050405020304" pitchFamily="18" charset="0"/>
            </a:endParaRPr>
          </a:p>
          <a:p>
            <a:pPr marL="0" indent="0">
              <a:buNone/>
            </a:pPr>
            <a:endParaRPr lang="en-US" sz="2000" dirty="0"/>
          </a:p>
        </p:txBody>
      </p:sp>
      <p:sp>
        <p:nvSpPr>
          <p:cNvPr id="4" name="Slide Number Placeholder 3">
            <a:extLst>
              <a:ext uri="{FF2B5EF4-FFF2-40B4-BE49-F238E27FC236}">
                <a16:creationId xmlns:a16="http://schemas.microsoft.com/office/drawing/2014/main" id="{DAA9853B-475B-49C3-AE41-19C996A0D78E}"/>
              </a:ext>
            </a:extLst>
          </p:cNvPr>
          <p:cNvSpPr>
            <a:spLocks noGrp="1"/>
          </p:cNvSpPr>
          <p:nvPr>
            <p:ph type="sldNum" sz="quarter" idx="12"/>
          </p:nvPr>
        </p:nvSpPr>
        <p:spPr/>
        <p:txBody>
          <a:bodyPr/>
          <a:lstStyle/>
          <a:p>
            <a:fld id="{79EB0BAA-089B-F446-9CF3-DE954596BEEC}" type="slidenum">
              <a:rPr lang="en-US" smtClean="0"/>
              <a:t>16</a:t>
            </a:fld>
            <a:endParaRPr lang="en-US"/>
          </a:p>
        </p:txBody>
      </p:sp>
    </p:spTree>
    <p:extLst>
      <p:ext uri="{BB962C8B-B14F-4D97-AF65-F5344CB8AC3E}">
        <p14:creationId xmlns:p14="http://schemas.microsoft.com/office/powerpoint/2010/main" val="77074259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62500" lnSpcReduction="20000"/>
          </a:bodyPr>
          <a:lstStyle/>
          <a:p>
            <a:pPr marL="0" indent="0" algn="ctr">
              <a:buNone/>
            </a:pPr>
            <a:r>
              <a:rPr lang="en-US" sz="2000" b="1" dirty="0">
                <a:solidFill>
                  <a:srgbClr val="00B050"/>
                </a:solidFill>
              </a:rPr>
              <a:t>Continued</a:t>
            </a:r>
          </a:p>
          <a:p>
            <a:pPr marL="0" indent="0">
              <a:buNone/>
            </a:pPr>
            <a:r>
              <a:rPr lang="en-US" sz="2000" b="1" dirty="0"/>
              <a:t>[s_s355@login1 ~]$ head /home/s_m774/data/</a:t>
            </a:r>
            <a:r>
              <a:rPr lang="en-US" sz="2000" b="1" dirty="0" err="1"/>
              <a:t>miha</a:t>
            </a:r>
            <a:r>
              <a:rPr lang="en-US" sz="2000" b="1" dirty="0"/>
              <a:t>/dbm.2020.mar20/chr10.5sample.counts</a:t>
            </a:r>
          </a:p>
          <a:p>
            <a:pPr marL="0" indent="0">
              <a:buNone/>
            </a:pPr>
            <a:r>
              <a:rPr lang="en-US" sz="2000" b="1" dirty="0"/>
              <a:t>I SID I1 </a:t>
            </a:r>
            <a:r>
              <a:rPr lang="en-US" sz="2000" b="1" dirty="0" err="1"/>
              <a:t>I1</a:t>
            </a:r>
            <a:r>
              <a:rPr lang="en-US" sz="2000" b="1" dirty="0"/>
              <a:t> I2 </a:t>
            </a:r>
            <a:r>
              <a:rPr lang="en-US" sz="2000" b="1" dirty="0" err="1"/>
              <a:t>I2</a:t>
            </a:r>
            <a:r>
              <a:rPr lang="en-US" sz="2000" b="1" dirty="0"/>
              <a:t> I3 </a:t>
            </a:r>
            <a:r>
              <a:rPr lang="en-US" sz="2000" b="1" dirty="0" err="1"/>
              <a:t>I3</a:t>
            </a:r>
            <a:r>
              <a:rPr lang="en-US" sz="2000" b="1" dirty="0"/>
              <a:t> I4 </a:t>
            </a:r>
            <a:r>
              <a:rPr lang="en-US" sz="2000" b="1" dirty="0" err="1"/>
              <a:t>I4</a:t>
            </a:r>
            <a:r>
              <a:rPr lang="en-US" sz="2000" b="1" dirty="0"/>
              <a:t> I5 </a:t>
            </a:r>
            <a:r>
              <a:rPr lang="en-US" sz="2000" b="1" dirty="0" err="1"/>
              <a:t>I5</a:t>
            </a:r>
            <a:endParaRPr lang="en-US" sz="2000" b="1" dirty="0"/>
          </a:p>
          <a:p>
            <a:pPr marL="0" indent="0">
              <a:buNone/>
            </a:pPr>
            <a:r>
              <a:rPr lang="en-US" sz="2000" b="1" dirty="0"/>
              <a:t>M 1 0 0 0 0 0 0 0 0 0 2</a:t>
            </a:r>
          </a:p>
          <a:p>
            <a:pPr marL="0" indent="0">
              <a:buNone/>
            </a:pPr>
            <a:r>
              <a:rPr lang="en-US" sz="2000" b="1" dirty="0"/>
              <a:t>M 2 0 0 0 0 0 0 0 0 0 2</a:t>
            </a:r>
          </a:p>
          <a:p>
            <a:pPr marL="0" indent="0">
              <a:buNone/>
            </a:pPr>
            <a:r>
              <a:rPr lang="en-US" sz="2000" b="1" dirty="0"/>
              <a:t>M 3 0 0 0 0 0 1 0 0 0 3</a:t>
            </a:r>
          </a:p>
          <a:p>
            <a:pPr marL="0" indent="0">
              <a:buNone/>
            </a:pPr>
            <a:r>
              <a:rPr lang="en-US" sz="2000" b="1" dirty="0"/>
              <a:t>M 4 7 0 1 0 7 0 1 4 5 2</a:t>
            </a:r>
          </a:p>
          <a:p>
            <a:pPr marL="0" indent="0">
              <a:buNone/>
            </a:pPr>
            <a:r>
              <a:rPr lang="en-US" sz="2000" b="1" dirty="0"/>
              <a:t>M 5 5 0 1 0 10 0 3 4 2 2</a:t>
            </a:r>
          </a:p>
          <a:p>
            <a:pPr marL="0" indent="0">
              <a:buNone/>
            </a:pPr>
            <a:r>
              <a:rPr lang="en-US" sz="2000" b="1" dirty="0"/>
              <a:t>M 6 5 0 1 0 10 0 3 4 3 2</a:t>
            </a:r>
          </a:p>
          <a:p>
            <a:pPr marL="0" indent="0">
              <a:buNone/>
            </a:pPr>
            <a:r>
              <a:rPr lang="en-US" sz="2000" b="1" dirty="0"/>
              <a:t>M 7 0 0 0 0 0 4 0 0 1 0</a:t>
            </a:r>
          </a:p>
          <a:p>
            <a:pPr marL="0" indent="0">
              <a:buNone/>
            </a:pPr>
            <a:r>
              <a:rPr lang="en-US" sz="2000" b="1" dirty="0"/>
              <a:t>M 8 0 0 0 0 0 0 0 0 0 4</a:t>
            </a:r>
          </a:p>
          <a:p>
            <a:pPr marL="0" indent="0">
              <a:buNone/>
            </a:pPr>
            <a:r>
              <a:rPr lang="en-US" sz="2000" b="1" dirty="0"/>
              <a:t>M 9 0 1 0 0 0 0 0 0 0 0</a:t>
            </a:r>
          </a:p>
          <a:p>
            <a:pPr marL="0" indent="0">
              <a:buNone/>
            </a:pPr>
            <a:r>
              <a:rPr lang="en-US" sz="2000" b="1" dirty="0"/>
              <a:t>[s_s355@login1 ~]$ head /home/s_m774/data/new.MIHA.June2020/</a:t>
            </a:r>
            <a:r>
              <a:rPr lang="en-US" sz="2000" b="1" dirty="0" err="1"/>
              <a:t>dbm</a:t>
            </a:r>
            <a:r>
              <a:rPr lang="en-US" sz="2000" b="1" dirty="0"/>
              <a:t>/chr10.5sample.counts</a:t>
            </a:r>
          </a:p>
          <a:p>
            <a:pPr marL="0" indent="0">
              <a:buNone/>
            </a:pPr>
            <a:r>
              <a:rPr lang="en-US" sz="2000" b="1" dirty="0"/>
              <a:t>I SID I1 </a:t>
            </a:r>
            <a:r>
              <a:rPr lang="en-US" sz="2000" b="1" dirty="0" err="1"/>
              <a:t>I1</a:t>
            </a:r>
            <a:r>
              <a:rPr lang="en-US" sz="2000" b="1" dirty="0"/>
              <a:t> I2 </a:t>
            </a:r>
            <a:r>
              <a:rPr lang="en-US" sz="2000" b="1" dirty="0" err="1"/>
              <a:t>I2</a:t>
            </a:r>
            <a:r>
              <a:rPr lang="en-US" sz="2000" b="1" dirty="0"/>
              <a:t> I3 </a:t>
            </a:r>
            <a:r>
              <a:rPr lang="en-US" sz="2000" b="1" dirty="0" err="1"/>
              <a:t>I3</a:t>
            </a:r>
            <a:r>
              <a:rPr lang="en-US" sz="2000" b="1" dirty="0"/>
              <a:t> I4 </a:t>
            </a:r>
            <a:r>
              <a:rPr lang="en-US" sz="2000" b="1" dirty="0" err="1"/>
              <a:t>I4</a:t>
            </a:r>
            <a:r>
              <a:rPr lang="en-US" sz="2000" b="1" dirty="0"/>
              <a:t> I5 </a:t>
            </a:r>
            <a:r>
              <a:rPr lang="en-US" sz="2000" b="1" dirty="0" err="1"/>
              <a:t>I5</a:t>
            </a:r>
            <a:endParaRPr lang="en-US" sz="2000" b="1" dirty="0"/>
          </a:p>
          <a:p>
            <a:pPr marL="0" indent="0">
              <a:buNone/>
            </a:pPr>
            <a:r>
              <a:rPr lang="en-US" sz="2000" b="1" dirty="0"/>
              <a:t>M 1 7 0 1 0 7 0 1 4 5 2</a:t>
            </a:r>
          </a:p>
          <a:p>
            <a:pPr marL="0" indent="0">
              <a:buNone/>
            </a:pPr>
            <a:r>
              <a:rPr lang="en-US" sz="2000" b="1" dirty="0"/>
              <a:t>M 2 5 0 1 0 10 0 3 4 2 2</a:t>
            </a:r>
          </a:p>
          <a:p>
            <a:pPr marL="0" indent="0">
              <a:buNone/>
            </a:pPr>
            <a:r>
              <a:rPr lang="en-US" sz="2000" b="1" dirty="0"/>
              <a:t>M 3 5 0 1 0 10 0 3 4 3 2</a:t>
            </a:r>
          </a:p>
          <a:p>
            <a:pPr marL="0" indent="0">
              <a:buNone/>
            </a:pPr>
            <a:r>
              <a:rPr lang="en-US" sz="2000" b="1" dirty="0"/>
              <a:t>M 4 7 1 5 0 0 19 8 0 14 6</a:t>
            </a:r>
          </a:p>
          <a:p>
            <a:pPr marL="0" indent="0">
              <a:buNone/>
            </a:pPr>
            <a:r>
              <a:rPr lang="en-US" sz="2000" b="1" dirty="0"/>
              <a:t>M 5 17 2 12 0 29 0 8 0 27 0</a:t>
            </a:r>
          </a:p>
          <a:p>
            <a:pPr marL="0" indent="0">
              <a:buNone/>
            </a:pPr>
            <a:r>
              <a:rPr lang="en-US" sz="2000" b="1" dirty="0"/>
              <a:t>M 6 18 0 11 0 25 0 23 2 23 0</a:t>
            </a:r>
          </a:p>
          <a:p>
            <a:pPr marL="0" indent="0">
              <a:buNone/>
            </a:pPr>
            <a:r>
              <a:rPr lang="en-US" sz="2000" b="1" dirty="0"/>
              <a:t>M 7 9 2 10 0 39 0 6 0 21 0</a:t>
            </a:r>
          </a:p>
          <a:p>
            <a:pPr marL="0" indent="0">
              <a:buNone/>
            </a:pPr>
            <a:r>
              <a:rPr lang="en-US" sz="2000" b="1" dirty="0"/>
              <a:t>M 8 37 18 59 3 1 116 40 0 50 62</a:t>
            </a:r>
          </a:p>
          <a:p>
            <a:pPr marL="0" indent="0">
              <a:buNone/>
            </a:pPr>
            <a:r>
              <a:rPr lang="en-US" sz="2000" b="1" dirty="0"/>
              <a:t>M 9 7 1 13 0 0 18 2 0 8 5</a:t>
            </a: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954781605"/>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11, 2020 Meeting @ 10AM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100062451"/>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Add meeting notes from July 3 to slides - Complete</a:t>
            </a:r>
          </a:p>
          <a:p>
            <a:pPr marL="0" indent="0">
              <a:buNone/>
            </a:pPr>
            <a:endParaRPr lang="en-US" sz="2000" dirty="0">
              <a:solidFill>
                <a:srgbClr val="00B050"/>
              </a:solidFill>
            </a:endParaRPr>
          </a:p>
          <a:p>
            <a:pPr marL="0" indent="0">
              <a:buNone/>
            </a:pPr>
            <a:r>
              <a:rPr lang="en-US" sz="2000" dirty="0">
                <a:solidFill>
                  <a:srgbClr val="00B050"/>
                </a:solidFill>
              </a:rPr>
              <a:t>2.1 Call SNVs for 5 samples</a:t>
            </a:r>
          </a:p>
          <a:p>
            <a:pPr marL="0" indent="0">
              <a:buNone/>
            </a:pPr>
            <a:r>
              <a:rPr lang="en-US" sz="2000" dirty="0">
                <a:solidFill>
                  <a:srgbClr val="00B050"/>
                </a:solidFill>
              </a:rPr>
              <a:t>2.2 Phase using </a:t>
            </a:r>
            <a:r>
              <a:rPr lang="en-US" sz="2000" dirty="0" err="1">
                <a:solidFill>
                  <a:srgbClr val="00B050"/>
                </a:solidFill>
              </a:rPr>
              <a:t>Whatshap</a:t>
            </a:r>
            <a:endParaRPr lang="en-US" sz="2000" dirty="0">
              <a:solidFill>
                <a:srgbClr val="00B050"/>
              </a:solidFill>
            </a:endParaRPr>
          </a:p>
          <a:p>
            <a:pPr marL="0" indent="0">
              <a:buNone/>
            </a:pPr>
            <a:r>
              <a:rPr lang="en-US" sz="2000" dirty="0">
                <a:solidFill>
                  <a:srgbClr val="00B050"/>
                </a:solidFill>
              </a:rPr>
              <a:t>2.3 Extract the 120 </a:t>
            </a:r>
            <a:r>
              <a:rPr lang="en-US" sz="2000" dirty="0" err="1">
                <a:solidFill>
                  <a:srgbClr val="00B050"/>
                </a:solidFill>
              </a:rPr>
              <a:t>positons</a:t>
            </a:r>
            <a:r>
              <a:rPr lang="en-US" sz="2000" dirty="0">
                <a:solidFill>
                  <a:srgbClr val="00B050"/>
                </a:solidFill>
              </a:rPr>
              <a:t> (pick 3) from </a:t>
            </a:r>
            <a:r>
              <a:rPr lang="en-US" sz="2000" dirty="0" err="1">
                <a:solidFill>
                  <a:srgbClr val="00B050"/>
                </a:solidFill>
              </a:rPr>
              <a:t>Whatshap</a:t>
            </a:r>
            <a:r>
              <a:rPr lang="en-US" sz="2000" dirty="0">
                <a:solidFill>
                  <a:srgbClr val="00B050"/>
                </a:solidFill>
              </a:rPr>
              <a:t> haplotypes</a:t>
            </a:r>
          </a:p>
          <a:p>
            <a:pPr marL="0" indent="0">
              <a:buNone/>
            </a:pPr>
            <a:r>
              <a:rPr lang="en-US" sz="2000" dirty="0">
                <a:solidFill>
                  <a:srgbClr val="00B050"/>
                </a:solidFill>
              </a:rPr>
              <a:t>5 samples phased using </a:t>
            </a:r>
            <a:r>
              <a:rPr lang="en-US" sz="2000" dirty="0" err="1">
                <a:solidFill>
                  <a:srgbClr val="00B050"/>
                </a:solidFill>
              </a:rPr>
              <a:t>Whatshap</a:t>
            </a:r>
            <a:r>
              <a:rPr lang="en-US" sz="2000" dirty="0">
                <a:solidFill>
                  <a:srgbClr val="00B050"/>
                </a:solidFill>
              </a:rPr>
              <a:t> and got haplotypes at 120 positions</a:t>
            </a:r>
          </a:p>
          <a:p>
            <a:pPr marL="0" indent="0">
              <a:buNone/>
            </a:pPr>
            <a:r>
              <a:rPr lang="en-US" sz="2000" dirty="0"/>
              <a:t>2.4 Prepare HapSeq2 input and phase haplotypes</a:t>
            </a:r>
          </a:p>
          <a:p>
            <a:pPr marL="0" indent="0">
              <a:buNone/>
            </a:pPr>
            <a:r>
              <a:rPr lang="en-US" sz="2000" dirty="0"/>
              <a:t>2.5 Prepare DBM input and phase haplotypes</a:t>
            </a:r>
          </a:p>
          <a:p>
            <a:pPr marL="0" indent="0">
              <a:buNone/>
            </a:pPr>
            <a:r>
              <a:rPr lang="en-US" sz="2000" dirty="0"/>
              <a:t>2.6 Phase and compare pairwise agreements of haplotypes (slide 106)</a:t>
            </a:r>
          </a:p>
          <a:p>
            <a:pPr marL="0" indent="0">
              <a:buNone/>
            </a:pPr>
            <a:endParaRPr lang="en-US" sz="2000" dirty="0"/>
          </a:p>
          <a:p>
            <a:pPr marL="0" indent="0">
              <a:buNone/>
            </a:pPr>
            <a:r>
              <a:rPr lang="en-US" sz="2000" dirty="0"/>
              <a:t>3. Summarize the steps preparing input and output for each package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80988586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dirty="0">
                <a:solidFill>
                  <a:srgbClr val="00B050"/>
                </a:solidFill>
              </a:rPr>
              <a:t>More findings</a:t>
            </a:r>
          </a:p>
          <a:p>
            <a:pPr marL="0" indent="0" algn="ctr">
              <a:buNone/>
            </a:pPr>
            <a:endParaRPr lang="en-US" sz="2000" dirty="0">
              <a:solidFill>
                <a:srgbClr val="00B050"/>
              </a:solidFill>
            </a:endParaRPr>
          </a:p>
          <a:p>
            <a:pPr marL="0" indent="0" algn="ctr">
              <a:buNone/>
            </a:pPr>
            <a:r>
              <a:rPr lang="en-US" sz="2000" dirty="0"/>
              <a:t>This Stanford lecture states </a:t>
            </a:r>
            <a:r>
              <a:rPr lang="en-US" sz="2000" dirty="0" err="1"/>
              <a:t>HapCut</a:t>
            </a:r>
            <a:r>
              <a:rPr lang="en-US" sz="2000" dirty="0"/>
              <a:t> and </a:t>
            </a:r>
            <a:r>
              <a:rPr lang="en-US" sz="2000" dirty="0" err="1"/>
              <a:t>HapCompass</a:t>
            </a:r>
            <a:r>
              <a:rPr lang="en-US" sz="2000" dirty="0"/>
              <a:t> are used in practice</a:t>
            </a:r>
            <a:endParaRPr lang="en-US" sz="2000" dirty="0">
              <a:solidFill>
                <a:srgbClr val="00B050"/>
              </a:solidFill>
            </a:endParaRPr>
          </a:p>
          <a:p>
            <a:pPr marL="0" indent="0" algn="ctr">
              <a:buNone/>
            </a:pPr>
            <a:r>
              <a:rPr lang="en-US" sz="1400" dirty="0">
                <a:hlinkClick r:id="rId2"/>
              </a:rPr>
              <a:t>https://data-science-sequencing.github.io/Win2018/lectures/lecture10/</a:t>
            </a:r>
            <a:endParaRPr lang="en-US" sz="14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lgn="ctr">
              <a:buNone/>
            </a:pPr>
            <a:r>
              <a:rPr lang="en-US" sz="2000" dirty="0"/>
              <a:t>Review Paper in 2018 (42 citations)</a:t>
            </a:r>
            <a:br>
              <a:rPr lang="en-US" sz="1400" dirty="0">
                <a:hlinkClick r:id="rId3"/>
              </a:rPr>
            </a:br>
            <a:r>
              <a:rPr lang="en-US" sz="1400" b="1" dirty="0">
                <a:hlinkClick r:id="rId3"/>
              </a:rPr>
              <a:t>Comparison of phasing strategies for whole human genomes.</a:t>
            </a:r>
            <a:endParaRPr lang="en-US" sz="2000" dirty="0"/>
          </a:p>
          <a:p>
            <a:pPr marL="0" indent="0" algn="ctr">
              <a:buNone/>
            </a:pPr>
            <a:endParaRPr lang="en-US" sz="2000" dirty="0"/>
          </a:p>
          <a:p>
            <a:pPr marL="0" indent="0" algn="ctr">
              <a:buNone/>
            </a:pPr>
            <a:r>
              <a:rPr lang="en-US" sz="2000" dirty="0"/>
              <a:t>Review Paper for many algorithms (2005)</a:t>
            </a:r>
            <a:br>
              <a:rPr lang="en-US" sz="1400" dirty="0">
                <a:hlinkClick r:id="rId4"/>
              </a:rPr>
            </a:br>
            <a:r>
              <a:rPr lang="en-US" sz="1400" b="1" dirty="0">
                <a:hlinkClick r:id="rId4"/>
              </a:rPr>
              <a:t>A Comprehensive Literature Review of Haplotyping Software.</a:t>
            </a: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6" name="Picture 5">
            <a:extLst>
              <a:ext uri="{FF2B5EF4-FFF2-40B4-BE49-F238E27FC236}">
                <a16:creationId xmlns:a16="http://schemas.microsoft.com/office/drawing/2014/main" id="{453F0002-CCBC-4FD7-A0F1-FA106F1AE9A6}"/>
              </a:ext>
            </a:extLst>
          </p:cNvPr>
          <p:cNvPicPr>
            <a:picLocks noChangeAspect="1"/>
          </p:cNvPicPr>
          <p:nvPr/>
        </p:nvPicPr>
        <p:blipFill>
          <a:blip r:embed="rId5"/>
          <a:stretch>
            <a:fillRect/>
          </a:stretch>
        </p:blipFill>
        <p:spPr>
          <a:xfrm>
            <a:off x="481451" y="1828800"/>
            <a:ext cx="8122067" cy="1847945"/>
          </a:xfrm>
          <a:prstGeom prst="rect">
            <a:avLst/>
          </a:prstGeom>
        </p:spPr>
      </p:pic>
    </p:spTree>
    <p:extLst>
      <p:ext uri="{BB962C8B-B14F-4D97-AF65-F5344CB8AC3E}">
        <p14:creationId xmlns:p14="http://schemas.microsoft.com/office/powerpoint/2010/main" val="277512849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dirty="0">
                <a:solidFill>
                  <a:srgbClr val="00B050"/>
                </a:solidFill>
              </a:rPr>
              <a:t>More findings</a:t>
            </a:r>
          </a:p>
          <a:p>
            <a:pPr marL="0" indent="0" algn="ctr">
              <a:buNone/>
            </a:pPr>
            <a:endParaRPr lang="en-US" sz="2000" dirty="0"/>
          </a:p>
          <a:p>
            <a:pPr marL="0" indent="0" algn="ctr">
              <a:buNone/>
            </a:pPr>
            <a:r>
              <a:rPr lang="en-US" sz="1400" dirty="0">
                <a:hlinkClick r:id="rId2"/>
              </a:rPr>
              <a:t>https://www.internationalgenome.org/faq/are-1000-genomes-variant-calls-phased/</a:t>
            </a: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5" name="Picture 4">
            <a:extLst>
              <a:ext uri="{FF2B5EF4-FFF2-40B4-BE49-F238E27FC236}">
                <a16:creationId xmlns:a16="http://schemas.microsoft.com/office/drawing/2014/main" id="{020747ED-095B-42F8-A3DA-8AF7792CC16F}"/>
              </a:ext>
            </a:extLst>
          </p:cNvPr>
          <p:cNvPicPr>
            <a:picLocks noChangeAspect="1"/>
          </p:cNvPicPr>
          <p:nvPr/>
        </p:nvPicPr>
        <p:blipFill>
          <a:blip r:embed="rId3"/>
          <a:stretch>
            <a:fillRect/>
          </a:stretch>
        </p:blipFill>
        <p:spPr>
          <a:xfrm>
            <a:off x="317281" y="1371600"/>
            <a:ext cx="8509437" cy="3168813"/>
          </a:xfrm>
          <a:prstGeom prst="rect">
            <a:avLst/>
          </a:prstGeom>
        </p:spPr>
      </p:pic>
    </p:spTree>
    <p:extLst>
      <p:ext uri="{BB962C8B-B14F-4D97-AF65-F5344CB8AC3E}">
        <p14:creationId xmlns:p14="http://schemas.microsoft.com/office/powerpoint/2010/main" val="59575466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92500" lnSpcReduction="20000"/>
          </a:bodyPr>
          <a:lstStyle/>
          <a:p>
            <a:pPr marL="0" indent="0" algn="ctr">
              <a:buNone/>
            </a:pPr>
            <a:r>
              <a:rPr lang="en-US" sz="2000" dirty="0">
                <a:solidFill>
                  <a:srgbClr val="00B050"/>
                </a:solidFill>
              </a:rPr>
              <a:t>Notes on phased NA12878 data (see slide p164)</a:t>
            </a:r>
          </a:p>
          <a:p>
            <a:pPr marL="0" indent="0">
              <a:buNone/>
            </a:pPr>
            <a:r>
              <a:rPr lang="en-US" sz="2000" b="1" dirty="0"/>
              <a:t>NA12878 Chr10 phased data by shapeit2</a:t>
            </a:r>
          </a:p>
          <a:p>
            <a:pPr marL="0" indent="0">
              <a:buNone/>
            </a:pPr>
            <a:r>
              <a:rPr lang="en-US" sz="2000" dirty="0"/>
              <a:t>https://www.internationalgenome.org/data-portal/sample/NA12878</a:t>
            </a:r>
          </a:p>
          <a:p>
            <a:pPr marL="0" indent="0">
              <a:buNone/>
            </a:pPr>
            <a:r>
              <a:rPr lang="en-US" sz="2000" b="1" dirty="0"/>
              <a:t>What does "integrated variant call" mean? </a:t>
            </a:r>
            <a:r>
              <a:rPr lang="en-US" sz="2000" dirty="0"/>
              <a:t>Does it mean they integrate with the parents sequencing data? Does it mean they integrate NA12878 sequencing runs that are conducted by different institutes and/or different sequencing technologies?</a:t>
            </a:r>
          </a:p>
          <a:p>
            <a:pPr marL="0" indent="0">
              <a:buNone/>
            </a:pPr>
            <a:r>
              <a:rPr lang="en-US" sz="2000" dirty="0"/>
              <a:t>Answer: https://www.internationalgenome.org/announcements/Variant-calls-from-1000-Genomes-Project-data-calling-against-GRCh38</a:t>
            </a:r>
          </a:p>
          <a:p>
            <a:pPr marL="0" indent="0">
              <a:buNone/>
            </a:pPr>
            <a:r>
              <a:rPr lang="en-US" sz="2000" dirty="0"/>
              <a:t>Variant calls from 1000 Genomes Project data calling against GRCh38</a:t>
            </a:r>
          </a:p>
          <a:p>
            <a:pPr marL="0" indent="0">
              <a:buNone/>
            </a:pPr>
            <a:r>
              <a:rPr lang="en-US" sz="2000" dirty="0"/>
              <a:t>An integrated and phased biallelic SNV call set, generated from alignments of the 1000 Genomes phase three low coverage and exome sequence data, is available on our FTP site. These calls were called directly against GRCh38. This data set combines call sets generated using GATK, </a:t>
            </a:r>
            <a:r>
              <a:rPr lang="en-US" sz="2000" dirty="0" err="1"/>
              <a:t>FreeBayes</a:t>
            </a:r>
            <a:r>
              <a:rPr lang="en-US" sz="2000" dirty="0"/>
              <a:t> and </a:t>
            </a:r>
            <a:r>
              <a:rPr lang="en-US" sz="2000" dirty="0" err="1"/>
              <a:t>BCFtools</a:t>
            </a:r>
            <a:r>
              <a:rPr lang="en-US" sz="2000" dirty="0"/>
              <a:t>, with subsequent imputation and phasing carried out using Beagle and SHAPEIT2. A recent poster describing the methods used in generating this data is available and a data note is in preparation. We are also in the process of submitting the data to EVA/</a:t>
            </a:r>
            <a:r>
              <a:rPr lang="en-US" sz="2000" dirty="0" err="1"/>
              <a:t>dbSNP</a:t>
            </a:r>
            <a:r>
              <a:rPr lang="en-US" sz="2000" dirty="0"/>
              <a:t>.</a:t>
            </a:r>
          </a:p>
          <a:p>
            <a:pPr marL="0" indent="0">
              <a:buNone/>
            </a:pPr>
            <a:r>
              <a:rPr lang="en-US" sz="2000" dirty="0"/>
              <a:t>The files include per chromosome files with genotypes for all samples, a genome wide sites file and genotype files for each of the supporting call sets. The main files contain only unrelated individuals, with details for related individuals available in a separate set of files.</a:t>
            </a:r>
          </a:p>
          <a:p>
            <a:pPr marL="0" indent="0">
              <a:buNone/>
            </a:pPr>
            <a:r>
              <a:rPr lang="en-US" sz="2000" b="1" dirty="0"/>
              <a:t>Data files are available at: </a:t>
            </a:r>
            <a:r>
              <a:rPr lang="en-US" sz="2000" dirty="0"/>
              <a:t>http://ftp.1000genomes.ebi.ac.uk/vol1/ftp/data_collections/1000_genomes_project/release/20181203_biallelic_SNV/</a:t>
            </a: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591265370"/>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18, 2020 Meeting @ 4PM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6381910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Add July 11 meeting notes to slide 165</a:t>
            </a:r>
          </a:p>
          <a:p>
            <a:pPr marL="0" indent="0">
              <a:buNone/>
            </a:pPr>
            <a:r>
              <a:rPr lang="en-US" sz="2000" dirty="0">
                <a:solidFill>
                  <a:srgbClr val="00B050"/>
                </a:solidFill>
              </a:rPr>
              <a:t>Complete see slide 165</a:t>
            </a:r>
          </a:p>
          <a:p>
            <a:pPr marL="0" indent="0">
              <a:buNone/>
            </a:pPr>
            <a:endParaRPr lang="en-US" sz="2000" dirty="0">
              <a:solidFill>
                <a:srgbClr val="00B050"/>
              </a:solidFill>
            </a:endParaRPr>
          </a:p>
          <a:p>
            <a:pPr marL="0" indent="0">
              <a:buNone/>
            </a:pPr>
            <a:r>
              <a:rPr lang="en-US" sz="2000" dirty="0">
                <a:solidFill>
                  <a:srgbClr val="00B050"/>
                </a:solidFill>
              </a:rPr>
              <a:t>For 120 positions:</a:t>
            </a:r>
          </a:p>
          <a:p>
            <a:pPr marL="0" indent="0">
              <a:buNone/>
            </a:pPr>
            <a:r>
              <a:rPr lang="en-US" sz="2000" dirty="0">
                <a:solidFill>
                  <a:srgbClr val="00B050"/>
                </a:solidFill>
              </a:rPr>
              <a:t>2.1 Find the old scripts and upload to Canvas</a:t>
            </a:r>
          </a:p>
          <a:p>
            <a:pPr marL="0" indent="0">
              <a:buNone/>
            </a:pPr>
            <a:r>
              <a:rPr lang="en-US" sz="2000" dirty="0">
                <a:solidFill>
                  <a:srgbClr val="00B050"/>
                </a:solidFill>
              </a:rPr>
              <a:t>2.2 Phase </a:t>
            </a:r>
            <a:r>
              <a:rPr lang="en-US" sz="2000" dirty="0" err="1">
                <a:solidFill>
                  <a:srgbClr val="00B050"/>
                </a:solidFill>
              </a:rPr>
              <a:t>Whatshap</a:t>
            </a:r>
            <a:r>
              <a:rPr lang="en-US" sz="2000" dirty="0">
                <a:solidFill>
                  <a:srgbClr val="00B050"/>
                </a:solidFill>
              </a:rPr>
              <a:t> and extract 120 positions</a:t>
            </a:r>
          </a:p>
          <a:p>
            <a:pPr marL="0" indent="0">
              <a:buNone/>
            </a:pPr>
            <a:r>
              <a:rPr lang="en-US" sz="2000" dirty="0">
                <a:solidFill>
                  <a:srgbClr val="00B050"/>
                </a:solidFill>
              </a:rPr>
              <a:t>2.3 Phase Hapseq2 and extract 120 positions</a:t>
            </a:r>
          </a:p>
          <a:p>
            <a:pPr marL="0" indent="0">
              <a:buNone/>
            </a:pPr>
            <a:r>
              <a:rPr lang="en-US" sz="2000" dirty="0">
                <a:solidFill>
                  <a:srgbClr val="00B050"/>
                </a:solidFill>
              </a:rPr>
              <a:t>2.4 Phase DBM and extract 120 positions</a:t>
            </a:r>
          </a:p>
          <a:p>
            <a:pPr marL="0" indent="0">
              <a:buNone/>
            </a:pPr>
            <a:r>
              <a:rPr lang="en-US" sz="2000" dirty="0">
                <a:solidFill>
                  <a:srgbClr val="00B050"/>
                </a:solidFill>
              </a:rPr>
              <a:t>2.5 Compare pairwise agreement of haplotypes with slide 106</a:t>
            </a:r>
          </a:p>
          <a:p>
            <a:pPr marL="0" indent="0">
              <a:buNone/>
            </a:pPr>
            <a:r>
              <a:rPr lang="en-US" sz="2000" dirty="0">
                <a:solidFill>
                  <a:srgbClr val="00B050"/>
                </a:solidFill>
              </a:rPr>
              <a:t>Complete, see slide 168. Slide 169 is a copy of slide 106.</a:t>
            </a:r>
          </a:p>
          <a:p>
            <a:pPr marL="0" indent="0">
              <a:buNone/>
            </a:pPr>
            <a:r>
              <a:rPr lang="en-US" sz="2000" dirty="0">
                <a:solidFill>
                  <a:srgbClr val="00B050"/>
                </a:solidFill>
              </a:rPr>
              <a:t>Significant improvement in agreements in genotype and haplotype with </a:t>
            </a:r>
            <a:r>
              <a:rPr lang="en-US" sz="2000" dirty="0" err="1">
                <a:solidFill>
                  <a:srgbClr val="00B050"/>
                </a:solidFill>
              </a:rPr>
              <a:t>dbm</a:t>
            </a:r>
            <a:r>
              <a:rPr lang="en-US" sz="2000" dirty="0">
                <a:solidFill>
                  <a:srgbClr val="00B050"/>
                </a:solidFill>
              </a:rPr>
              <a:t> </a:t>
            </a:r>
          </a:p>
          <a:p>
            <a:pPr marL="0" indent="0">
              <a:buNone/>
            </a:pPr>
            <a:endParaRPr lang="en-US" sz="2000" dirty="0"/>
          </a:p>
          <a:p>
            <a:pPr marL="0" indent="0">
              <a:buNone/>
            </a:pPr>
            <a:r>
              <a:rPr lang="en-US" sz="2000" dirty="0"/>
              <a:t>3. Create Perl code to extract “1/0” or “0/1” positions from VCF with minimum threshold. </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98594175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extLst>
              <p:ext uri="{D42A27DB-BD31-4B8C-83A1-F6EECF244321}">
                <p14:modId xmlns:p14="http://schemas.microsoft.com/office/powerpoint/2010/main" val="2479888319"/>
              </p:ext>
            </p:extLst>
          </p:nvPr>
        </p:nvGraphicFramePr>
        <p:xfrm>
          <a:off x="508685" y="494768"/>
          <a:ext cx="7796544" cy="1483360"/>
        </p:xfrm>
        <a:graphic>
          <a:graphicData uri="http://schemas.openxmlformats.org/drawingml/2006/table">
            <a:tbl>
              <a:tblPr firstRow="1" bandRow="1">
                <a:tableStyleId>{5C22544A-7EE6-4342-B048-85BDC9FD1C3A}</a:tableStyleId>
              </a:tblPr>
              <a:tblGrid>
                <a:gridCol w="1299424">
                  <a:extLst>
                    <a:ext uri="{9D8B030D-6E8A-4147-A177-3AD203B41FA5}">
                      <a16:colId xmlns:a16="http://schemas.microsoft.com/office/drawing/2014/main" val="2561949726"/>
                    </a:ext>
                  </a:extLst>
                </a:gridCol>
                <a:gridCol w="1299424">
                  <a:extLst>
                    <a:ext uri="{9D8B030D-6E8A-4147-A177-3AD203B41FA5}">
                      <a16:colId xmlns:a16="http://schemas.microsoft.com/office/drawing/2014/main" val="2461927946"/>
                    </a:ext>
                  </a:extLst>
                </a:gridCol>
                <a:gridCol w="1299424">
                  <a:extLst>
                    <a:ext uri="{9D8B030D-6E8A-4147-A177-3AD203B41FA5}">
                      <a16:colId xmlns:a16="http://schemas.microsoft.com/office/drawing/2014/main" val="3929086859"/>
                    </a:ext>
                  </a:extLst>
                </a:gridCol>
                <a:gridCol w="1299424">
                  <a:extLst>
                    <a:ext uri="{9D8B030D-6E8A-4147-A177-3AD203B41FA5}">
                      <a16:colId xmlns:a16="http://schemas.microsoft.com/office/drawing/2014/main" val="2241096614"/>
                    </a:ext>
                  </a:extLst>
                </a:gridCol>
                <a:gridCol w="1299424">
                  <a:extLst>
                    <a:ext uri="{9D8B030D-6E8A-4147-A177-3AD203B41FA5}">
                      <a16:colId xmlns:a16="http://schemas.microsoft.com/office/drawing/2014/main" val="2392230099"/>
                    </a:ext>
                  </a:extLst>
                </a:gridCol>
                <a:gridCol w="1299424">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solidFill>
                            <a:schemeClr val="tx1"/>
                          </a:solidFill>
                        </a:rPr>
                        <a:t>95</a:t>
                      </a:r>
                    </a:p>
                  </a:txBody>
                  <a:tcPr/>
                </a:tc>
                <a:tc>
                  <a:txBody>
                    <a:bodyPr/>
                    <a:lstStyle/>
                    <a:p>
                      <a:r>
                        <a:rPr lang="en-US" dirty="0">
                          <a:solidFill>
                            <a:schemeClr val="tx1"/>
                          </a:solidFill>
                        </a:rPr>
                        <a:t>96</a:t>
                      </a:r>
                    </a:p>
                  </a:txBody>
                  <a:tcPr/>
                </a:tc>
                <a:tc>
                  <a:txBody>
                    <a:bodyPr/>
                    <a:lstStyle/>
                    <a:p>
                      <a:r>
                        <a:rPr lang="en-US" dirty="0">
                          <a:solidFill>
                            <a:schemeClr val="tx1"/>
                          </a:solidFill>
                        </a:rPr>
                        <a:t>101</a:t>
                      </a:r>
                    </a:p>
                  </a:txBody>
                  <a:tcPr/>
                </a:tc>
                <a:tc>
                  <a:txBody>
                    <a:bodyPr/>
                    <a:lstStyle/>
                    <a:p>
                      <a:r>
                        <a:rPr lang="en-US" dirty="0">
                          <a:solidFill>
                            <a:schemeClr val="tx1"/>
                          </a:solidFill>
                        </a:rPr>
                        <a:t>94</a:t>
                      </a:r>
                    </a:p>
                  </a:txBody>
                  <a:tcPr/>
                </a:tc>
                <a:tc>
                  <a:txBody>
                    <a:bodyPr/>
                    <a:lstStyle/>
                    <a:p>
                      <a:r>
                        <a:rPr lang="en-US" dirty="0">
                          <a:solidFill>
                            <a:schemeClr val="tx1"/>
                          </a:solidFill>
                        </a:rPr>
                        <a:t>100</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solidFill>
                            <a:schemeClr val="tx1"/>
                          </a:solidFill>
                        </a:rPr>
                        <a:t>106</a:t>
                      </a:r>
                    </a:p>
                  </a:txBody>
                  <a:tcPr/>
                </a:tc>
                <a:tc>
                  <a:txBody>
                    <a:bodyPr/>
                    <a:lstStyle/>
                    <a:p>
                      <a:r>
                        <a:rPr lang="en-US" dirty="0">
                          <a:solidFill>
                            <a:schemeClr val="tx1"/>
                          </a:solidFill>
                        </a:rPr>
                        <a:t>104</a:t>
                      </a:r>
                    </a:p>
                  </a:txBody>
                  <a:tcPr/>
                </a:tc>
                <a:tc>
                  <a:txBody>
                    <a:bodyPr/>
                    <a:lstStyle/>
                    <a:p>
                      <a:r>
                        <a:rPr lang="en-US" dirty="0">
                          <a:solidFill>
                            <a:schemeClr val="tx1"/>
                          </a:solidFill>
                        </a:rPr>
                        <a:t>108.5</a:t>
                      </a:r>
                    </a:p>
                  </a:txBody>
                  <a:tcPr/>
                </a:tc>
                <a:tc>
                  <a:txBody>
                    <a:bodyPr/>
                    <a:lstStyle/>
                    <a:p>
                      <a:r>
                        <a:rPr lang="en-US" dirty="0">
                          <a:solidFill>
                            <a:schemeClr val="tx1"/>
                          </a:solidFill>
                        </a:rPr>
                        <a:t>105.5</a:t>
                      </a:r>
                    </a:p>
                  </a:txBody>
                  <a:tcPr/>
                </a:tc>
                <a:tc>
                  <a:txBody>
                    <a:bodyPr/>
                    <a:lstStyle/>
                    <a:p>
                      <a:r>
                        <a:rPr lang="en-US" dirty="0">
                          <a:solidFill>
                            <a:schemeClr val="tx1"/>
                          </a:solidFill>
                        </a:rPr>
                        <a:t>109.5</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rPr>
                        <a:t>82.5</a:t>
                      </a:r>
                    </a:p>
                  </a:txBody>
                  <a:tcPr/>
                </a:tc>
                <a:tc>
                  <a:txBody>
                    <a:bodyPr/>
                    <a:lstStyle/>
                    <a:p>
                      <a:r>
                        <a:rPr lang="en-US" dirty="0">
                          <a:solidFill>
                            <a:schemeClr val="tx1"/>
                          </a:solidFill>
                        </a:rPr>
                        <a:t>89.5</a:t>
                      </a:r>
                    </a:p>
                  </a:txBody>
                  <a:tcPr/>
                </a:tc>
                <a:tc>
                  <a:txBody>
                    <a:bodyPr/>
                    <a:lstStyle/>
                    <a:p>
                      <a:r>
                        <a:rPr lang="en-US" dirty="0">
                          <a:solidFill>
                            <a:schemeClr val="tx1"/>
                          </a:solidFill>
                        </a:rPr>
                        <a:t>81.5</a:t>
                      </a:r>
                    </a:p>
                  </a:txBody>
                  <a:tcPr/>
                </a:tc>
                <a:tc>
                  <a:txBody>
                    <a:bodyPr/>
                    <a:lstStyle/>
                    <a:p>
                      <a:r>
                        <a:rPr lang="en-US" dirty="0">
                          <a:solidFill>
                            <a:schemeClr val="tx1"/>
                          </a:solidFill>
                        </a:rPr>
                        <a:t>85</a:t>
                      </a:r>
                    </a:p>
                  </a:txBody>
                  <a:tcPr/>
                </a:tc>
                <a:tc>
                  <a:txBody>
                    <a:bodyPr/>
                    <a:lstStyle/>
                    <a:p>
                      <a:r>
                        <a:rPr lang="en-US" dirty="0">
                          <a:solidFill>
                            <a:schemeClr val="tx1"/>
                          </a:solidFill>
                        </a:rPr>
                        <a:t>86.5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08686" y="0"/>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extLst>
              <p:ext uri="{D42A27DB-BD31-4B8C-83A1-F6EECF244321}">
                <p14:modId xmlns:p14="http://schemas.microsoft.com/office/powerpoint/2010/main" val="1610701162"/>
              </p:ext>
            </p:extLst>
          </p:nvPr>
        </p:nvGraphicFramePr>
        <p:xfrm>
          <a:off x="483972" y="2541990"/>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097178">
                  <a:extLst>
                    <a:ext uri="{9D8B030D-6E8A-4147-A177-3AD203B41FA5}">
                      <a16:colId xmlns:a16="http://schemas.microsoft.com/office/drawing/2014/main" val="2461927946"/>
                    </a:ext>
                  </a:extLst>
                </a:gridCol>
                <a:gridCol w="1531722">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solidFill>
                            <a:schemeClr val="tx1"/>
                          </a:solidFill>
                        </a:rPr>
                        <a:t>111</a:t>
                      </a:r>
                    </a:p>
                  </a:txBody>
                  <a:tcPr/>
                </a:tc>
                <a:tc>
                  <a:txBody>
                    <a:bodyPr/>
                    <a:lstStyle/>
                    <a:p>
                      <a:r>
                        <a:rPr lang="en-US" dirty="0">
                          <a:solidFill>
                            <a:schemeClr val="tx1"/>
                          </a:solidFill>
                        </a:rPr>
                        <a:t>107</a:t>
                      </a:r>
                    </a:p>
                  </a:txBody>
                  <a:tcPr/>
                </a:tc>
                <a:tc>
                  <a:txBody>
                    <a:bodyPr/>
                    <a:lstStyle/>
                    <a:p>
                      <a:r>
                        <a:rPr lang="en-US" dirty="0">
                          <a:solidFill>
                            <a:schemeClr val="tx1"/>
                          </a:solidFill>
                        </a:rPr>
                        <a:t>116</a:t>
                      </a:r>
                    </a:p>
                  </a:txBody>
                  <a:tcPr/>
                </a:tc>
                <a:tc>
                  <a:txBody>
                    <a:bodyPr/>
                    <a:lstStyle/>
                    <a:p>
                      <a:r>
                        <a:rPr lang="en-US" dirty="0">
                          <a:solidFill>
                            <a:schemeClr val="tx1"/>
                          </a:solidFill>
                        </a:rPr>
                        <a:t>110</a:t>
                      </a:r>
                    </a:p>
                  </a:txBody>
                  <a:tcPr/>
                </a:tc>
                <a:tc>
                  <a:txBody>
                    <a:bodyPr/>
                    <a:lstStyle/>
                    <a:p>
                      <a:r>
                        <a:rPr lang="en-US" dirty="0">
                          <a:solidFill>
                            <a:schemeClr val="tx1"/>
                          </a:solidFill>
                        </a:rPr>
                        <a:t>113</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solidFill>
                            <a:schemeClr val="tx1"/>
                          </a:solidFill>
                        </a:rPr>
                        <a:t>115.5</a:t>
                      </a:r>
                    </a:p>
                  </a:txBody>
                  <a:tcPr/>
                </a:tc>
                <a:tc>
                  <a:txBody>
                    <a:bodyPr/>
                    <a:lstStyle/>
                    <a:p>
                      <a:r>
                        <a:rPr lang="en-US" dirty="0">
                          <a:solidFill>
                            <a:schemeClr val="tx1"/>
                          </a:solidFill>
                        </a:rPr>
                        <a:t>113.5</a:t>
                      </a:r>
                    </a:p>
                  </a:txBody>
                  <a:tcPr/>
                </a:tc>
                <a:tc>
                  <a:txBody>
                    <a:bodyPr/>
                    <a:lstStyle/>
                    <a:p>
                      <a:r>
                        <a:rPr lang="en-US" dirty="0">
                          <a:solidFill>
                            <a:schemeClr val="tx1"/>
                          </a:solidFill>
                        </a:rPr>
                        <a:t>118</a:t>
                      </a:r>
                    </a:p>
                  </a:txBody>
                  <a:tcPr/>
                </a:tc>
                <a:tc>
                  <a:txBody>
                    <a:bodyPr/>
                    <a:lstStyle/>
                    <a:p>
                      <a:r>
                        <a:rPr lang="en-US" dirty="0">
                          <a:solidFill>
                            <a:schemeClr val="tx1"/>
                          </a:solidFill>
                        </a:rPr>
                        <a:t>115</a:t>
                      </a:r>
                    </a:p>
                  </a:txBody>
                  <a:tcPr/>
                </a:tc>
                <a:tc>
                  <a:txBody>
                    <a:bodyPr/>
                    <a:lstStyle/>
                    <a:p>
                      <a:r>
                        <a:rPr lang="en-US" dirty="0">
                          <a:solidFill>
                            <a:schemeClr val="tx1"/>
                          </a:solidFill>
                        </a:rPr>
                        <a:t>116.5</a:t>
                      </a:r>
                    </a:p>
                  </a:txBody>
                  <a:tcPr/>
                </a:tc>
                <a:extLst>
                  <a:ext uri="{0D108BD9-81ED-4DB2-BD59-A6C34878D82A}">
                    <a16:rowId xmlns:a16="http://schemas.microsoft.com/office/drawing/2014/main" val="2680184326"/>
                  </a:ext>
                </a:extLst>
              </a:tr>
              <a:tr h="370840">
                <a:tc>
                  <a:txBody>
                    <a:bodyPr/>
                    <a:lstStyle/>
                    <a:p>
                      <a:r>
                        <a:rPr lang="en-US" dirty="0">
                          <a:solidFill>
                            <a:schemeClr val="tx1"/>
                          </a:solidFill>
                        </a:rPr>
                        <a:t>haplotype</a:t>
                      </a:r>
                    </a:p>
                  </a:txBody>
                  <a:tcPr/>
                </a:tc>
                <a:tc>
                  <a:txBody>
                    <a:bodyPr/>
                    <a:lstStyle/>
                    <a:p>
                      <a:r>
                        <a:rPr lang="en-US" dirty="0">
                          <a:solidFill>
                            <a:schemeClr val="tx1"/>
                          </a:solidFill>
                        </a:rPr>
                        <a:t>87.5</a:t>
                      </a:r>
                    </a:p>
                  </a:txBody>
                  <a:tcPr/>
                </a:tc>
                <a:tc>
                  <a:txBody>
                    <a:bodyPr/>
                    <a:lstStyle/>
                    <a:p>
                      <a:r>
                        <a:rPr lang="en-US" dirty="0">
                          <a:solidFill>
                            <a:schemeClr val="tx1"/>
                          </a:solidFill>
                        </a:rPr>
                        <a:t>96</a:t>
                      </a:r>
                    </a:p>
                  </a:txBody>
                  <a:tcPr/>
                </a:tc>
                <a:tc>
                  <a:txBody>
                    <a:bodyPr/>
                    <a:lstStyle/>
                    <a:p>
                      <a:r>
                        <a:rPr lang="en-US" dirty="0">
                          <a:solidFill>
                            <a:schemeClr val="tx1"/>
                          </a:solidFill>
                        </a:rPr>
                        <a:t>84.5</a:t>
                      </a:r>
                    </a:p>
                  </a:txBody>
                  <a:tcPr/>
                </a:tc>
                <a:tc>
                  <a:txBody>
                    <a:bodyPr/>
                    <a:lstStyle/>
                    <a:p>
                      <a:r>
                        <a:rPr lang="en-US" dirty="0">
                          <a:solidFill>
                            <a:schemeClr val="tx1"/>
                          </a:solidFill>
                        </a:rPr>
                        <a:t>89</a:t>
                      </a:r>
                    </a:p>
                  </a:txBody>
                  <a:tcPr/>
                </a:tc>
                <a:tc>
                  <a:txBody>
                    <a:bodyPr/>
                    <a:lstStyle/>
                    <a:p>
                      <a:r>
                        <a:rPr lang="en-US" dirty="0">
                          <a:solidFill>
                            <a:schemeClr val="tx1"/>
                          </a:solidFill>
                        </a:rPr>
                        <a:t>91.5</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628650" y="1980477"/>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extLst>
              <p:ext uri="{D42A27DB-BD31-4B8C-83A1-F6EECF244321}">
                <p14:modId xmlns:p14="http://schemas.microsoft.com/office/powerpoint/2010/main" val="3079585627"/>
              </p:ext>
            </p:extLst>
          </p:nvPr>
        </p:nvGraphicFramePr>
        <p:xfrm>
          <a:off x="418531" y="4483303"/>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92</a:t>
                      </a:r>
                    </a:p>
                  </a:txBody>
                  <a:tcPr/>
                </a:tc>
                <a:tc>
                  <a:txBody>
                    <a:bodyPr/>
                    <a:lstStyle/>
                    <a:p>
                      <a:r>
                        <a:rPr lang="en-US" dirty="0"/>
                        <a:t>92</a:t>
                      </a:r>
                    </a:p>
                  </a:txBody>
                  <a:tcPr/>
                </a:tc>
                <a:tc>
                  <a:txBody>
                    <a:bodyPr/>
                    <a:lstStyle/>
                    <a:p>
                      <a:r>
                        <a:rPr lang="en-US" dirty="0"/>
                        <a:t>97</a:t>
                      </a:r>
                    </a:p>
                  </a:txBody>
                  <a:tcPr/>
                </a:tc>
                <a:tc>
                  <a:txBody>
                    <a:bodyPr/>
                    <a:lstStyle/>
                    <a:p>
                      <a:r>
                        <a:rPr lang="en-US" dirty="0"/>
                        <a:t>92</a:t>
                      </a:r>
                    </a:p>
                  </a:txBody>
                  <a:tcPr/>
                </a:tc>
                <a:tc>
                  <a:txBody>
                    <a:bodyPr/>
                    <a:lstStyle/>
                    <a:p>
                      <a:r>
                        <a:rPr lang="en-US" dirty="0"/>
                        <a:t>96</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104.5</a:t>
                      </a:r>
                    </a:p>
                  </a:txBody>
                  <a:tcPr/>
                </a:tc>
                <a:tc>
                  <a:txBody>
                    <a:bodyPr/>
                    <a:lstStyle/>
                    <a:p>
                      <a:r>
                        <a:rPr lang="en-US" dirty="0"/>
                        <a:t>101.5</a:t>
                      </a:r>
                    </a:p>
                  </a:txBody>
                  <a:tcPr/>
                </a:tc>
                <a:tc>
                  <a:txBody>
                    <a:bodyPr/>
                    <a:lstStyle/>
                    <a:p>
                      <a:r>
                        <a:rPr lang="en-US" dirty="0"/>
                        <a:t>106.5</a:t>
                      </a:r>
                    </a:p>
                  </a:txBody>
                  <a:tcPr/>
                </a:tc>
                <a:tc>
                  <a:txBody>
                    <a:bodyPr/>
                    <a:lstStyle/>
                    <a:p>
                      <a:r>
                        <a:rPr lang="en-US" dirty="0"/>
                        <a:t>104.5</a:t>
                      </a:r>
                    </a:p>
                  </a:txBody>
                  <a:tcPr/>
                </a:tc>
                <a:tc>
                  <a:txBody>
                    <a:bodyPr/>
                    <a:lstStyle/>
                    <a:p>
                      <a:r>
                        <a:rPr lang="en-US" dirty="0"/>
                        <a:t>108</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94.5</a:t>
                      </a:r>
                    </a:p>
                  </a:txBody>
                  <a:tcPr/>
                </a:tc>
                <a:tc>
                  <a:txBody>
                    <a:bodyPr/>
                    <a:lstStyle/>
                    <a:p>
                      <a:r>
                        <a:rPr lang="en-US" dirty="0"/>
                        <a:t>94.5</a:t>
                      </a:r>
                    </a:p>
                  </a:txBody>
                  <a:tcPr/>
                </a:tc>
                <a:tc>
                  <a:txBody>
                    <a:bodyPr/>
                    <a:lstStyle/>
                    <a:p>
                      <a:r>
                        <a:rPr lang="en-US" dirty="0"/>
                        <a:t>90.5</a:t>
                      </a:r>
                    </a:p>
                  </a:txBody>
                  <a:tcPr/>
                </a:tc>
                <a:tc>
                  <a:txBody>
                    <a:bodyPr/>
                    <a:lstStyle/>
                    <a:p>
                      <a:r>
                        <a:rPr lang="en-US" b="0" dirty="0"/>
                        <a:t>94.5</a:t>
                      </a:r>
                    </a:p>
                  </a:txBody>
                  <a:tcPr/>
                </a:tc>
                <a:tc>
                  <a:txBody>
                    <a:bodyPr/>
                    <a:lstStyle/>
                    <a:p>
                      <a:r>
                        <a:rPr lang="en-US" dirty="0"/>
                        <a:t>96</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94731" y="4006800"/>
            <a:ext cx="8686800" cy="584775"/>
          </a:xfrm>
          <a:prstGeom prst="rect">
            <a:avLst/>
          </a:prstGeom>
          <a:noFill/>
        </p:spPr>
        <p:txBody>
          <a:bodyPr wrap="square" rtlCol="0">
            <a:spAutoFit/>
          </a:bodyPr>
          <a:lstStyle/>
          <a:p>
            <a:r>
              <a:rPr lang="en-US" sz="3200" dirty="0"/>
              <a:t>HapSeq2 and DBM Pairwise Comparison</a:t>
            </a:r>
          </a:p>
        </p:txBody>
      </p:sp>
      <p:sp>
        <p:nvSpPr>
          <p:cNvPr id="10" name="TextBox 9">
            <a:extLst>
              <a:ext uri="{FF2B5EF4-FFF2-40B4-BE49-F238E27FC236}">
                <a16:creationId xmlns:a16="http://schemas.microsoft.com/office/drawing/2014/main" id="{AF380A65-768D-48F3-947F-7F40A71B2E49}"/>
              </a:ext>
            </a:extLst>
          </p:cNvPr>
          <p:cNvSpPr txBox="1"/>
          <p:nvPr/>
        </p:nvSpPr>
        <p:spPr>
          <a:xfrm>
            <a:off x="494731" y="5966663"/>
            <a:ext cx="7886700" cy="584775"/>
          </a:xfrm>
          <a:prstGeom prst="rect">
            <a:avLst/>
          </a:prstGeom>
          <a:noFill/>
        </p:spPr>
        <p:txBody>
          <a:bodyPr wrap="square" rtlCol="0">
            <a:spAutoFit/>
          </a:bodyPr>
          <a:lstStyle/>
          <a:p>
            <a:r>
              <a:rPr lang="en-US" sz="1600" dirty="0"/>
              <a:t>120 total positions</a:t>
            </a:r>
          </a:p>
          <a:p>
            <a:r>
              <a:rPr lang="en-US" sz="1600" dirty="0"/>
              <a:t>Script: Pick3PhasingWhatshapHapseqDBM.2020.July.10.txt</a:t>
            </a:r>
            <a:endParaRPr lang="en-US" sz="1600" dirty="0">
              <a:highlight>
                <a:srgbClr val="00FF00"/>
              </a:highlight>
            </a:endParaRPr>
          </a:p>
        </p:txBody>
      </p:sp>
    </p:spTree>
    <p:extLst>
      <p:ext uri="{BB962C8B-B14F-4D97-AF65-F5344CB8AC3E}">
        <p14:creationId xmlns:p14="http://schemas.microsoft.com/office/powerpoint/2010/main" val="146512025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534E99-A14B-4D48-AB9D-25FD5B12ED52}"/>
              </a:ext>
            </a:extLst>
          </p:cNvPr>
          <p:cNvGraphicFramePr>
            <a:graphicFrameLocks/>
          </p:cNvGraphicFramePr>
          <p:nvPr/>
        </p:nvGraphicFramePr>
        <p:xfrm>
          <a:off x="533400" y="1265617"/>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50</a:t>
                      </a:r>
                    </a:p>
                  </a:txBody>
                  <a:tcPr/>
                </a:tc>
                <a:tc>
                  <a:txBody>
                    <a:bodyPr/>
                    <a:lstStyle/>
                    <a:p>
                      <a:r>
                        <a:rPr lang="en-US" dirty="0"/>
                        <a:t>48</a:t>
                      </a:r>
                    </a:p>
                  </a:txBody>
                  <a:tcPr/>
                </a:tc>
                <a:tc>
                  <a:txBody>
                    <a:bodyPr/>
                    <a:lstStyle/>
                    <a:p>
                      <a:r>
                        <a:rPr lang="en-US" dirty="0"/>
                        <a:t>60</a:t>
                      </a:r>
                    </a:p>
                  </a:txBody>
                  <a:tcPr/>
                </a:tc>
                <a:tc>
                  <a:txBody>
                    <a:bodyPr/>
                    <a:lstStyle/>
                    <a:p>
                      <a:r>
                        <a:rPr lang="en-US" dirty="0"/>
                        <a:t>46</a:t>
                      </a:r>
                    </a:p>
                  </a:txBody>
                  <a:tcPr/>
                </a:tc>
                <a:tc>
                  <a:txBody>
                    <a:bodyPr/>
                    <a:lstStyle/>
                    <a:p>
                      <a:r>
                        <a:rPr lang="en-US" dirty="0"/>
                        <a:t>60</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83.5</a:t>
                      </a:r>
                    </a:p>
                  </a:txBody>
                  <a:tcPr/>
                </a:tc>
                <a:tc>
                  <a:txBody>
                    <a:bodyPr/>
                    <a:lstStyle/>
                    <a:p>
                      <a:r>
                        <a:rPr lang="en-US" dirty="0"/>
                        <a:t>81</a:t>
                      </a:r>
                    </a:p>
                  </a:txBody>
                  <a:tcPr/>
                </a:tc>
                <a:tc>
                  <a:txBody>
                    <a:bodyPr/>
                    <a:lstStyle/>
                    <a:p>
                      <a:r>
                        <a:rPr lang="en-US" dirty="0"/>
                        <a:t>88.5</a:t>
                      </a:r>
                    </a:p>
                  </a:txBody>
                  <a:tcPr/>
                </a:tc>
                <a:tc>
                  <a:txBody>
                    <a:bodyPr/>
                    <a:lstStyle/>
                    <a:p>
                      <a:r>
                        <a:rPr lang="en-US" dirty="0"/>
                        <a:t>79</a:t>
                      </a:r>
                    </a:p>
                  </a:txBody>
                  <a:tcPr/>
                </a:tc>
                <a:tc>
                  <a:txBody>
                    <a:bodyPr/>
                    <a:lstStyle/>
                    <a:p>
                      <a:r>
                        <a:rPr lang="en-US" dirty="0"/>
                        <a:t>86</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59.5</a:t>
                      </a:r>
                    </a:p>
                  </a:txBody>
                  <a:tcPr/>
                </a:tc>
                <a:tc>
                  <a:txBody>
                    <a:bodyPr/>
                    <a:lstStyle/>
                    <a:p>
                      <a:r>
                        <a:rPr lang="en-US" dirty="0"/>
                        <a:t>63.5</a:t>
                      </a:r>
                    </a:p>
                  </a:txBody>
                  <a:tcPr/>
                </a:tc>
                <a:tc>
                  <a:txBody>
                    <a:bodyPr/>
                    <a:lstStyle/>
                    <a:p>
                      <a:r>
                        <a:rPr lang="en-US" dirty="0"/>
                        <a:t>61.5</a:t>
                      </a:r>
                    </a:p>
                  </a:txBody>
                  <a:tcPr/>
                </a:tc>
                <a:tc>
                  <a:txBody>
                    <a:bodyPr/>
                    <a:lstStyle/>
                    <a:p>
                      <a:r>
                        <a:rPr lang="en-US" dirty="0"/>
                        <a:t>58</a:t>
                      </a:r>
                    </a:p>
                  </a:txBody>
                  <a:tcPr/>
                </a:tc>
                <a:tc>
                  <a:txBody>
                    <a:bodyPr/>
                    <a:lstStyle/>
                    <a:p>
                      <a:r>
                        <a:rPr lang="en-US" dirty="0"/>
                        <a:t>65.5</a:t>
                      </a:r>
                    </a:p>
                  </a:txBody>
                  <a:tcPr/>
                </a:tc>
                <a:extLst>
                  <a:ext uri="{0D108BD9-81ED-4DB2-BD59-A6C34878D82A}">
                    <a16:rowId xmlns:a16="http://schemas.microsoft.com/office/drawing/2014/main" val="2631771280"/>
                  </a:ext>
                </a:extLst>
              </a:tr>
            </a:tbl>
          </a:graphicData>
        </a:graphic>
      </p:graphicFrame>
      <p:sp>
        <p:nvSpPr>
          <p:cNvPr id="5" name="TextBox 4">
            <a:extLst>
              <a:ext uri="{FF2B5EF4-FFF2-40B4-BE49-F238E27FC236}">
                <a16:creationId xmlns:a16="http://schemas.microsoft.com/office/drawing/2014/main" id="{FAE49C97-66BD-8743-A9D3-614D3E07DD3C}"/>
              </a:ext>
            </a:extLst>
          </p:cNvPr>
          <p:cNvSpPr txBox="1"/>
          <p:nvPr/>
        </p:nvSpPr>
        <p:spPr>
          <a:xfrm>
            <a:off x="533400" y="770849"/>
            <a:ext cx="7886700" cy="584775"/>
          </a:xfrm>
          <a:prstGeom prst="rect">
            <a:avLst/>
          </a:prstGeom>
          <a:noFill/>
        </p:spPr>
        <p:txBody>
          <a:bodyPr wrap="square" rtlCol="0">
            <a:spAutoFit/>
          </a:bodyPr>
          <a:lstStyle/>
          <a:p>
            <a:pPr algn="ctr"/>
            <a:r>
              <a:rPr lang="en-US" sz="3200" dirty="0"/>
              <a:t>DBM and </a:t>
            </a:r>
            <a:r>
              <a:rPr lang="en-US" sz="3200" dirty="0" err="1"/>
              <a:t>WhatsHAP</a:t>
            </a:r>
            <a:r>
              <a:rPr lang="en-US" sz="3200" dirty="0"/>
              <a:t> Pairwise Comparison</a:t>
            </a:r>
          </a:p>
        </p:txBody>
      </p:sp>
      <p:graphicFrame>
        <p:nvGraphicFramePr>
          <p:cNvPr id="6" name="Table 3">
            <a:extLst>
              <a:ext uri="{FF2B5EF4-FFF2-40B4-BE49-F238E27FC236}">
                <a16:creationId xmlns:a16="http://schemas.microsoft.com/office/drawing/2014/main" id="{96FD486D-C3C9-1846-97BF-CEB339759498}"/>
              </a:ext>
            </a:extLst>
          </p:cNvPr>
          <p:cNvGraphicFramePr>
            <a:graphicFrameLocks/>
          </p:cNvGraphicFramePr>
          <p:nvPr/>
        </p:nvGraphicFramePr>
        <p:xfrm>
          <a:off x="508686" y="3261351"/>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109</a:t>
                      </a:r>
                    </a:p>
                  </a:txBody>
                  <a:tcPr/>
                </a:tc>
                <a:tc>
                  <a:txBody>
                    <a:bodyPr/>
                    <a:lstStyle/>
                    <a:p>
                      <a:r>
                        <a:rPr lang="en-US" dirty="0"/>
                        <a:t>110</a:t>
                      </a:r>
                    </a:p>
                  </a:txBody>
                  <a:tcPr/>
                </a:tc>
                <a:tc>
                  <a:txBody>
                    <a:bodyPr/>
                    <a:lstStyle/>
                    <a:p>
                      <a:r>
                        <a:rPr lang="en-US" dirty="0"/>
                        <a:t>116</a:t>
                      </a:r>
                    </a:p>
                  </a:txBody>
                  <a:tcPr/>
                </a:tc>
                <a:tc>
                  <a:txBody>
                    <a:bodyPr/>
                    <a:lstStyle/>
                    <a:p>
                      <a:r>
                        <a:rPr lang="en-US" dirty="0"/>
                        <a:t>110</a:t>
                      </a:r>
                    </a:p>
                  </a:txBody>
                  <a:tcPr/>
                </a:tc>
                <a:tc>
                  <a:txBody>
                    <a:bodyPr/>
                    <a:lstStyle/>
                    <a:p>
                      <a:r>
                        <a:rPr lang="en-US" dirty="0"/>
                        <a:t>113</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114.5</a:t>
                      </a:r>
                    </a:p>
                  </a:txBody>
                  <a:tcPr/>
                </a:tc>
                <a:tc>
                  <a:txBody>
                    <a:bodyPr/>
                    <a:lstStyle/>
                    <a:p>
                      <a:r>
                        <a:rPr lang="en-US" dirty="0"/>
                        <a:t>114.5</a:t>
                      </a:r>
                    </a:p>
                  </a:txBody>
                  <a:tcPr/>
                </a:tc>
                <a:tc>
                  <a:txBody>
                    <a:bodyPr/>
                    <a:lstStyle/>
                    <a:p>
                      <a:r>
                        <a:rPr lang="en-US" dirty="0"/>
                        <a:t>118</a:t>
                      </a:r>
                    </a:p>
                  </a:txBody>
                  <a:tcPr/>
                </a:tc>
                <a:tc>
                  <a:txBody>
                    <a:bodyPr/>
                    <a:lstStyle/>
                    <a:p>
                      <a:r>
                        <a:rPr lang="en-US" dirty="0"/>
                        <a:t>115</a:t>
                      </a:r>
                    </a:p>
                  </a:txBody>
                  <a:tcPr/>
                </a:tc>
                <a:tc>
                  <a:txBody>
                    <a:bodyPr/>
                    <a:lstStyle/>
                    <a:p>
                      <a:r>
                        <a:rPr lang="en-US" dirty="0"/>
                        <a:t>116.5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87</a:t>
                      </a:r>
                    </a:p>
                  </a:txBody>
                  <a:tcPr/>
                </a:tc>
                <a:tc>
                  <a:txBody>
                    <a:bodyPr/>
                    <a:lstStyle/>
                    <a:p>
                      <a:r>
                        <a:rPr lang="en-US" dirty="0"/>
                        <a:t>94.5</a:t>
                      </a:r>
                    </a:p>
                  </a:txBody>
                  <a:tcPr/>
                </a:tc>
                <a:tc>
                  <a:txBody>
                    <a:bodyPr/>
                    <a:lstStyle/>
                    <a:p>
                      <a:r>
                        <a:rPr lang="en-US" dirty="0"/>
                        <a:t>87.5</a:t>
                      </a:r>
                    </a:p>
                  </a:txBody>
                  <a:tcPr/>
                </a:tc>
                <a:tc>
                  <a:txBody>
                    <a:bodyPr/>
                    <a:lstStyle/>
                    <a:p>
                      <a:r>
                        <a:rPr lang="en-US" dirty="0"/>
                        <a:t>89.5</a:t>
                      </a:r>
                    </a:p>
                  </a:txBody>
                  <a:tcPr/>
                </a:tc>
                <a:tc>
                  <a:txBody>
                    <a:bodyPr/>
                    <a:lstStyle/>
                    <a:p>
                      <a:r>
                        <a:rPr lang="en-US" dirty="0"/>
                        <a:t>90</a:t>
                      </a:r>
                    </a:p>
                  </a:txBody>
                  <a:tcPr/>
                </a:tc>
                <a:extLst>
                  <a:ext uri="{0D108BD9-81ED-4DB2-BD59-A6C34878D82A}">
                    <a16:rowId xmlns:a16="http://schemas.microsoft.com/office/drawing/2014/main" val="2631771280"/>
                  </a:ext>
                </a:extLst>
              </a:tr>
            </a:tbl>
          </a:graphicData>
        </a:graphic>
      </p:graphicFrame>
      <p:sp>
        <p:nvSpPr>
          <p:cNvPr id="7" name="TextBox 6">
            <a:extLst>
              <a:ext uri="{FF2B5EF4-FFF2-40B4-BE49-F238E27FC236}">
                <a16:creationId xmlns:a16="http://schemas.microsoft.com/office/drawing/2014/main" id="{D2349496-84D1-1D48-A3F9-6DBCEA8BA0F1}"/>
              </a:ext>
            </a:extLst>
          </p:cNvPr>
          <p:cNvSpPr txBox="1"/>
          <p:nvPr/>
        </p:nvSpPr>
        <p:spPr>
          <a:xfrm>
            <a:off x="508686" y="2730712"/>
            <a:ext cx="7886700" cy="584775"/>
          </a:xfrm>
          <a:prstGeom prst="rect">
            <a:avLst/>
          </a:prstGeom>
          <a:noFill/>
        </p:spPr>
        <p:txBody>
          <a:bodyPr wrap="square" rtlCol="0">
            <a:spAutoFit/>
          </a:bodyPr>
          <a:lstStyle/>
          <a:p>
            <a:pPr algn="ctr"/>
            <a:r>
              <a:rPr lang="en-US" sz="3200" dirty="0"/>
              <a:t>HapSeq2 and </a:t>
            </a:r>
            <a:r>
              <a:rPr lang="en-US" sz="3200" dirty="0" err="1"/>
              <a:t>WhatsHAP</a:t>
            </a:r>
            <a:r>
              <a:rPr lang="en-US" sz="3200" dirty="0"/>
              <a:t> Pairwise Comparison</a:t>
            </a:r>
          </a:p>
        </p:txBody>
      </p:sp>
      <p:graphicFrame>
        <p:nvGraphicFramePr>
          <p:cNvPr id="8" name="Table 3">
            <a:extLst>
              <a:ext uri="{FF2B5EF4-FFF2-40B4-BE49-F238E27FC236}">
                <a16:creationId xmlns:a16="http://schemas.microsoft.com/office/drawing/2014/main" id="{33F0DCD5-8202-824D-8D88-17F867EA0380}"/>
              </a:ext>
            </a:extLst>
          </p:cNvPr>
          <p:cNvGraphicFramePr>
            <a:graphicFrameLocks/>
          </p:cNvGraphicFramePr>
          <p:nvPr/>
        </p:nvGraphicFramePr>
        <p:xfrm>
          <a:off x="381000" y="5254152"/>
          <a:ext cx="7886700" cy="14833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561949726"/>
                    </a:ext>
                  </a:extLst>
                </a:gridCol>
                <a:gridCol w="1314450">
                  <a:extLst>
                    <a:ext uri="{9D8B030D-6E8A-4147-A177-3AD203B41FA5}">
                      <a16:colId xmlns:a16="http://schemas.microsoft.com/office/drawing/2014/main" val="2461927946"/>
                    </a:ext>
                  </a:extLst>
                </a:gridCol>
                <a:gridCol w="1314450">
                  <a:extLst>
                    <a:ext uri="{9D8B030D-6E8A-4147-A177-3AD203B41FA5}">
                      <a16:colId xmlns:a16="http://schemas.microsoft.com/office/drawing/2014/main" val="3929086859"/>
                    </a:ext>
                  </a:extLst>
                </a:gridCol>
                <a:gridCol w="1314450">
                  <a:extLst>
                    <a:ext uri="{9D8B030D-6E8A-4147-A177-3AD203B41FA5}">
                      <a16:colId xmlns:a16="http://schemas.microsoft.com/office/drawing/2014/main" val="2241096614"/>
                    </a:ext>
                  </a:extLst>
                </a:gridCol>
                <a:gridCol w="1314450">
                  <a:extLst>
                    <a:ext uri="{9D8B030D-6E8A-4147-A177-3AD203B41FA5}">
                      <a16:colId xmlns:a16="http://schemas.microsoft.com/office/drawing/2014/main" val="2392230099"/>
                    </a:ext>
                  </a:extLst>
                </a:gridCol>
                <a:gridCol w="1314450">
                  <a:extLst>
                    <a:ext uri="{9D8B030D-6E8A-4147-A177-3AD203B41FA5}">
                      <a16:colId xmlns:a16="http://schemas.microsoft.com/office/drawing/2014/main" val="617271376"/>
                    </a:ext>
                  </a:extLst>
                </a:gridCol>
              </a:tblGrid>
              <a:tr h="370840">
                <a:tc>
                  <a:txBody>
                    <a:bodyPr/>
                    <a:lstStyle/>
                    <a:p>
                      <a:r>
                        <a:rPr lang="en-US" dirty="0"/>
                        <a:t>Agreement</a:t>
                      </a:r>
                    </a:p>
                  </a:txBody>
                  <a:tcPr/>
                </a:tc>
                <a:tc>
                  <a:txBody>
                    <a:bodyPr/>
                    <a:lstStyle/>
                    <a:p>
                      <a:r>
                        <a:rPr lang="en-US" dirty="0"/>
                        <a:t>826</a:t>
                      </a:r>
                    </a:p>
                  </a:txBody>
                  <a:tcPr/>
                </a:tc>
                <a:tc>
                  <a:txBody>
                    <a:bodyPr/>
                    <a:lstStyle/>
                    <a:p>
                      <a:r>
                        <a:rPr lang="en-US" dirty="0"/>
                        <a:t>827</a:t>
                      </a:r>
                    </a:p>
                  </a:txBody>
                  <a:tcPr/>
                </a:tc>
                <a:tc>
                  <a:txBody>
                    <a:bodyPr/>
                    <a:lstStyle/>
                    <a:p>
                      <a:r>
                        <a:rPr lang="en-US" dirty="0"/>
                        <a:t>832</a:t>
                      </a:r>
                    </a:p>
                  </a:txBody>
                  <a:tcPr/>
                </a:tc>
                <a:tc>
                  <a:txBody>
                    <a:bodyPr/>
                    <a:lstStyle/>
                    <a:p>
                      <a:r>
                        <a:rPr lang="en-US" dirty="0"/>
                        <a:t>847</a:t>
                      </a:r>
                    </a:p>
                  </a:txBody>
                  <a:tcPr/>
                </a:tc>
                <a:tc>
                  <a:txBody>
                    <a:bodyPr/>
                    <a:lstStyle/>
                    <a:p>
                      <a:r>
                        <a:rPr lang="en-US" dirty="0"/>
                        <a:t>850</a:t>
                      </a:r>
                    </a:p>
                  </a:txBody>
                  <a:tcPr/>
                </a:tc>
                <a:extLst>
                  <a:ext uri="{0D108BD9-81ED-4DB2-BD59-A6C34878D82A}">
                    <a16:rowId xmlns:a16="http://schemas.microsoft.com/office/drawing/2014/main" val="2939071277"/>
                  </a:ext>
                </a:extLst>
              </a:tr>
              <a:tr h="370840">
                <a:tc>
                  <a:txBody>
                    <a:bodyPr/>
                    <a:lstStyle/>
                    <a:p>
                      <a:r>
                        <a:rPr lang="en-US" dirty="0"/>
                        <a:t>Strict</a:t>
                      </a:r>
                    </a:p>
                  </a:txBody>
                  <a:tcPr/>
                </a:tc>
                <a:tc>
                  <a:txBody>
                    <a:bodyPr/>
                    <a:lstStyle/>
                    <a:p>
                      <a:r>
                        <a:rPr lang="en-US" dirty="0"/>
                        <a:t>49</a:t>
                      </a:r>
                    </a:p>
                  </a:txBody>
                  <a:tcPr/>
                </a:tc>
                <a:tc>
                  <a:txBody>
                    <a:bodyPr/>
                    <a:lstStyle/>
                    <a:p>
                      <a:r>
                        <a:rPr lang="en-US" dirty="0"/>
                        <a:t>48</a:t>
                      </a:r>
                    </a:p>
                  </a:txBody>
                  <a:tcPr/>
                </a:tc>
                <a:tc>
                  <a:txBody>
                    <a:bodyPr/>
                    <a:lstStyle/>
                    <a:p>
                      <a:r>
                        <a:rPr lang="en-US" dirty="0"/>
                        <a:t>60</a:t>
                      </a:r>
                    </a:p>
                  </a:txBody>
                  <a:tcPr/>
                </a:tc>
                <a:tc>
                  <a:txBody>
                    <a:bodyPr/>
                    <a:lstStyle/>
                    <a:p>
                      <a:r>
                        <a:rPr lang="en-US" dirty="0"/>
                        <a:t>45</a:t>
                      </a:r>
                    </a:p>
                  </a:txBody>
                  <a:tcPr/>
                </a:tc>
                <a:tc>
                  <a:txBody>
                    <a:bodyPr/>
                    <a:lstStyle/>
                    <a:p>
                      <a:r>
                        <a:rPr lang="en-US" dirty="0"/>
                        <a:t>62</a:t>
                      </a:r>
                    </a:p>
                  </a:txBody>
                  <a:tcPr/>
                </a:tc>
                <a:extLst>
                  <a:ext uri="{0D108BD9-81ED-4DB2-BD59-A6C34878D82A}">
                    <a16:rowId xmlns:a16="http://schemas.microsoft.com/office/drawing/2014/main" val="1593095287"/>
                  </a:ext>
                </a:extLst>
              </a:tr>
              <a:tr h="370840">
                <a:tc>
                  <a:txBody>
                    <a:bodyPr/>
                    <a:lstStyle/>
                    <a:p>
                      <a:r>
                        <a:rPr lang="en-US" dirty="0"/>
                        <a:t>Non-strict</a:t>
                      </a:r>
                    </a:p>
                  </a:txBody>
                  <a:tcPr/>
                </a:tc>
                <a:tc>
                  <a:txBody>
                    <a:bodyPr/>
                    <a:lstStyle/>
                    <a:p>
                      <a:r>
                        <a:rPr lang="en-US" dirty="0"/>
                        <a:t>83.5</a:t>
                      </a:r>
                    </a:p>
                  </a:txBody>
                  <a:tcPr/>
                </a:tc>
                <a:tc>
                  <a:txBody>
                    <a:bodyPr/>
                    <a:lstStyle/>
                    <a:p>
                      <a:r>
                        <a:rPr lang="en-US" dirty="0"/>
                        <a:t>81.5</a:t>
                      </a:r>
                    </a:p>
                  </a:txBody>
                  <a:tcPr/>
                </a:tc>
                <a:tc>
                  <a:txBody>
                    <a:bodyPr/>
                    <a:lstStyle/>
                    <a:p>
                      <a:r>
                        <a:rPr lang="en-US" dirty="0"/>
                        <a:t>88.5</a:t>
                      </a:r>
                    </a:p>
                  </a:txBody>
                  <a:tcPr/>
                </a:tc>
                <a:tc>
                  <a:txBody>
                    <a:bodyPr/>
                    <a:lstStyle/>
                    <a:p>
                      <a:r>
                        <a:rPr lang="en-US" dirty="0"/>
                        <a:t>78</a:t>
                      </a:r>
                    </a:p>
                  </a:txBody>
                  <a:tcPr/>
                </a:tc>
                <a:tc>
                  <a:txBody>
                    <a:bodyPr/>
                    <a:lstStyle/>
                    <a:p>
                      <a:r>
                        <a:rPr lang="en-US" dirty="0"/>
                        <a:t>87.5</a:t>
                      </a:r>
                    </a:p>
                  </a:txBody>
                  <a:tcPr/>
                </a:tc>
                <a:extLst>
                  <a:ext uri="{0D108BD9-81ED-4DB2-BD59-A6C34878D82A}">
                    <a16:rowId xmlns:a16="http://schemas.microsoft.com/office/drawing/2014/main" val="2680184326"/>
                  </a:ext>
                </a:extLst>
              </a:tr>
              <a:tr h="370840">
                <a:tc>
                  <a:txBody>
                    <a:bodyPr/>
                    <a:lstStyle/>
                    <a:p>
                      <a:r>
                        <a:rPr lang="en-US" dirty="0"/>
                        <a:t>haplotype</a:t>
                      </a:r>
                    </a:p>
                  </a:txBody>
                  <a:tcPr/>
                </a:tc>
                <a:tc>
                  <a:txBody>
                    <a:bodyPr/>
                    <a:lstStyle/>
                    <a:p>
                      <a:r>
                        <a:rPr lang="en-US" dirty="0"/>
                        <a:t>76.5</a:t>
                      </a:r>
                    </a:p>
                  </a:txBody>
                  <a:tcPr/>
                </a:tc>
                <a:tc>
                  <a:txBody>
                    <a:bodyPr/>
                    <a:lstStyle/>
                    <a:p>
                      <a:r>
                        <a:rPr lang="en-US" dirty="0"/>
                        <a:t>71.5</a:t>
                      </a:r>
                    </a:p>
                  </a:txBody>
                  <a:tcPr/>
                </a:tc>
                <a:tc>
                  <a:txBody>
                    <a:bodyPr/>
                    <a:lstStyle/>
                    <a:p>
                      <a:r>
                        <a:rPr lang="en-US" dirty="0"/>
                        <a:t>75.5</a:t>
                      </a:r>
                    </a:p>
                  </a:txBody>
                  <a:tcPr/>
                </a:tc>
                <a:tc>
                  <a:txBody>
                    <a:bodyPr/>
                    <a:lstStyle/>
                    <a:p>
                      <a:r>
                        <a:rPr lang="en-US" b="1" dirty="0"/>
                        <a:t>70</a:t>
                      </a:r>
                    </a:p>
                  </a:txBody>
                  <a:tcPr/>
                </a:tc>
                <a:tc>
                  <a:txBody>
                    <a:bodyPr/>
                    <a:lstStyle/>
                    <a:p>
                      <a:r>
                        <a:rPr lang="en-US" dirty="0"/>
                        <a:t>76.5</a:t>
                      </a:r>
                    </a:p>
                  </a:txBody>
                  <a:tcPr/>
                </a:tc>
                <a:extLst>
                  <a:ext uri="{0D108BD9-81ED-4DB2-BD59-A6C34878D82A}">
                    <a16:rowId xmlns:a16="http://schemas.microsoft.com/office/drawing/2014/main" val="2631771280"/>
                  </a:ext>
                </a:extLst>
              </a:tr>
            </a:tbl>
          </a:graphicData>
        </a:graphic>
      </p:graphicFrame>
      <p:sp>
        <p:nvSpPr>
          <p:cNvPr id="9" name="TextBox 8">
            <a:extLst>
              <a:ext uri="{FF2B5EF4-FFF2-40B4-BE49-F238E27FC236}">
                <a16:creationId xmlns:a16="http://schemas.microsoft.com/office/drawing/2014/main" id="{5845F1D7-55DA-0B41-A739-F7C72C9FF60A}"/>
              </a:ext>
            </a:extLst>
          </p:cNvPr>
          <p:cNvSpPr txBox="1"/>
          <p:nvPr/>
        </p:nvSpPr>
        <p:spPr>
          <a:xfrm>
            <a:off x="457200" y="4777649"/>
            <a:ext cx="8686800" cy="584775"/>
          </a:xfrm>
          <a:prstGeom prst="rect">
            <a:avLst/>
          </a:prstGeom>
          <a:noFill/>
        </p:spPr>
        <p:txBody>
          <a:bodyPr wrap="square" rtlCol="0">
            <a:spAutoFit/>
          </a:bodyPr>
          <a:lstStyle/>
          <a:p>
            <a:pPr algn="ctr"/>
            <a:r>
              <a:rPr lang="en-US" sz="3200" dirty="0"/>
              <a:t>ASHG: HapSeq2 and DBM Pairwise Comparison</a:t>
            </a:r>
          </a:p>
        </p:txBody>
      </p:sp>
      <p:sp>
        <p:nvSpPr>
          <p:cNvPr id="2" name="Slide Number Placeholder 1">
            <a:extLst>
              <a:ext uri="{FF2B5EF4-FFF2-40B4-BE49-F238E27FC236}">
                <a16:creationId xmlns:a16="http://schemas.microsoft.com/office/drawing/2014/main" id="{9EF0B017-FBF6-43A1-A1B6-7D07433A7B04}"/>
              </a:ext>
            </a:extLst>
          </p:cNvPr>
          <p:cNvSpPr>
            <a:spLocks noGrp="1"/>
          </p:cNvSpPr>
          <p:nvPr>
            <p:ph type="sldNum" sz="quarter" idx="12"/>
          </p:nvPr>
        </p:nvSpPr>
        <p:spPr/>
        <p:txBody>
          <a:bodyPr/>
          <a:lstStyle/>
          <a:p>
            <a:fld id="{79EB0BAA-089B-F446-9CF3-DE954596BEEC}" type="slidenum">
              <a:rPr lang="en-US" smtClean="0"/>
              <a:t>169</a:t>
            </a:fld>
            <a:endParaRPr lang="en-US"/>
          </a:p>
        </p:txBody>
      </p:sp>
      <p:sp>
        <p:nvSpPr>
          <p:cNvPr id="12" name="TextBox 11">
            <a:extLst>
              <a:ext uri="{FF2B5EF4-FFF2-40B4-BE49-F238E27FC236}">
                <a16:creationId xmlns:a16="http://schemas.microsoft.com/office/drawing/2014/main" id="{DF4CC4C2-A3DC-461D-BA55-E3BBF7C63F58}"/>
              </a:ext>
            </a:extLst>
          </p:cNvPr>
          <p:cNvSpPr txBox="1"/>
          <p:nvPr/>
        </p:nvSpPr>
        <p:spPr>
          <a:xfrm>
            <a:off x="381000" y="113850"/>
            <a:ext cx="8382000" cy="584775"/>
          </a:xfrm>
          <a:prstGeom prst="rect">
            <a:avLst/>
          </a:prstGeom>
          <a:noFill/>
        </p:spPr>
        <p:txBody>
          <a:bodyPr wrap="square" rtlCol="0">
            <a:spAutoFit/>
          </a:bodyPr>
          <a:lstStyle/>
          <a:p>
            <a:pPr algn="ctr"/>
            <a:r>
              <a:rPr lang="en-US" sz="3200" b="1" dirty="0">
                <a:solidFill>
                  <a:srgbClr val="00B050"/>
                </a:solidFill>
              </a:rPr>
              <a:t>This is a copy of slide 106 </a:t>
            </a:r>
            <a:r>
              <a:rPr lang="en-US" sz="3200" b="1" dirty="0">
                <a:solidFill>
                  <a:srgbClr val="FF0000"/>
                </a:solidFill>
              </a:rPr>
              <a:t>(Wrong input 847,850)</a:t>
            </a:r>
          </a:p>
        </p:txBody>
      </p:sp>
    </p:spTree>
    <p:extLst>
      <p:ext uri="{BB962C8B-B14F-4D97-AF65-F5344CB8AC3E}">
        <p14:creationId xmlns:p14="http://schemas.microsoft.com/office/powerpoint/2010/main" val="1725898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August 30,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6360E5CA-B806-47DD-9E8D-587236FFD0E1}"/>
              </a:ext>
            </a:extLst>
          </p:cNvPr>
          <p:cNvSpPr>
            <a:spLocks noGrp="1"/>
          </p:cNvSpPr>
          <p:nvPr>
            <p:ph type="sldNum" sz="quarter" idx="12"/>
          </p:nvPr>
        </p:nvSpPr>
        <p:spPr/>
        <p:txBody>
          <a:bodyPr/>
          <a:lstStyle/>
          <a:p>
            <a:fld id="{79EB0BAA-089B-F446-9CF3-DE954596BEEC}" type="slidenum">
              <a:rPr lang="en-US" smtClean="0"/>
              <a:t>17</a:t>
            </a:fld>
            <a:endParaRPr lang="en-US"/>
          </a:p>
        </p:txBody>
      </p:sp>
    </p:spTree>
    <p:extLst>
      <p:ext uri="{BB962C8B-B14F-4D97-AF65-F5344CB8AC3E}">
        <p14:creationId xmlns:p14="http://schemas.microsoft.com/office/powerpoint/2010/main" val="272575302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25, 2020 Meeting @ 4PM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526418352"/>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Upload the old scripts used to phase haplotypes in slide 106 and slide 126 to Canvas - Complete, uploaded as 53.18.July.2020-1.zip</a:t>
            </a:r>
          </a:p>
          <a:p>
            <a:pPr marL="0" indent="0">
              <a:buNone/>
            </a:pPr>
            <a:r>
              <a:rPr lang="en-US" sz="2000" dirty="0">
                <a:solidFill>
                  <a:srgbClr val="00B050"/>
                </a:solidFill>
              </a:rPr>
              <a:t>The script used to phase 120 positions (DBM) are as far back as September 2019 </a:t>
            </a:r>
          </a:p>
          <a:p>
            <a:pPr marL="0" indent="0">
              <a:buNone/>
            </a:pPr>
            <a:endParaRPr lang="en-US" sz="2000" dirty="0">
              <a:solidFill>
                <a:srgbClr val="00B050"/>
              </a:solidFill>
            </a:endParaRPr>
          </a:p>
          <a:p>
            <a:pPr marL="0" indent="0">
              <a:buNone/>
            </a:pPr>
            <a:r>
              <a:rPr lang="en-US" sz="2000" dirty="0">
                <a:solidFill>
                  <a:srgbClr val="00B050"/>
                </a:solidFill>
              </a:rPr>
              <a:t>2. Get the allele counts for 120 positions phased by DBM in September 2019:</a:t>
            </a:r>
          </a:p>
          <a:p>
            <a:pPr marL="0" indent="0">
              <a:buNone/>
            </a:pPr>
            <a:r>
              <a:rPr lang="en-US" sz="2000" dirty="0">
                <a:solidFill>
                  <a:srgbClr val="00B050"/>
                </a:solidFill>
              </a:rPr>
              <a:t>/home/s_m774/data/</a:t>
            </a:r>
            <a:r>
              <a:rPr lang="en-US" sz="2000" dirty="0" err="1">
                <a:solidFill>
                  <a:srgbClr val="00B050"/>
                </a:solidFill>
              </a:rPr>
              <a:t>dbm</a:t>
            </a:r>
            <a:r>
              <a:rPr lang="en-US" sz="2000" dirty="0">
                <a:solidFill>
                  <a:srgbClr val="00B050"/>
                </a:solidFill>
              </a:rPr>
              <a:t>/pair.2depth.5sample/5sampleDBM.9.28/</a:t>
            </a:r>
            <a:r>
              <a:rPr lang="en-US" sz="2000" dirty="0" err="1">
                <a:solidFill>
                  <a:srgbClr val="00B050"/>
                </a:solidFill>
              </a:rPr>
              <a:t>sample.counts</a:t>
            </a:r>
            <a:endParaRPr lang="en-US" sz="2000" dirty="0">
              <a:solidFill>
                <a:srgbClr val="00B050"/>
              </a:solidFill>
            </a:endParaRPr>
          </a:p>
          <a:p>
            <a:pPr marL="0" indent="0">
              <a:buNone/>
            </a:pPr>
            <a:endParaRPr lang="en-US" sz="2000" dirty="0">
              <a:solidFill>
                <a:srgbClr val="00B050"/>
              </a:solidFill>
            </a:endParaRPr>
          </a:p>
          <a:p>
            <a:pPr marL="0" indent="0">
              <a:buNone/>
            </a:pPr>
            <a:r>
              <a:rPr lang="en-US" sz="2000" dirty="0"/>
              <a:t>3. Compare the above file to DBMs input in July 2020:</a:t>
            </a:r>
          </a:p>
          <a:p>
            <a:pPr marL="0" indent="0">
              <a:buNone/>
            </a:pPr>
            <a:endParaRPr lang="en-US" sz="2000" dirty="0"/>
          </a:p>
          <a:p>
            <a:pPr marL="0" indent="0">
              <a:buNone/>
            </a:pPr>
            <a:r>
              <a:rPr lang="en-US" sz="2000" dirty="0"/>
              <a:t>4. Create Perl code to extract positions from VCF by counting heterozygous  samples (0/1 or 1/0) with minimum threshold. Use this script check how many positions have &gt;=2 and  &gt;=3 samples </a:t>
            </a:r>
          </a:p>
          <a:p>
            <a:pPr marL="0" indent="0">
              <a:buNone/>
            </a:pPr>
            <a:r>
              <a:rPr lang="en-US" sz="2000" dirty="0"/>
              <a:t>Q: Why do we want heterozygous positions?</a:t>
            </a:r>
          </a:p>
          <a:p>
            <a:pPr marL="0" indent="0">
              <a:buNone/>
            </a:pPr>
            <a:r>
              <a:rPr lang="en-US" sz="2000" dirty="0"/>
              <a:t>Only heterozygous positions are inferred to haplotype.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96746278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dirty="0">
                <a:solidFill>
                  <a:srgbClr val="00B050"/>
                </a:solidFill>
              </a:rPr>
              <a:t>July 25 Meeting notes:</a:t>
            </a:r>
          </a:p>
          <a:p>
            <a:pPr marL="0" indent="0" algn="l">
              <a:buNone/>
            </a:pPr>
            <a:endParaRPr lang="en-US" sz="2000" dirty="0"/>
          </a:p>
          <a:p>
            <a:pPr marL="0" indent="0" algn="l">
              <a:buNone/>
            </a:pPr>
            <a:r>
              <a:rPr lang="en-US" sz="2000" dirty="0"/>
              <a:t>(1) We checked if </a:t>
            </a:r>
            <a:r>
              <a:rPr lang="en-US" sz="2000" dirty="0" err="1"/>
              <a:t>whatshap</a:t>
            </a:r>
            <a:r>
              <a:rPr lang="en-US" sz="2000" dirty="0"/>
              <a:t> infers haplotype blocks when we do haplotype assembly for multiple individuals? The answer is yes, see /home/s_m774/data/new.MIHA.June2020/</a:t>
            </a:r>
            <a:r>
              <a:rPr lang="en-US" sz="2000" dirty="0" err="1"/>
              <a:t>whatshap</a:t>
            </a:r>
            <a:r>
              <a:rPr lang="en-US" sz="2000" dirty="0"/>
              <a:t>/results/Whatshap.phased.5sample.vcf</a:t>
            </a:r>
          </a:p>
          <a:p>
            <a:pPr marL="0" indent="0" algn="l">
              <a:buNone/>
            </a:pPr>
            <a:endParaRPr lang="en-US" sz="2000" dirty="0"/>
          </a:p>
          <a:p>
            <a:pPr marL="0" indent="0" algn="l">
              <a:buNone/>
            </a:pPr>
            <a:r>
              <a:rPr lang="en-US" sz="2000" dirty="0"/>
              <a:t>(2) DBM and Hapseq2 output do not have the phase identifier or haplotype block IDs.</a:t>
            </a:r>
          </a:p>
          <a:p>
            <a:pPr marL="0" indent="0" algn="l">
              <a:buNone/>
            </a:pPr>
            <a:endParaRPr lang="en-US" sz="2000" dirty="0"/>
          </a:p>
          <a:p>
            <a:pPr marL="0" indent="0" algn="l">
              <a:buNone/>
            </a:pPr>
            <a:r>
              <a:rPr lang="en-US" sz="2000" dirty="0"/>
              <a:t>(3) Our haplotype block definition discussion, see "July25.2010.Hap.Block.Defintion.docx“</a:t>
            </a:r>
          </a:p>
          <a:p>
            <a:pPr marL="0" indent="0" algn="l">
              <a:buNone/>
            </a:pPr>
            <a:endParaRPr lang="en-US" sz="2000" dirty="0"/>
          </a:p>
          <a:p>
            <a:pPr marL="0" indent="0" algn="l">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09836646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fontScale="90000"/>
          </a:bodyPr>
          <a:lstStyle/>
          <a:p>
            <a:r>
              <a:rPr lang="en-US" sz="4800" b="1" dirty="0">
                <a:solidFill>
                  <a:schemeClr val="bg1"/>
                </a:solidFill>
              </a:rPr>
              <a:t>August 8, 2020 Meeting @ 10AM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29404144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Upload each old script used to phase haplotypes in slide 106 to Canvas: </a:t>
            </a:r>
          </a:p>
          <a:p>
            <a:pPr marL="0" indent="0">
              <a:buNone/>
            </a:pPr>
            <a:r>
              <a:rPr lang="en-US" sz="2000" dirty="0">
                <a:solidFill>
                  <a:srgbClr val="00B050"/>
                </a:solidFill>
              </a:rPr>
              <a:t>See the included folder-DBM haplotype results are used in October 2019 script. </a:t>
            </a:r>
            <a:r>
              <a:rPr lang="en-US" sz="2000" u="sng" dirty="0">
                <a:solidFill>
                  <a:srgbClr val="00B050"/>
                </a:solidFill>
              </a:rPr>
              <a:t>DBM phasing was not scripted</a:t>
            </a:r>
            <a:r>
              <a:rPr lang="en-US" sz="2000" dirty="0">
                <a:solidFill>
                  <a:srgbClr val="00B050"/>
                </a:solidFill>
              </a:rPr>
              <a:t> after a comprehensive search.</a:t>
            </a:r>
          </a:p>
          <a:p>
            <a:pPr marL="0" indent="0">
              <a:buNone/>
            </a:pPr>
            <a:endParaRPr lang="en-US" sz="2000" dirty="0">
              <a:solidFill>
                <a:srgbClr val="00B050"/>
              </a:solidFill>
            </a:endParaRPr>
          </a:p>
          <a:p>
            <a:pPr marL="0" indent="0">
              <a:buNone/>
            </a:pPr>
            <a:r>
              <a:rPr lang="en-US" sz="2000" dirty="0">
                <a:solidFill>
                  <a:srgbClr val="00B050"/>
                </a:solidFill>
              </a:rPr>
              <a:t>2. Compare DBMs input in the old and new script:</a:t>
            </a:r>
          </a:p>
          <a:p>
            <a:pPr marL="0" indent="0">
              <a:buNone/>
            </a:pPr>
            <a:r>
              <a:rPr lang="en-US" sz="1600" dirty="0">
                <a:solidFill>
                  <a:srgbClr val="00B050"/>
                </a:solidFill>
              </a:rPr>
              <a:t>2019-9: /home/s_m774/data/</a:t>
            </a:r>
            <a:r>
              <a:rPr lang="en-US" sz="1600" dirty="0" err="1">
                <a:solidFill>
                  <a:srgbClr val="00B050"/>
                </a:solidFill>
              </a:rPr>
              <a:t>dbm</a:t>
            </a:r>
            <a:r>
              <a:rPr lang="en-US" sz="1600" dirty="0">
                <a:solidFill>
                  <a:srgbClr val="00B050"/>
                </a:solidFill>
              </a:rPr>
              <a:t>/pair.2depth.5sample/5sampleDBM.9.28/</a:t>
            </a:r>
            <a:r>
              <a:rPr lang="en-US" sz="1600" dirty="0" err="1">
                <a:solidFill>
                  <a:srgbClr val="00B050"/>
                </a:solidFill>
              </a:rPr>
              <a:t>sample.counts</a:t>
            </a:r>
            <a:endParaRPr lang="en-US" sz="1600" dirty="0">
              <a:solidFill>
                <a:srgbClr val="00B050"/>
              </a:solidFill>
            </a:endParaRPr>
          </a:p>
          <a:p>
            <a:pPr marL="0" indent="0">
              <a:buNone/>
            </a:pPr>
            <a:r>
              <a:rPr lang="en-US" sz="1600" dirty="0">
                <a:solidFill>
                  <a:srgbClr val="00B050"/>
                </a:solidFill>
              </a:rPr>
              <a:t>2020-6: /home/s_m774/data/new.MIHA.June2020/</a:t>
            </a:r>
            <a:r>
              <a:rPr lang="en-US" sz="1600" dirty="0" err="1">
                <a:solidFill>
                  <a:srgbClr val="00B050"/>
                </a:solidFill>
              </a:rPr>
              <a:t>dbm</a:t>
            </a:r>
            <a:r>
              <a:rPr lang="en-US" sz="1600" dirty="0">
                <a:solidFill>
                  <a:srgbClr val="00B050"/>
                </a:solidFill>
              </a:rPr>
              <a:t>/chr10.5sample.counts</a:t>
            </a:r>
          </a:p>
          <a:p>
            <a:pPr marL="0" indent="0">
              <a:buNone/>
            </a:pPr>
            <a:r>
              <a:rPr lang="en-US" sz="2000" b="1" dirty="0">
                <a:solidFill>
                  <a:srgbClr val="00B050"/>
                </a:solidFill>
              </a:rPr>
              <a:t>See slide 175</a:t>
            </a:r>
          </a:p>
          <a:p>
            <a:pPr marL="0" indent="0">
              <a:buNone/>
            </a:pPr>
            <a:endParaRPr lang="en-US" sz="2000" dirty="0"/>
          </a:p>
          <a:p>
            <a:pPr marL="0" indent="0">
              <a:buNone/>
            </a:pPr>
            <a:r>
              <a:rPr lang="en-US" sz="2000" dirty="0"/>
              <a:t>3. Create Perl code to extract positions from VCF by counting heterozygous  samples (0/1 or 1/0) with minimum threshold. Use this script check how many positions have &gt;=2 and  &gt;=3 samples</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200771582"/>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1800" dirty="0"/>
              <a:t>wc -l /home/s_m774/data/</a:t>
            </a:r>
            <a:r>
              <a:rPr lang="en-US" sz="1800" dirty="0" err="1"/>
              <a:t>dbm</a:t>
            </a:r>
            <a:r>
              <a:rPr lang="en-US" sz="1800" dirty="0"/>
              <a:t>/pair.2depth.5sample/5sampleDBM.9.28/</a:t>
            </a:r>
            <a:r>
              <a:rPr lang="en-US" sz="1800" dirty="0" err="1"/>
              <a:t>sample.counts</a:t>
            </a:r>
            <a:endParaRPr lang="en-US" sz="1800" dirty="0"/>
          </a:p>
          <a:p>
            <a:pPr marL="0" indent="0">
              <a:buNone/>
            </a:pPr>
            <a:r>
              <a:rPr lang="en-US" sz="1800" dirty="0"/>
              <a:t>3125 </a:t>
            </a:r>
          </a:p>
          <a:p>
            <a:pPr marL="0" indent="0">
              <a:buNone/>
            </a:pPr>
            <a:r>
              <a:rPr lang="en-US" sz="1800" dirty="0"/>
              <a:t>wc -l /home/s_m774/data/new.MIHA.June2020/</a:t>
            </a:r>
            <a:r>
              <a:rPr lang="en-US" sz="1800" dirty="0" err="1"/>
              <a:t>dbm</a:t>
            </a:r>
            <a:r>
              <a:rPr lang="en-US" sz="1800" dirty="0"/>
              <a:t>/chr10.5sample.counts</a:t>
            </a:r>
          </a:p>
          <a:p>
            <a:pPr marL="0" indent="0">
              <a:buNone/>
            </a:pPr>
            <a:r>
              <a:rPr lang="en-US" sz="1800" dirty="0"/>
              <a:t>629</a:t>
            </a:r>
          </a:p>
          <a:p>
            <a:pPr marL="0" indent="0">
              <a:buNone/>
            </a:pPr>
            <a:endParaRPr lang="en-US" sz="2000" dirty="0"/>
          </a:p>
          <a:p>
            <a:pPr marL="0" indent="0">
              <a:buNone/>
            </a:pPr>
            <a:r>
              <a:rPr lang="en-US" sz="2000" dirty="0">
                <a:solidFill>
                  <a:srgbClr val="00B050"/>
                </a:solidFill>
              </a:rPr>
              <a:t>DBM’s input files </a:t>
            </a:r>
            <a:r>
              <a:rPr lang="en-US" sz="2000" dirty="0" err="1">
                <a:solidFill>
                  <a:srgbClr val="00B050"/>
                </a:solidFill>
              </a:rPr>
              <a:t>sample.snps</a:t>
            </a:r>
            <a:r>
              <a:rPr lang="en-US" sz="2000" dirty="0">
                <a:solidFill>
                  <a:srgbClr val="00B050"/>
                </a:solidFill>
              </a:rPr>
              <a:t> and </a:t>
            </a:r>
            <a:r>
              <a:rPr lang="en-US" sz="2000" dirty="0" err="1">
                <a:solidFill>
                  <a:srgbClr val="00B050"/>
                </a:solidFill>
              </a:rPr>
              <a:t>sample.counts</a:t>
            </a:r>
            <a:r>
              <a:rPr lang="en-US" sz="2000" dirty="0">
                <a:solidFill>
                  <a:srgbClr val="00B050"/>
                </a:solidFill>
              </a:rPr>
              <a:t> should have the same positions. </a:t>
            </a:r>
            <a:r>
              <a:rPr lang="en-US" sz="2000" b="1" dirty="0">
                <a:solidFill>
                  <a:srgbClr val="00B050"/>
                </a:solidFill>
              </a:rPr>
              <a:t>The September 2019 run was prepared incorrectly.</a:t>
            </a:r>
          </a:p>
          <a:p>
            <a:pPr marL="0" indent="0">
              <a:buNone/>
            </a:pPr>
            <a:r>
              <a:rPr lang="en-US" sz="2000" dirty="0"/>
              <a:t>wc –l /home/s_m774/data/</a:t>
            </a:r>
            <a:r>
              <a:rPr lang="en-US" sz="2000" dirty="0" err="1"/>
              <a:t>dbm</a:t>
            </a:r>
            <a:r>
              <a:rPr lang="en-US" sz="2000" dirty="0"/>
              <a:t>/pair.2depth.5sample/5sampleDBM.9.28/</a:t>
            </a:r>
          </a:p>
          <a:p>
            <a:pPr marL="0" indent="0">
              <a:buNone/>
            </a:pPr>
            <a:r>
              <a:rPr lang="en-US" sz="2000" dirty="0"/>
              <a:t>3125 </a:t>
            </a:r>
            <a:r>
              <a:rPr lang="en-US" sz="2000" dirty="0" err="1"/>
              <a:t>sample.counts</a:t>
            </a:r>
            <a:endParaRPr lang="en-US" sz="2000" dirty="0"/>
          </a:p>
          <a:p>
            <a:pPr marL="0" indent="0">
              <a:buNone/>
            </a:pPr>
            <a:r>
              <a:rPr lang="en-US" sz="2000" dirty="0"/>
              <a:t>121 </a:t>
            </a:r>
            <a:r>
              <a:rPr lang="en-US" sz="2000" dirty="0" err="1"/>
              <a:t>sample.g</a:t>
            </a:r>
            <a:endParaRPr lang="en-US" sz="2000" dirty="0"/>
          </a:p>
          <a:p>
            <a:pPr marL="0" indent="0">
              <a:buNone/>
            </a:pPr>
            <a:r>
              <a:rPr lang="en-US" sz="2000" dirty="0"/>
              <a:t>120 </a:t>
            </a:r>
            <a:r>
              <a:rPr lang="en-US" sz="2000" dirty="0" err="1"/>
              <a:t>sample.snps</a:t>
            </a: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785520476"/>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t># 120 SNV:  Old run of DBM (with on script available any more) -- slide 106</a:t>
            </a:r>
          </a:p>
          <a:p>
            <a:pPr marL="0" indent="0">
              <a:buNone/>
            </a:pPr>
            <a:r>
              <a:rPr lang="en-US" sz="2000" dirty="0"/>
              <a:t>/home/s_m774/data/</a:t>
            </a:r>
            <a:r>
              <a:rPr lang="en-US" sz="2000" dirty="0" err="1"/>
              <a:t>dbm</a:t>
            </a:r>
            <a:r>
              <a:rPr lang="en-US" sz="2000" dirty="0"/>
              <a:t>/pair.2depth.5sample/5sampleDBM.9.28</a:t>
            </a:r>
          </a:p>
          <a:p>
            <a:pPr marL="0" indent="0">
              <a:buNone/>
            </a:pPr>
            <a:endParaRPr lang="en-US" sz="2000" dirty="0"/>
          </a:p>
          <a:p>
            <a:pPr marL="0" indent="0">
              <a:buNone/>
            </a:pPr>
            <a:r>
              <a:rPr lang="en-US" sz="2000" dirty="0"/>
              <a:t># New run of DBM (with scripts available)</a:t>
            </a:r>
          </a:p>
          <a:p>
            <a:pPr marL="0" indent="0">
              <a:buNone/>
            </a:pPr>
            <a:r>
              <a:rPr lang="en-US" sz="2000" dirty="0"/>
              <a:t>/home/s_m774/data/july2020.MIHA/</a:t>
            </a:r>
            <a:r>
              <a:rPr lang="en-US" sz="2000" dirty="0" err="1"/>
              <a:t>dbm</a:t>
            </a:r>
            <a:endParaRPr lang="en-US" sz="2000" dirty="0"/>
          </a:p>
          <a:p>
            <a:pPr marL="0" indent="0">
              <a:buNone/>
            </a:pPr>
            <a:endParaRPr lang="en-US" sz="2000" dirty="0"/>
          </a:p>
          <a:p>
            <a:pPr marL="0" indent="0">
              <a:buNone/>
            </a:pPr>
            <a:r>
              <a:rPr lang="en-US" sz="2000" dirty="0"/>
              <a:t>628 SNV: /home/s_m774/data/july2020.MIHA/</a:t>
            </a:r>
            <a:r>
              <a:rPr lang="en-US" sz="2000" dirty="0" err="1"/>
              <a:t>dbm</a:t>
            </a:r>
            <a:r>
              <a:rPr lang="en-US" sz="2000" dirty="0"/>
              <a:t> </a:t>
            </a:r>
          </a:p>
          <a:p>
            <a:pPr marL="0" indent="0">
              <a:buNone/>
            </a:pPr>
            <a:r>
              <a:rPr lang="en-US" sz="2000" dirty="0"/>
              <a:t># NEW run (June 2020) 628 SNV DBM</a:t>
            </a:r>
          </a:p>
          <a:p>
            <a:pPr marL="0" indent="0">
              <a:buNone/>
            </a:pPr>
            <a:r>
              <a:rPr lang="en-US" sz="2000" dirty="0"/>
              <a:t>/home/s_m774/data/new.MIHA.June2020/</a:t>
            </a:r>
            <a:r>
              <a:rPr lang="en-US" sz="2000" dirty="0" err="1"/>
              <a:t>dbm</a:t>
            </a:r>
            <a:endParaRPr lang="en-US" sz="2000" dirty="0"/>
          </a:p>
          <a:p>
            <a:pPr marL="0" indent="0">
              <a:buNone/>
            </a:pPr>
            <a:r>
              <a:rPr lang="en-US" sz="2000" dirty="0"/>
              <a:t># This run is done by first filtering out those 628 SNVs, and then do the phasing</a:t>
            </a:r>
          </a:p>
          <a:p>
            <a:pPr marL="0" indent="0">
              <a:buNone/>
            </a:pPr>
            <a:endParaRPr lang="en-US" sz="2000" dirty="0"/>
          </a:p>
          <a:p>
            <a:pPr marL="0" indent="0">
              <a:buNone/>
            </a:pPr>
            <a:r>
              <a:rPr lang="en-US" sz="2000" dirty="0"/>
              <a:t>Old 628 directory: /home/s_m774/data/</a:t>
            </a:r>
            <a:r>
              <a:rPr lang="en-US" sz="2000" dirty="0" err="1"/>
              <a:t>miha</a:t>
            </a:r>
            <a:r>
              <a:rPr lang="en-US" sz="2000" dirty="0"/>
              <a:t>/</a:t>
            </a:r>
          </a:p>
          <a:p>
            <a:pPr marL="0" indent="0">
              <a:buNone/>
            </a:pPr>
            <a:r>
              <a:rPr lang="en-US" sz="2000" dirty="0"/>
              <a:t>/home/s_m774/data/</a:t>
            </a:r>
            <a:r>
              <a:rPr lang="en-US" sz="2000" dirty="0" err="1"/>
              <a:t>miha</a:t>
            </a:r>
            <a:r>
              <a:rPr lang="en-US" sz="2000" dirty="0"/>
              <a:t>/dbm.2020.mar20</a:t>
            </a:r>
          </a:p>
          <a:p>
            <a:pPr marL="0" indent="0">
              <a:buNone/>
            </a:pPr>
            <a:r>
              <a:rPr lang="en-US" sz="2000" dirty="0"/>
              <a:t># The DBM is done on the whole datasets with ALL SNVs and then extract the 628 positions.</a:t>
            </a:r>
          </a:p>
          <a:p>
            <a:pPr marL="0" indent="0">
              <a:buNone/>
            </a:pPr>
            <a:endParaRPr lang="en-US" sz="2000" dirty="0"/>
          </a:p>
          <a:p>
            <a:pPr marL="0" indent="0">
              <a:buNone/>
            </a:pPr>
            <a:r>
              <a:rPr lang="en-US" sz="2000" dirty="0"/>
              <a:t>1. For the Sept 28, 2019 run of DBM, no scripts or detailed record can be found, the most relevant one is</a:t>
            </a:r>
          </a:p>
          <a:p>
            <a:pPr marL="0" indent="0">
              <a:buNone/>
            </a:pPr>
            <a:r>
              <a:rPr lang="en-US" sz="2000" dirty="0"/>
              <a:t>"August13.2019.PairEndDBM.txt" and it is incorrect.</a:t>
            </a:r>
          </a:p>
          <a:p>
            <a:pPr marL="0" indent="0">
              <a:buNone/>
            </a:pPr>
            <a:endParaRPr lang="en-US" sz="2000" dirty="0"/>
          </a:p>
          <a:p>
            <a:pPr marL="0" indent="0">
              <a:buNone/>
            </a:pPr>
            <a:r>
              <a:rPr lang="en-US" sz="2000" dirty="0"/>
              <a:t>2. In addition, we found the two DBM input files "</a:t>
            </a:r>
            <a:r>
              <a:rPr lang="en-US" sz="2000" dirty="0" err="1"/>
              <a:t>sample.counts</a:t>
            </a:r>
            <a:r>
              <a:rPr lang="en-US" sz="2000" dirty="0"/>
              <a:t>" and "</a:t>
            </a:r>
            <a:r>
              <a:rPr lang="en-US" sz="2000" dirty="0" err="1"/>
              <a:t>sample.snps</a:t>
            </a:r>
            <a:r>
              <a:rPr lang="en-US" sz="2000" dirty="0"/>
              <a:t>" do have same number of SNVs,</a:t>
            </a:r>
          </a:p>
          <a:p>
            <a:pPr marL="0" indent="0">
              <a:buNone/>
            </a:pPr>
            <a:r>
              <a:rPr lang="en-US" sz="2000" dirty="0"/>
              <a:t>as shown below: For the old Sept 28, 2019, these two file show different number of SNVs.</a:t>
            </a:r>
          </a:p>
          <a:p>
            <a:pPr marL="0" indent="0">
              <a:buNone/>
            </a:pPr>
            <a:r>
              <a:rPr lang="en-US" sz="2000" dirty="0"/>
              <a:t>But in the July2020 run, they have the same 120 SNVs.</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21026078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85000" lnSpcReduction="20000"/>
          </a:bodyPr>
          <a:lstStyle/>
          <a:p>
            <a:pPr marL="0" indent="0">
              <a:buNone/>
            </a:pPr>
            <a:r>
              <a:rPr lang="en-US" sz="2000" dirty="0"/>
              <a:t># Old run of DBM (with on script available any more) -- slide 106</a:t>
            </a:r>
          </a:p>
          <a:p>
            <a:pPr marL="0" indent="0">
              <a:buNone/>
            </a:pPr>
            <a:r>
              <a:rPr lang="en-US" sz="2000" dirty="0"/>
              <a:t>/home/s_m774/data/</a:t>
            </a:r>
            <a:r>
              <a:rPr lang="en-US" sz="2000" dirty="0" err="1"/>
              <a:t>dbm</a:t>
            </a:r>
            <a:r>
              <a:rPr lang="en-US" sz="2000" dirty="0"/>
              <a:t>/pair.2depth.5sample/5sampleDBM.9.28</a:t>
            </a:r>
          </a:p>
          <a:p>
            <a:pPr marL="0" indent="0">
              <a:buNone/>
            </a:pPr>
            <a:endParaRPr lang="en-US" sz="2000" dirty="0"/>
          </a:p>
          <a:p>
            <a:pPr marL="0" indent="0">
              <a:buNone/>
            </a:pPr>
            <a:r>
              <a:rPr lang="en-US" sz="2000" dirty="0"/>
              <a:t># New run of DBM (with scripts available)</a:t>
            </a:r>
          </a:p>
          <a:p>
            <a:pPr marL="0" indent="0">
              <a:buNone/>
            </a:pPr>
            <a:r>
              <a:rPr lang="en-US" sz="2000" dirty="0"/>
              <a:t>/home/s_m774/data/july2020.MIHA/</a:t>
            </a:r>
            <a:r>
              <a:rPr lang="en-US" sz="2000" dirty="0" err="1"/>
              <a:t>dbm</a:t>
            </a:r>
            <a:endParaRPr lang="en-US" sz="2000" dirty="0"/>
          </a:p>
          <a:p>
            <a:pPr marL="0" indent="0">
              <a:buNone/>
            </a:pPr>
            <a:endParaRPr lang="en-US" sz="2000" dirty="0"/>
          </a:p>
          <a:p>
            <a:pPr marL="0" indent="0">
              <a:buNone/>
            </a:pPr>
            <a:endParaRPr lang="en-US" sz="2000" dirty="0"/>
          </a:p>
          <a:p>
            <a:pPr marL="0" indent="0">
              <a:buNone/>
            </a:pPr>
            <a:r>
              <a:rPr lang="en-US" sz="2000" dirty="0"/>
              <a:t>/home/s_m774/data/</a:t>
            </a:r>
            <a:r>
              <a:rPr lang="en-US" sz="2000" dirty="0" err="1"/>
              <a:t>dbm</a:t>
            </a:r>
            <a:r>
              <a:rPr lang="en-US" sz="2000" dirty="0"/>
              <a:t>/pair.2depth.5sample/5sampleDBM.9.28</a:t>
            </a:r>
          </a:p>
          <a:p>
            <a:pPr marL="0" indent="0">
              <a:buNone/>
            </a:pPr>
            <a:endParaRPr lang="en-US" sz="2000" dirty="0"/>
          </a:p>
          <a:p>
            <a:pPr marL="0" indent="0">
              <a:buNone/>
            </a:pPr>
            <a:r>
              <a:rPr lang="en-US" sz="2000" dirty="0" err="1"/>
              <a:t>wc</a:t>
            </a:r>
            <a:r>
              <a:rPr lang="en-US" sz="2000" dirty="0"/>
              <a:t> -l *</a:t>
            </a:r>
          </a:p>
          <a:p>
            <a:pPr marL="0" indent="0">
              <a:buNone/>
            </a:pPr>
            <a:r>
              <a:rPr lang="en-US" sz="2000" dirty="0" err="1"/>
              <a:t>wc</a:t>
            </a:r>
            <a:r>
              <a:rPr lang="en-US" sz="2000" dirty="0"/>
              <a:t>: counts: Is a directory</a:t>
            </a:r>
          </a:p>
          <a:p>
            <a:pPr marL="0" indent="0">
              <a:buNone/>
            </a:pPr>
            <a:r>
              <a:rPr lang="en-US" sz="2000" dirty="0"/>
              <a:t>0 counts</a:t>
            </a:r>
          </a:p>
          <a:p>
            <a:pPr marL="0" indent="0">
              <a:buNone/>
            </a:pPr>
            <a:r>
              <a:rPr lang="en-US" sz="2000" dirty="0"/>
              <a:t>3125 </a:t>
            </a:r>
            <a:r>
              <a:rPr lang="en-US" sz="2000" dirty="0" err="1"/>
              <a:t>sample.counts</a:t>
            </a:r>
            <a:endParaRPr lang="en-US" sz="2000" dirty="0"/>
          </a:p>
          <a:p>
            <a:pPr marL="0" indent="0">
              <a:buNone/>
            </a:pPr>
            <a:r>
              <a:rPr lang="en-US" sz="2000" dirty="0"/>
              <a:t>121 </a:t>
            </a:r>
            <a:r>
              <a:rPr lang="en-US" sz="2000" dirty="0" err="1"/>
              <a:t>sample.g</a:t>
            </a:r>
            <a:endParaRPr lang="en-US" sz="2000" dirty="0"/>
          </a:p>
          <a:p>
            <a:pPr marL="0" indent="0">
              <a:buNone/>
            </a:pPr>
            <a:r>
              <a:rPr lang="en-US" sz="2000" dirty="0"/>
              <a:t>10 </a:t>
            </a:r>
            <a:r>
              <a:rPr lang="en-US" sz="2000" dirty="0" err="1"/>
              <a:t>sample.pop</a:t>
            </a:r>
            <a:endParaRPr lang="en-US" sz="2000" dirty="0"/>
          </a:p>
          <a:p>
            <a:pPr marL="0" indent="0">
              <a:buNone/>
            </a:pPr>
            <a:r>
              <a:rPr lang="en-US" sz="2000" dirty="0"/>
              <a:t>120 </a:t>
            </a:r>
            <a:r>
              <a:rPr lang="en-US" sz="2000" dirty="0" err="1"/>
              <a:t>sample.popr</a:t>
            </a:r>
            <a:endParaRPr lang="en-US" sz="2000" dirty="0"/>
          </a:p>
          <a:p>
            <a:pPr marL="0" indent="0">
              <a:buNone/>
            </a:pPr>
            <a:r>
              <a:rPr lang="en-US" sz="2000" dirty="0"/>
              <a:t>500 </a:t>
            </a:r>
            <a:r>
              <a:rPr lang="en-US" sz="2000" dirty="0" err="1"/>
              <a:t>sample.pops</a:t>
            </a:r>
            <a:endParaRPr lang="en-US" sz="2000" dirty="0"/>
          </a:p>
          <a:p>
            <a:pPr marL="0" indent="0">
              <a:buNone/>
            </a:pPr>
            <a:r>
              <a:rPr lang="en-US" sz="2000" dirty="0"/>
              <a:t>120 </a:t>
            </a:r>
            <a:r>
              <a:rPr lang="en-US" sz="2000" dirty="0" err="1"/>
              <a:t>sample.snps</a:t>
            </a:r>
            <a:endParaRPr lang="en-US" sz="2000" dirty="0"/>
          </a:p>
          <a:p>
            <a:pPr marL="0" indent="0">
              <a:buNone/>
            </a:pPr>
            <a:r>
              <a:rPr lang="en-US" sz="2000" dirty="0"/>
              <a:t>3996 total</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8261579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/home/s_m774/data/july2020.MIHA/</a:t>
            </a:r>
            <a:r>
              <a:rPr lang="en-US" sz="2000" dirty="0" err="1"/>
              <a:t>dbm</a:t>
            </a:r>
            <a:endParaRPr lang="en-US" sz="2000" dirty="0"/>
          </a:p>
          <a:p>
            <a:pPr marL="0" indent="0">
              <a:buNone/>
            </a:pPr>
            <a:endParaRPr lang="en-US" sz="2000" dirty="0"/>
          </a:p>
          <a:p>
            <a:pPr marL="0" indent="0">
              <a:buNone/>
            </a:pPr>
            <a:r>
              <a:rPr lang="en-US" sz="2000" dirty="0"/>
              <a:t>(base) [s_s355@login1 </a:t>
            </a:r>
            <a:r>
              <a:rPr lang="en-US" sz="2000" dirty="0" err="1"/>
              <a:t>dbm</a:t>
            </a:r>
            <a:r>
              <a:rPr lang="en-US" sz="2000" dirty="0"/>
              <a:t>]$ </a:t>
            </a:r>
            <a:r>
              <a:rPr lang="en-US" sz="2000" dirty="0" err="1"/>
              <a:t>wc</a:t>
            </a:r>
            <a:r>
              <a:rPr lang="en-US" sz="2000" dirty="0"/>
              <a:t> -l *</a:t>
            </a:r>
          </a:p>
          <a:p>
            <a:pPr marL="0" indent="0">
              <a:buNone/>
            </a:pPr>
            <a:r>
              <a:rPr lang="en-US" sz="2000" dirty="0"/>
              <a:t>14044 5sample.chr10.vcf</a:t>
            </a:r>
          </a:p>
          <a:p>
            <a:pPr marL="0" indent="0">
              <a:buNone/>
            </a:pPr>
            <a:r>
              <a:rPr lang="en-US" sz="2000" dirty="0"/>
              <a:t>120 chr10.5sample.counts</a:t>
            </a:r>
          </a:p>
          <a:p>
            <a:pPr marL="0" indent="0">
              <a:buNone/>
            </a:pPr>
            <a:r>
              <a:rPr lang="en-US" sz="2000" dirty="0"/>
              <a:t>121 chr10.5sample.g</a:t>
            </a:r>
          </a:p>
          <a:p>
            <a:pPr marL="0" indent="0">
              <a:buNone/>
            </a:pPr>
            <a:r>
              <a:rPr lang="en-US" sz="2000" dirty="0"/>
              <a:t>10 chr10.5sample.pop</a:t>
            </a:r>
          </a:p>
          <a:p>
            <a:pPr marL="0" indent="0">
              <a:buNone/>
            </a:pPr>
            <a:r>
              <a:rPr lang="en-US" sz="2000" dirty="0"/>
              <a:t>120 chr10.5sample.popr</a:t>
            </a:r>
          </a:p>
          <a:p>
            <a:pPr marL="0" indent="0">
              <a:buNone/>
            </a:pPr>
            <a:r>
              <a:rPr lang="en-US" sz="2000" dirty="0"/>
              <a:t>500 chr10.5sample.pops</a:t>
            </a:r>
          </a:p>
          <a:p>
            <a:pPr marL="0" indent="0">
              <a:buNone/>
            </a:pPr>
            <a:r>
              <a:rPr lang="en-US" sz="2000" dirty="0"/>
              <a:t>120 chr10.5sample.snps</a:t>
            </a:r>
          </a:p>
          <a:p>
            <a:pPr marL="0" indent="0">
              <a:buNone/>
            </a:pPr>
            <a:r>
              <a:rPr lang="en-US" sz="2000" dirty="0"/>
              <a:t>120 chr10.826.count</a:t>
            </a:r>
          </a:p>
          <a:p>
            <a:pPr marL="0" indent="0">
              <a:buNone/>
            </a:pPr>
            <a:r>
              <a:rPr lang="en-US" sz="2000" dirty="0"/>
              <a:t>120 chr10.827.count</a:t>
            </a:r>
          </a:p>
          <a:p>
            <a:pPr marL="0" indent="0">
              <a:buNone/>
            </a:pPr>
            <a:r>
              <a:rPr lang="en-US" sz="2000" dirty="0"/>
              <a:t>120 chr10.832.count</a:t>
            </a:r>
          </a:p>
          <a:p>
            <a:pPr marL="0" indent="0">
              <a:buNone/>
            </a:pPr>
            <a:r>
              <a:rPr lang="en-US" sz="2000" dirty="0"/>
              <a:t>120 chr10.847.count</a:t>
            </a:r>
          </a:p>
          <a:p>
            <a:pPr marL="0" indent="0">
              <a:buNone/>
            </a:pPr>
            <a:r>
              <a:rPr lang="en-US" sz="2000" dirty="0"/>
              <a:t>120 chr10.850.count</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64886422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55000" lnSpcReduction="20000"/>
          </a:bodyPr>
          <a:lstStyle/>
          <a:p>
            <a:pPr marL="0" indent="0">
              <a:buNone/>
            </a:pPr>
            <a:r>
              <a:rPr lang="en-US" sz="2000" dirty="0"/>
              <a:t>/home/s_m774/data/new.MIHA.June2020/</a:t>
            </a:r>
            <a:r>
              <a:rPr lang="en-US" sz="2000" dirty="0" err="1"/>
              <a:t>dbm</a:t>
            </a:r>
            <a:endParaRPr lang="en-US" sz="2000" dirty="0"/>
          </a:p>
          <a:p>
            <a:pPr marL="0" indent="0">
              <a:buNone/>
            </a:pPr>
            <a:r>
              <a:rPr lang="en-US" sz="2000" dirty="0"/>
              <a:t>/home/s_m774/data/july2020.MIHA/</a:t>
            </a:r>
            <a:r>
              <a:rPr lang="en-US" sz="2000" dirty="0" err="1"/>
              <a:t>dbm</a:t>
            </a:r>
            <a:r>
              <a:rPr lang="en-US" sz="2000" dirty="0"/>
              <a:t> </a:t>
            </a:r>
          </a:p>
          <a:p>
            <a:pPr marL="0" indent="0">
              <a:buNone/>
            </a:pPr>
            <a:r>
              <a:rPr lang="en-US" sz="2000" dirty="0"/>
              <a:t># NEW run (June 2020) 628 SNV DBM</a:t>
            </a:r>
          </a:p>
          <a:p>
            <a:pPr marL="0" indent="0">
              <a:buNone/>
            </a:pPr>
            <a:r>
              <a:rPr lang="en-US" sz="2000" dirty="0"/>
              <a:t>/home/s_m774/data/new.MIHA.June2020/</a:t>
            </a:r>
            <a:r>
              <a:rPr lang="en-US" sz="2000" dirty="0" err="1"/>
              <a:t>dbm</a:t>
            </a:r>
            <a:endParaRPr lang="en-US" sz="2000" dirty="0"/>
          </a:p>
          <a:p>
            <a:pPr marL="0" indent="0">
              <a:buNone/>
            </a:pPr>
            <a:r>
              <a:rPr lang="en-US" sz="2000" dirty="0"/>
              <a:t># This run is done by first filtering out those 628 SNVs, and then do the phasing</a:t>
            </a:r>
          </a:p>
          <a:p>
            <a:pPr marL="0" indent="0">
              <a:buNone/>
            </a:pPr>
            <a:endParaRPr lang="en-US" sz="2000" dirty="0"/>
          </a:p>
          <a:p>
            <a:pPr marL="0" indent="0">
              <a:buNone/>
            </a:pPr>
            <a:r>
              <a:rPr lang="en-US" sz="2000" dirty="0"/>
              <a:t>Old 628 directory: /home/s_m774/data/</a:t>
            </a:r>
            <a:r>
              <a:rPr lang="en-US" sz="2000" dirty="0" err="1"/>
              <a:t>miha</a:t>
            </a:r>
            <a:r>
              <a:rPr lang="en-US" sz="2000" dirty="0"/>
              <a:t>/</a:t>
            </a:r>
          </a:p>
          <a:p>
            <a:pPr marL="0" indent="0">
              <a:buNone/>
            </a:pPr>
            <a:r>
              <a:rPr lang="en-US" sz="2000" dirty="0"/>
              <a:t>/home/s_m774/data/</a:t>
            </a:r>
            <a:r>
              <a:rPr lang="en-US" sz="2000" dirty="0" err="1"/>
              <a:t>miha</a:t>
            </a:r>
            <a:r>
              <a:rPr lang="en-US" sz="2000" dirty="0"/>
              <a:t>/dbm.2020.mar20</a:t>
            </a:r>
          </a:p>
          <a:p>
            <a:pPr marL="0" indent="0">
              <a:buNone/>
            </a:pPr>
            <a:r>
              <a:rPr lang="en-US" sz="2000" dirty="0"/>
              <a:t># The DBM is done on the whole datasets with ALL SNVs and then extract the 628 positions.</a:t>
            </a:r>
          </a:p>
          <a:p>
            <a:pPr marL="0" indent="0">
              <a:buNone/>
            </a:pPr>
            <a:endParaRPr lang="en-US" sz="2000" dirty="0"/>
          </a:p>
          <a:p>
            <a:pPr marL="0" indent="0">
              <a:buNone/>
            </a:pPr>
            <a:r>
              <a:rPr lang="en-US" sz="2000" dirty="0"/>
              <a:t>/home/s_m774/data/new.MIHA.June2020/</a:t>
            </a:r>
            <a:r>
              <a:rPr lang="en-US" sz="2000" dirty="0" err="1"/>
              <a:t>dbm</a:t>
            </a:r>
            <a:endParaRPr lang="en-US" sz="2000" dirty="0"/>
          </a:p>
          <a:p>
            <a:pPr marL="0" indent="0">
              <a:buNone/>
            </a:pPr>
            <a:r>
              <a:rPr lang="en-US" sz="2000" dirty="0" err="1"/>
              <a:t>wc</a:t>
            </a:r>
            <a:r>
              <a:rPr lang="en-US" sz="2000" dirty="0"/>
              <a:t> -l *</a:t>
            </a:r>
          </a:p>
          <a:p>
            <a:pPr marL="0" indent="0">
              <a:buNone/>
            </a:pPr>
            <a:r>
              <a:rPr lang="en-US" sz="2000" dirty="0"/>
              <a:t>1117 5sample.chr10.vcf</a:t>
            </a:r>
          </a:p>
          <a:p>
            <a:pPr marL="0" indent="0">
              <a:buNone/>
            </a:pPr>
            <a:r>
              <a:rPr lang="en-US" sz="2000" dirty="0"/>
              <a:t>629 chr10.5sample.counts</a:t>
            </a:r>
          </a:p>
          <a:p>
            <a:pPr marL="0" indent="0">
              <a:buNone/>
            </a:pPr>
            <a:r>
              <a:rPr lang="en-US" sz="2000" dirty="0"/>
              <a:t>629 chr10.5sample.g</a:t>
            </a:r>
          </a:p>
          <a:p>
            <a:pPr marL="0" indent="0">
              <a:buNone/>
            </a:pPr>
            <a:r>
              <a:rPr lang="en-US" sz="2000" dirty="0"/>
              <a:t>10 chr10.5sample.pop</a:t>
            </a:r>
          </a:p>
          <a:p>
            <a:pPr marL="0" indent="0">
              <a:buNone/>
            </a:pPr>
            <a:r>
              <a:rPr lang="en-US" sz="2000" dirty="0"/>
              <a:t>628 chr10.5sample.popr</a:t>
            </a:r>
          </a:p>
          <a:p>
            <a:pPr marL="0" indent="0">
              <a:buNone/>
            </a:pPr>
            <a:r>
              <a:rPr lang="en-US" sz="2000" dirty="0"/>
              <a:t>500 chr10.5sample.pops</a:t>
            </a:r>
          </a:p>
          <a:p>
            <a:pPr marL="0" indent="0">
              <a:buNone/>
            </a:pPr>
            <a:r>
              <a:rPr lang="en-US" sz="2000" dirty="0"/>
              <a:t>628 chr10.5sample.snps</a:t>
            </a:r>
          </a:p>
          <a:p>
            <a:pPr marL="0" indent="0">
              <a:buNone/>
            </a:pPr>
            <a:r>
              <a:rPr lang="en-US" sz="2000" dirty="0"/>
              <a:t>628 chr10.826.count</a:t>
            </a:r>
          </a:p>
          <a:p>
            <a:pPr marL="0" indent="0">
              <a:buNone/>
            </a:pPr>
            <a:r>
              <a:rPr lang="en-US" sz="2000" dirty="0"/>
              <a:t>628 chr10.827.count</a:t>
            </a:r>
          </a:p>
          <a:p>
            <a:pPr marL="0" indent="0">
              <a:buNone/>
            </a:pPr>
            <a:r>
              <a:rPr lang="en-US" sz="2000" dirty="0"/>
              <a:t>628 chr10.832.count</a:t>
            </a:r>
          </a:p>
          <a:p>
            <a:pPr marL="0" indent="0">
              <a:buNone/>
            </a:pPr>
            <a:r>
              <a:rPr lang="en-US" sz="2000" dirty="0"/>
              <a:t>628 chr10.847.count</a:t>
            </a:r>
          </a:p>
          <a:p>
            <a:pPr marL="0" indent="0">
              <a:buNone/>
            </a:pPr>
            <a:r>
              <a:rPr lang="en-US" sz="2000" dirty="0"/>
              <a:t>628 chr10.850.count</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779718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August 30,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326243" cy="5768842"/>
          </a:xfrm>
        </p:spPr>
        <p:txBody>
          <a:bodyPr>
            <a:normAutofit fontScale="92500" lnSpcReduction="20000"/>
          </a:bodyPr>
          <a:lstStyle/>
          <a:p>
            <a:pPr marL="0" indent="0">
              <a:buNone/>
            </a:pPr>
            <a:r>
              <a:rPr lang="en-US" sz="2000" dirty="0"/>
              <a:t>1. Choose the larger alternative allele count in samples with the same SNP and different alternative alleles</a:t>
            </a:r>
          </a:p>
          <a:p>
            <a:pPr marL="0" indent="0">
              <a:buNone/>
            </a:pPr>
            <a:r>
              <a:rPr lang="en-US" sz="2000" dirty="0"/>
              <a:t>	</a:t>
            </a:r>
            <a:r>
              <a:rPr lang="en-US" sz="2000" dirty="0">
                <a:solidFill>
                  <a:srgbClr val="00B050"/>
                </a:solidFill>
              </a:rPr>
              <a:t>Complete</a:t>
            </a:r>
            <a:r>
              <a:rPr lang="en-US" sz="2000" dirty="0"/>
              <a:t>, see August30.2019.AllelesDBM.txt</a:t>
            </a:r>
          </a:p>
          <a:p>
            <a:pPr marL="0" indent="0">
              <a:buNone/>
            </a:pPr>
            <a:r>
              <a:rPr lang="en-US" sz="2000" dirty="0"/>
              <a:t>2. Calculate average quality score of multiple samples</a:t>
            </a:r>
          </a:p>
          <a:p>
            <a:pPr marL="0" indent="0">
              <a:buNone/>
            </a:pPr>
            <a:r>
              <a:rPr lang="en-US" sz="2000" dirty="0"/>
              <a:t>	</a:t>
            </a:r>
            <a:r>
              <a:rPr lang="en-US" sz="2000" dirty="0">
                <a:solidFill>
                  <a:srgbClr val="00B050"/>
                </a:solidFill>
              </a:rPr>
              <a:t>Complete</a:t>
            </a:r>
            <a:r>
              <a:rPr lang="en-US" sz="2000" dirty="0"/>
              <a:t>, see August30.2019.QualityScoreDBM.txt</a:t>
            </a:r>
            <a:r>
              <a:rPr lang="zh-CN" altLang="en-US" sz="2000" dirty="0"/>
              <a:t> </a:t>
            </a:r>
            <a:r>
              <a:rPr lang="en-US" altLang="zh-CN" sz="2000" dirty="0"/>
              <a:t>(</a:t>
            </a:r>
            <a:r>
              <a:rPr lang="en-US" altLang="zh-CN" sz="2000" dirty="0">
                <a:solidFill>
                  <a:srgbClr val="FF0000"/>
                </a:solidFill>
              </a:rPr>
              <a:t>to</a:t>
            </a:r>
            <a:r>
              <a:rPr lang="zh-CN" altLang="en-US" sz="2000" dirty="0">
                <a:solidFill>
                  <a:srgbClr val="FF0000"/>
                </a:solidFill>
              </a:rPr>
              <a:t> </a:t>
            </a:r>
            <a:r>
              <a:rPr lang="zh-CN" altLang="zh-CN" sz="2000" dirty="0">
                <a:solidFill>
                  <a:srgbClr val="FF0000"/>
                </a:solidFill>
              </a:rPr>
              <a:t>b</a:t>
            </a:r>
            <a:r>
              <a:rPr lang="en-US" altLang="zh-CN" sz="2000" dirty="0">
                <a:solidFill>
                  <a:srgbClr val="FF0000"/>
                </a:solidFill>
              </a:rPr>
              <a:t>e</a:t>
            </a:r>
            <a:r>
              <a:rPr lang="zh-CN" altLang="en-US" sz="2000" dirty="0">
                <a:solidFill>
                  <a:srgbClr val="FF0000"/>
                </a:solidFill>
              </a:rPr>
              <a:t> </a:t>
            </a:r>
            <a:r>
              <a:rPr lang="en-US" altLang="zh-CN" sz="2000" dirty="0">
                <a:solidFill>
                  <a:srgbClr val="FF0000"/>
                </a:solidFill>
              </a:rPr>
              <a:t>revised</a:t>
            </a:r>
            <a:r>
              <a:rPr lang="en-US" altLang="zh-CN" sz="2000" dirty="0"/>
              <a:t>)</a:t>
            </a:r>
            <a:r>
              <a:rPr lang="zh-CN" altLang="en-US" sz="2000" dirty="0"/>
              <a:t> </a:t>
            </a:r>
            <a:endParaRPr lang="en-US" sz="2000" dirty="0"/>
          </a:p>
          <a:p>
            <a:pPr marL="0" indent="0">
              <a:buNone/>
            </a:pPr>
            <a:r>
              <a:rPr lang="en-US" altLang="zh-CN" sz="2000" dirty="0">
                <a:solidFill>
                  <a:srgbClr val="0000FF"/>
                </a:solidFill>
              </a:rPr>
              <a:t>Aug</a:t>
            </a:r>
            <a:r>
              <a:rPr lang="zh-CN" altLang="en-US" sz="2000" dirty="0">
                <a:solidFill>
                  <a:srgbClr val="0000FF"/>
                </a:solidFill>
              </a:rPr>
              <a:t> </a:t>
            </a:r>
            <a:r>
              <a:rPr lang="en-US" altLang="zh-CN" sz="2000" dirty="0">
                <a:solidFill>
                  <a:srgbClr val="0000FF"/>
                </a:solidFill>
              </a:rPr>
              <a:t>30,</a:t>
            </a:r>
            <a:r>
              <a:rPr lang="zh-CN" altLang="en-US" sz="2000" dirty="0">
                <a:solidFill>
                  <a:srgbClr val="0000FF"/>
                </a:solidFill>
              </a:rPr>
              <a:t> </a:t>
            </a:r>
            <a:r>
              <a:rPr lang="en-US" altLang="zh-CN" sz="2000" dirty="0">
                <a:solidFill>
                  <a:srgbClr val="0000FF"/>
                </a:solidFill>
              </a:rPr>
              <a:t>2019</a:t>
            </a:r>
            <a:r>
              <a:rPr lang="zh-CN" altLang="en-US" sz="2000" dirty="0">
                <a:solidFill>
                  <a:srgbClr val="0000FF"/>
                </a:solidFill>
              </a:rPr>
              <a:t> </a:t>
            </a:r>
            <a:r>
              <a:rPr lang="en-US" altLang="zh-CN" sz="2000" dirty="0">
                <a:solidFill>
                  <a:srgbClr val="0000FF"/>
                </a:solidFill>
              </a:rPr>
              <a:t>Friday</a:t>
            </a:r>
            <a:r>
              <a:rPr lang="zh-CN" altLang="en-US" sz="2000" dirty="0">
                <a:solidFill>
                  <a:srgbClr val="0000FF"/>
                </a:solidFill>
              </a:rPr>
              <a:t> </a:t>
            </a:r>
            <a:r>
              <a:rPr lang="en-US" altLang="zh-CN" sz="2000" dirty="0">
                <a:solidFill>
                  <a:srgbClr val="0000FF"/>
                </a:solidFill>
              </a:rPr>
              <a:t>SS</a:t>
            </a:r>
            <a:r>
              <a:rPr lang="zh-CN" altLang="en-US" sz="2000" dirty="0">
                <a:solidFill>
                  <a:srgbClr val="0000FF"/>
                </a:solidFill>
              </a:rPr>
              <a:t> </a:t>
            </a:r>
            <a:r>
              <a:rPr lang="en-US" altLang="zh-CN" sz="2000" dirty="0">
                <a:solidFill>
                  <a:srgbClr val="0000FF"/>
                </a:solidFill>
              </a:rPr>
              <a:t>notes:</a:t>
            </a:r>
            <a:r>
              <a:rPr lang="zh-CN" altLang="en-US" sz="2000" dirty="0">
                <a:solidFill>
                  <a:srgbClr val="0000FF"/>
                </a:solidFill>
              </a:rPr>
              <a:t> </a:t>
            </a:r>
            <a:r>
              <a:rPr lang="en-US" altLang="zh-CN" sz="2000" dirty="0">
                <a:solidFill>
                  <a:srgbClr val="0000FF"/>
                </a:solidFill>
              </a:rPr>
              <a:t>the</a:t>
            </a:r>
            <a:r>
              <a:rPr lang="zh-CN" altLang="en-US" sz="2000" dirty="0">
                <a:solidFill>
                  <a:srgbClr val="0000FF"/>
                </a:solidFill>
              </a:rPr>
              <a:t> </a:t>
            </a:r>
            <a:r>
              <a:rPr lang="en-US" altLang="zh-CN" sz="2000" dirty="0">
                <a:solidFill>
                  <a:srgbClr val="0000FF"/>
                </a:solidFill>
              </a:rPr>
              <a:t>above</a:t>
            </a:r>
            <a:r>
              <a:rPr lang="zh-CN" altLang="en-US" sz="2000" dirty="0">
                <a:solidFill>
                  <a:srgbClr val="0000FF"/>
                </a:solidFill>
              </a:rPr>
              <a:t> </a:t>
            </a:r>
            <a:r>
              <a:rPr lang="en-US" altLang="zh-CN" sz="2000" dirty="0">
                <a:solidFill>
                  <a:srgbClr val="0000FF"/>
                </a:solidFill>
              </a:rPr>
              <a:t>code</a:t>
            </a:r>
            <a:r>
              <a:rPr lang="zh-CN" altLang="en-US" sz="2000" dirty="0">
                <a:solidFill>
                  <a:srgbClr val="0000FF"/>
                </a:solidFill>
              </a:rPr>
              <a:t> </a:t>
            </a:r>
            <a:r>
              <a:rPr lang="en-US" altLang="zh-CN" sz="2000" dirty="0">
                <a:solidFill>
                  <a:srgbClr val="0000FF"/>
                </a:solidFill>
              </a:rPr>
              <a:t>is</a:t>
            </a:r>
            <a:r>
              <a:rPr lang="zh-CN" altLang="en-US" sz="2000" dirty="0">
                <a:solidFill>
                  <a:srgbClr val="0000FF"/>
                </a:solidFill>
              </a:rPr>
              <a:t> </a:t>
            </a:r>
            <a:r>
              <a:rPr lang="en-US" altLang="zh-CN" sz="2000" dirty="0">
                <a:solidFill>
                  <a:srgbClr val="0000FF"/>
                </a:solidFill>
              </a:rPr>
              <a:t>only</a:t>
            </a:r>
            <a:r>
              <a:rPr lang="zh-CN" altLang="en-US" sz="2000" dirty="0">
                <a:solidFill>
                  <a:srgbClr val="0000FF"/>
                </a:solidFill>
              </a:rPr>
              <a:t> </a:t>
            </a:r>
            <a:r>
              <a:rPr lang="en-US" altLang="zh-CN" sz="2000" dirty="0">
                <a:solidFill>
                  <a:srgbClr val="0000FF"/>
                </a:solidFill>
              </a:rPr>
              <a:t>for</a:t>
            </a:r>
            <a:r>
              <a:rPr lang="zh-CN" altLang="en-US" sz="2000" dirty="0">
                <a:solidFill>
                  <a:srgbClr val="0000FF"/>
                </a:solidFill>
              </a:rPr>
              <a:t> </a:t>
            </a:r>
            <a:r>
              <a:rPr lang="en-US" altLang="zh-CN" sz="2000" dirty="0">
                <a:solidFill>
                  <a:srgbClr val="0000FF"/>
                </a:solidFill>
              </a:rPr>
              <a:t>2</a:t>
            </a:r>
            <a:r>
              <a:rPr lang="zh-CN" altLang="en-US" sz="2000" dirty="0">
                <a:solidFill>
                  <a:srgbClr val="0000FF"/>
                </a:solidFill>
              </a:rPr>
              <a:t> </a:t>
            </a:r>
            <a:r>
              <a:rPr lang="en-US" altLang="zh-CN" sz="2000" dirty="0">
                <a:solidFill>
                  <a:srgbClr val="0000FF"/>
                </a:solidFill>
              </a:rPr>
              <a:t>samples.</a:t>
            </a:r>
            <a:r>
              <a:rPr lang="zh-CN" altLang="en-US" sz="2000" dirty="0">
                <a:solidFill>
                  <a:srgbClr val="0000FF"/>
                </a:solidFill>
              </a:rPr>
              <a:t> </a:t>
            </a:r>
            <a:r>
              <a:rPr lang="en-US" altLang="zh-CN" sz="2000" dirty="0">
                <a:solidFill>
                  <a:srgbClr val="0000FF"/>
                </a:solidFill>
              </a:rPr>
              <a:t>Should</a:t>
            </a:r>
            <a:r>
              <a:rPr lang="zh-CN" altLang="en-US" sz="2000" dirty="0">
                <a:solidFill>
                  <a:srgbClr val="0000FF"/>
                </a:solidFill>
              </a:rPr>
              <a:t> </a:t>
            </a:r>
            <a:r>
              <a:rPr lang="zh-CN" altLang="zh-CN" sz="2000" dirty="0">
                <a:solidFill>
                  <a:srgbClr val="0000FF"/>
                </a:solidFill>
              </a:rPr>
              <a:t>r</a:t>
            </a:r>
            <a:r>
              <a:rPr lang="en-US" altLang="zh-CN" sz="2000" dirty="0" err="1">
                <a:solidFill>
                  <a:srgbClr val="0000FF"/>
                </a:solidFill>
              </a:rPr>
              <a:t>evise</a:t>
            </a:r>
            <a:r>
              <a:rPr lang="zh-CN" altLang="en-US" sz="2000" dirty="0">
                <a:solidFill>
                  <a:srgbClr val="0000FF"/>
                </a:solidFill>
              </a:rPr>
              <a:t> </a:t>
            </a:r>
            <a:r>
              <a:rPr lang="en-US" altLang="zh-CN" sz="2000" dirty="0">
                <a:solidFill>
                  <a:srgbClr val="0000FF"/>
                </a:solidFill>
              </a:rPr>
              <a:t>it</a:t>
            </a:r>
            <a:r>
              <a:rPr lang="zh-CN" altLang="en-US" sz="2000" dirty="0">
                <a:solidFill>
                  <a:srgbClr val="0000FF"/>
                </a:solidFill>
              </a:rPr>
              <a:t> </a:t>
            </a:r>
            <a:r>
              <a:rPr lang="zh-CN" altLang="zh-CN" sz="2000" dirty="0">
                <a:solidFill>
                  <a:srgbClr val="0000FF"/>
                </a:solidFill>
              </a:rPr>
              <a:t>f</a:t>
            </a:r>
            <a:r>
              <a:rPr lang="en-US" altLang="zh-CN" sz="2000" dirty="0">
                <a:solidFill>
                  <a:srgbClr val="0000FF"/>
                </a:solidFill>
              </a:rPr>
              <a:t>or</a:t>
            </a:r>
            <a:r>
              <a:rPr lang="zh-CN" altLang="en-US" sz="2000" dirty="0">
                <a:solidFill>
                  <a:srgbClr val="0000FF"/>
                </a:solidFill>
              </a:rPr>
              <a:t> </a:t>
            </a:r>
            <a:r>
              <a:rPr lang="en-US" altLang="zh-CN" sz="2000" dirty="0">
                <a:solidFill>
                  <a:srgbClr val="0000FF"/>
                </a:solidFill>
              </a:rPr>
              <a:t>5</a:t>
            </a:r>
            <a:r>
              <a:rPr lang="zh-CN" altLang="en-US" sz="2000" dirty="0">
                <a:solidFill>
                  <a:srgbClr val="0000FF"/>
                </a:solidFill>
              </a:rPr>
              <a:t> </a:t>
            </a:r>
            <a:r>
              <a:rPr lang="en-US" altLang="zh-CN" sz="2000" dirty="0">
                <a:solidFill>
                  <a:srgbClr val="0000FF"/>
                </a:solidFill>
              </a:rPr>
              <a:t>or</a:t>
            </a:r>
            <a:r>
              <a:rPr lang="zh-CN" altLang="en-US" sz="2000" dirty="0">
                <a:solidFill>
                  <a:srgbClr val="0000FF"/>
                </a:solidFill>
              </a:rPr>
              <a:t> </a:t>
            </a:r>
            <a:r>
              <a:rPr lang="en-US" altLang="zh-CN" sz="2000" dirty="0" err="1">
                <a:solidFill>
                  <a:srgbClr val="0000FF"/>
                </a:solidFill>
              </a:rPr>
              <a:t>mor</a:t>
            </a:r>
            <a:r>
              <a:rPr lang="zh-CN" altLang="en-US" sz="2000" dirty="0">
                <a:solidFill>
                  <a:srgbClr val="0000FF"/>
                </a:solidFill>
              </a:rPr>
              <a:t>e </a:t>
            </a:r>
            <a:r>
              <a:rPr lang="en-US" altLang="zh-CN" sz="2000" dirty="0">
                <a:solidFill>
                  <a:srgbClr val="0000FF"/>
                </a:solidFill>
              </a:rPr>
              <a:t>samples.</a:t>
            </a:r>
            <a:r>
              <a:rPr lang="zh-CN" altLang="en-US" sz="2000" dirty="0">
                <a:solidFill>
                  <a:srgbClr val="0000FF"/>
                </a:solidFill>
              </a:rPr>
              <a:t>  </a:t>
            </a:r>
            <a:r>
              <a:rPr lang="zh-CN" altLang="zh-CN" sz="2000" dirty="0">
                <a:solidFill>
                  <a:srgbClr val="0000FF"/>
                </a:solidFill>
              </a:rPr>
              <a:t>G</a:t>
            </a:r>
            <a:r>
              <a:rPr lang="en-US" altLang="zh-CN" sz="2000" dirty="0" err="1">
                <a:solidFill>
                  <a:srgbClr val="0000FF"/>
                </a:solidFill>
              </a:rPr>
              <a:t>enerate</a:t>
            </a:r>
            <a:r>
              <a:rPr lang="zh-CN" altLang="en-US" sz="2000" dirty="0">
                <a:solidFill>
                  <a:srgbClr val="0000FF"/>
                </a:solidFill>
              </a:rPr>
              <a:t> </a:t>
            </a:r>
            <a:r>
              <a:rPr lang="en-US" altLang="zh-CN" sz="2000" dirty="0">
                <a:solidFill>
                  <a:srgbClr val="0000FF"/>
                </a:solidFill>
              </a:rPr>
              <a:t>two</a:t>
            </a:r>
            <a:r>
              <a:rPr lang="zh-CN" altLang="en-US" sz="2000" dirty="0">
                <a:solidFill>
                  <a:srgbClr val="0000FF"/>
                </a:solidFill>
              </a:rPr>
              <a:t>  </a:t>
            </a:r>
            <a:r>
              <a:rPr lang="zh-CN" altLang="zh-CN" sz="2000" dirty="0">
                <a:solidFill>
                  <a:srgbClr val="0000FF"/>
                </a:solidFill>
              </a:rPr>
              <a:t>ou</a:t>
            </a:r>
            <a:r>
              <a:rPr lang="en-US" altLang="zh-CN" sz="2000" dirty="0" err="1">
                <a:solidFill>
                  <a:srgbClr val="0000FF"/>
                </a:solidFill>
              </a:rPr>
              <a:t>tput</a:t>
            </a:r>
            <a:r>
              <a:rPr lang="zh-CN" altLang="en-US" sz="2000" dirty="0">
                <a:solidFill>
                  <a:srgbClr val="0000FF"/>
                </a:solidFill>
              </a:rPr>
              <a:t> </a:t>
            </a:r>
            <a:r>
              <a:rPr lang="en-US" altLang="zh-CN" sz="2000" dirty="0">
                <a:solidFill>
                  <a:srgbClr val="0000FF"/>
                </a:solidFill>
              </a:rPr>
              <a:t>files,</a:t>
            </a:r>
            <a:r>
              <a:rPr lang="zh-CN" altLang="en-US" sz="2000" dirty="0">
                <a:solidFill>
                  <a:srgbClr val="0000FF"/>
                </a:solidFill>
              </a:rPr>
              <a:t> </a:t>
            </a:r>
            <a:r>
              <a:rPr lang="en-US" altLang="zh-CN" sz="2000" dirty="0">
                <a:solidFill>
                  <a:srgbClr val="0000FF"/>
                </a:solidFill>
              </a:rPr>
              <a:t>one</a:t>
            </a:r>
            <a:r>
              <a:rPr lang="zh-CN" altLang="en-US" sz="2000" dirty="0">
                <a:solidFill>
                  <a:srgbClr val="0000FF"/>
                </a:solidFill>
              </a:rPr>
              <a:t> </a:t>
            </a:r>
            <a:r>
              <a:rPr lang="en-US" altLang="zh-CN" sz="2000" dirty="0">
                <a:solidFill>
                  <a:srgbClr val="0000FF"/>
                </a:solidFill>
              </a:rPr>
              <a:t>is</a:t>
            </a:r>
            <a:r>
              <a:rPr lang="zh-CN" altLang="en-US" sz="2000" dirty="0">
                <a:solidFill>
                  <a:srgbClr val="0000FF"/>
                </a:solidFill>
              </a:rPr>
              <a:t> </a:t>
            </a:r>
            <a:r>
              <a:rPr lang="en-US" altLang="zh-CN" sz="2000" dirty="0">
                <a:solidFill>
                  <a:srgbClr val="0000FF"/>
                </a:solidFill>
              </a:rPr>
              <a:t>the</a:t>
            </a:r>
            <a:r>
              <a:rPr lang="zh-CN" altLang="en-US" sz="2000" dirty="0">
                <a:solidFill>
                  <a:srgbClr val="0000FF"/>
                </a:solidFill>
              </a:rPr>
              <a:t> </a:t>
            </a:r>
            <a:r>
              <a:rPr lang="en-US" altLang="zh-CN" sz="2000" dirty="0">
                <a:solidFill>
                  <a:srgbClr val="0000FF"/>
                </a:solidFill>
              </a:rPr>
              <a:t>“final”</a:t>
            </a:r>
            <a:r>
              <a:rPr lang="zh-CN" altLang="en-US" sz="2000" dirty="0">
                <a:solidFill>
                  <a:srgbClr val="0000FF"/>
                </a:solidFill>
              </a:rPr>
              <a:t> </a:t>
            </a:r>
            <a:r>
              <a:rPr lang="en-US" altLang="zh-CN" sz="2000" dirty="0">
                <a:solidFill>
                  <a:srgbClr val="0000FF"/>
                </a:solidFill>
              </a:rPr>
              <a:t>output</a:t>
            </a:r>
            <a:r>
              <a:rPr lang="zh-CN" altLang="en-US" sz="2000" dirty="0">
                <a:solidFill>
                  <a:srgbClr val="0000FF"/>
                </a:solidFill>
              </a:rPr>
              <a:t> </a:t>
            </a:r>
            <a:r>
              <a:rPr lang="zh-CN" altLang="zh-CN" sz="2000" dirty="0">
                <a:solidFill>
                  <a:srgbClr val="0000FF"/>
                </a:solidFill>
              </a:rPr>
              <a:t>l</a:t>
            </a:r>
            <a:r>
              <a:rPr lang="en-US" altLang="zh-CN" sz="2000" dirty="0" err="1">
                <a:solidFill>
                  <a:srgbClr val="0000FF"/>
                </a:solidFill>
              </a:rPr>
              <a:t>ike</a:t>
            </a:r>
            <a:r>
              <a:rPr lang="zh-CN" altLang="en-US" sz="2000" dirty="0">
                <a:solidFill>
                  <a:srgbClr val="0000FF"/>
                </a:solidFill>
              </a:rPr>
              <a:t> </a:t>
            </a:r>
            <a:r>
              <a:rPr lang="en-US" altLang="zh-CN" sz="2000" dirty="0">
                <a:solidFill>
                  <a:srgbClr val="0000FF"/>
                </a:solidFill>
              </a:rPr>
              <a:t>the</a:t>
            </a:r>
            <a:r>
              <a:rPr lang="zh-CN" altLang="en-US" sz="2000" dirty="0">
                <a:solidFill>
                  <a:srgbClr val="0000FF"/>
                </a:solidFill>
              </a:rPr>
              <a:t> </a:t>
            </a:r>
            <a:r>
              <a:rPr lang="zh-CN" altLang="zh-CN" sz="2000" dirty="0">
                <a:solidFill>
                  <a:srgbClr val="0000FF"/>
                </a:solidFill>
              </a:rPr>
              <a:t>o</a:t>
            </a:r>
            <a:r>
              <a:rPr lang="en-US" altLang="zh-CN" sz="2000" dirty="0">
                <a:solidFill>
                  <a:srgbClr val="0000FF"/>
                </a:solidFill>
              </a:rPr>
              <a:t>ne</a:t>
            </a:r>
            <a:r>
              <a:rPr lang="zh-CN" altLang="en-US" sz="2000" dirty="0">
                <a:solidFill>
                  <a:srgbClr val="0000FF"/>
                </a:solidFill>
              </a:rPr>
              <a:t> </a:t>
            </a:r>
            <a:r>
              <a:rPr lang="en-US" altLang="zh-CN" sz="2000" dirty="0">
                <a:solidFill>
                  <a:srgbClr val="0000FF"/>
                </a:solidFill>
              </a:rPr>
              <a:t>generated</a:t>
            </a:r>
            <a:r>
              <a:rPr lang="zh-CN" altLang="en-US" sz="2000" dirty="0">
                <a:solidFill>
                  <a:srgbClr val="0000FF"/>
                </a:solidFill>
              </a:rPr>
              <a:t> </a:t>
            </a:r>
            <a:r>
              <a:rPr lang="en-US" altLang="zh-CN" sz="2000" dirty="0">
                <a:solidFill>
                  <a:srgbClr val="0000FF"/>
                </a:solidFill>
              </a:rPr>
              <a:t>by</a:t>
            </a:r>
            <a:r>
              <a:rPr lang="zh-CN" altLang="en-US" sz="2000" dirty="0">
                <a:solidFill>
                  <a:srgbClr val="0000FF"/>
                </a:solidFill>
              </a:rPr>
              <a:t> </a:t>
            </a:r>
            <a:r>
              <a:rPr lang="en-US" altLang="zh-CN" sz="2000" dirty="0">
                <a:solidFill>
                  <a:srgbClr val="0000FF"/>
                </a:solidFill>
              </a:rPr>
              <a:t>the</a:t>
            </a:r>
            <a:r>
              <a:rPr lang="zh-CN" altLang="en-US" sz="2000" dirty="0">
                <a:solidFill>
                  <a:srgbClr val="0000FF"/>
                </a:solidFill>
              </a:rPr>
              <a:t> </a:t>
            </a:r>
            <a:r>
              <a:rPr lang="en-US" altLang="zh-CN" sz="2000" dirty="0">
                <a:solidFill>
                  <a:srgbClr val="0000FF"/>
                </a:solidFill>
              </a:rPr>
              <a:t>above</a:t>
            </a:r>
            <a:r>
              <a:rPr lang="zh-CN" altLang="en-US" sz="2000" dirty="0">
                <a:solidFill>
                  <a:srgbClr val="0000FF"/>
                </a:solidFill>
              </a:rPr>
              <a:t> </a:t>
            </a:r>
            <a:r>
              <a:rPr lang="en-US" altLang="zh-CN" sz="2000" dirty="0">
                <a:solidFill>
                  <a:srgbClr val="0000FF"/>
                </a:solidFill>
              </a:rPr>
              <a:t>code,</a:t>
            </a:r>
            <a:r>
              <a:rPr lang="zh-CN" altLang="en-US" sz="2000" dirty="0">
                <a:solidFill>
                  <a:srgbClr val="0000FF"/>
                </a:solidFill>
              </a:rPr>
              <a:t> </a:t>
            </a:r>
            <a:r>
              <a:rPr lang="en-US" altLang="zh-CN" sz="2000" dirty="0">
                <a:solidFill>
                  <a:srgbClr val="0000FF"/>
                </a:solidFill>
              </a:rPr>
              <a:t>another</a:t>
            </a:r>
            <a:r>
              <a:rPr lang="zh-CN" altLang="en-US" sz="2000" dirty="0">
                <a:solidFill>
                  <a:srgbClr val="0000FF"/>
                </a:solidFill>
              </a:rPr>
              <a:t> </a:t>
            </a:r>
            <a:r>
              <a:rPr lang="en-US" altLang="zh-CN" sz="2000" dirty="0">
                <a:solidFill>
                  <a:srgbClr val="0000FF"/>
                </a:solidFill>
              </a:rPr>
              <a:t>is</a:t>
            </a:r>
            <a:r>
              <a:rPr lang="zh-CN" altLang="en-US" sz="2000" dirty="0">
                <a:solidFill>
                  <a:srgbClr val="0000FF"/>
                </a:solidFill>
              </a:rPr>
              <a:t> </a:t>
            </a:r>
            <a:r>
              <a:rPr lang="en-US" altLang="zh-CN" sz="2000" dirty="0">
                <a:solidFill>
                  <a:srgbClr val="0000FF"/>
                </a:solidFill>
              </a:rPr>
              <a:t>the</a:t>
            </a:r>
            <a:r>
              <a:rPr lang="zh-CN" altLang="en-US" sz="2000" dirty="0">
                <a:solidFill>
                  <a:srgbClr val="0000FF"/>
                </a:solidFill>
              </a:rPr>
              <a:t> </a:t>
            </a:r>
            <a:r>
              <a:rPr lang="en-US" altLang="zh-CN" sz="2000" dirty="0">
                <a:solidFill>
                  <a:srgbClr val="0000FF"/>
                </a:solidFill>
              </a:rPr>
              <a:t>middle</a:t>
            </a:r>
            <a:r>
              <a:rPr lang="zh-CN" altLang="en-US" sz="2000" dirty="0">
                <a:solidFill>
                  <a:srgbClr val="0000FF"/>
                </a:solidFill>
              </a:rPr>
              <a:t> </a:t>
            </a:r>
            <a:r>
              <a:rPr lang="en-US" altLang="zh-CN" sz="2000" dirty="0">
                <a:solidFill>
                  <a:srgbClr val="0000FF"/>
                </a:solidFill>
              </a:rPr>
              <a:t>step</a:t>
            </a:r>
            <a:r>
              <a:rPr lang="zh-CN" altLang="en-US" sz="2000" dirty="0">
                <a:solidFill>
                  <a:srgbClr val="0000FF"/>
                </a:solidFill>
              </a:rPr>
              <a:t> </a:t>
            </a:r>
            <a:r>
              <a:rPr lang="en-US" altLang="zh-CN" sz="2000" dirty="0">
                <a:solidFill>
                  <a:srgbClr val="0000FF"/>
                </a:solidFill>
              </a:rPr>
              <a:t>output</a:t>
            </a:r>
            <a:r>
              <a:rPr lang="zh-CN" altLang="en-US" sz="2000" dirty="0">
                <a:solidFill>
                  <a:srgbClr val="0000FF"/>
                </a:solidFill>
              </a:rPr>
              <a:t>, </a:t>
            </a:r>
            <a:r>
              <a:rPr lang="en-US" altLang="zh-CN" sz="2000" dirty="0">
                <a:solidFill>
                  <a:srgbClr val="0000FF"/>
                </a:solidFill>
              </a:rPr>
              <a:t>see</a:t>
            </a:r>
            <a:r>
              <a:rPr lang="zh-CN" altLang="en-US" sz="2000" dirty="0">
                <a:solidFill>
                  <a:srgbClr val="0000FF"/>
                </a:solidFill>
              </a:rPr>
              <a:t> </a:t>
            </a:r>
            <a:r>
              <a:rPr lang="en-US" altLang="zh-CN" sz="2000" dirty="0">
                <a:solidFill>
                  <a:srgbClr val="0000FF"/>
                </a:solidFill>
              </a:rPr>
              <a:t>below.</a:t>
            </a:r>
          </a:p>
          <a:p>
            <a:pPr marL="0" indent="0">
              <a:buNone/>
            </a:pPr>
            <a:r>
              <a:rPr lang="en-US" altLang="zh-CN" sz="2000" dirty="0" err="1">
                <a:solidFill>
                  <a:srgbClr val="0000FF"/>
                </a:solidFill>
              </a:rPr>
              <a:t>Chr</a:t>
            </a:r>
            <a:r>
              <a:rPr lang="zh-CN" altLang="en-US" sz="2000" dirty="0">
                <a:solidFill>
                  <a:srgbClr val="0000FF"/>
                </a:solidFill>
              </a:rPr>
              <a:t>    </a:t>
            </a:r>
            <a:r>
              <a:rPr lang="en-US" altLang="zh-CN" sz="2000" dirty="0" err="1">
                <a:solidFill>
                  <a:srgbClr val="0000FF"/>
                </a:solidFill>
              </a:rPr>
              <a:t>pos</a:t>
            </a:r>
            <a:r>
              <a:rPr lang="zh-CN" altLang="en-US" sz="2000" dirty="0">
                <a:solidFill>
                  <a:srgbClr val="0000FF"/>
                </a:solidFill>
              </a:rPr>
              <a:t>     </a:t>
            </a:r>
            <a:r>
              <a:rPr lang="en-US" altLang="zh-CN" sz="2000" dirty="0">
                <a:solidFill>
                  <a:srgbClr val="0000FF"/>
                </a:solidFill>
              </a:rPr>
              <a:t>s1.quality</a:t>
            </a:r>
            <a:r>
              <a:rPr lang="zh-CN" altLang="en-US" sz="2000" dirty="0">
                <a:solidFill>
                  <a:srgbClr val="0000FF"/>
                </a:solidFill>
              </a:rPr>
              <a:t>     </a:t>
            </a:r>
            <a:r>
              <a:rPr lang="en-US" altLang="zh-CN" sz="2000" dirty="0">
                <a:solidFill>
                  <a:srgbClr val="0000FF"/>
                </a:solidFill>
              </a:rPr>
              <a:t>s2.quality</a:t>
            </a:r>
            <a:r>
              <a:rPr lang="zh-CN" altLang="en-US" sz="2000" dirty="0">
                <a:solidFill>
                  <a:srgbClr val="0000FF"/>
                </a:solidFill>
              </a:rPr>
              <a:t>   </a:t>
            </a:r>
            <a:r>
              <a:rPr lang="en-US" altLang="zh-CN" sz="2000" dirty="0">
                <a:solidFill>
                  <a:srgbClr val="0000FF"/>
                </a:solidFill>
              </a:rPr>
              <a:t>s3</a:t>
            </a:r>
            <a:r>
              <a:rPr lang="zh-CN" altLang="en-US" sz="2000" dirty="0">
                <a:solidFill>
                  <a:srgbClr val="0000FF"/>
                </a:solidFill>
              </a:rPr>
              <a:t>. </a:t>
            </a:r>
            <a:r>
              <a:rPr lang="en-US" altLang="zh-CN" sz="2000" dirty="0">
                <a:solidFill>
                  <a:srgbClr val="0000FF"/>
                </a:solidFill>
              </a:rPr>
              <a:t>quality</a:t>
            </a:r>
            <a:r>
              <a:rPr lang="zh-CN" altLang="en-US" sz="2000" dirty="0">
                <a:solidFill>
                  <a:srgbClr val="0000FF"/>
                </a:solidFill>
              </a:rPr>
              <a:t>    </a:t>
            </a:r>
            <a:r>
              <a:rPr lang="en-US" altLang="zh-CN" sz="2000" dirty="0">
                <a:solidFill>
                  <a:srgbClr val="0000FF"/>
                </a:solidFill>
              </a:rPr>
              <a:t>s4.quality</a:t>
            </a:r>
            <a:r>
              <a:rPr lang="zh-CN" altLang="en-US" sz="2000" dirty="0">
                <a:solidFill>
                  <a:srgbClr val="0000FF"/>
                </a:solidFill>
              </a:rPr>
              <a:t>   </a:t>
            </a:r>
            <a:r>
              <a:rPr lang="en-US" altLang="zh-CN" sz="2000" dirty="0">
                <a:solidFill>
                  <a:srgbClr val="0000FF"/>
                </a:solidFill>
              </a:rPr>
              <a:t>s5.quality</a:t>
            </a:r>
            <a:r>
              <a:rPr lang="zh-CN" altLang="en-US" sz="2000" dirty="0">
                <a:solidFill>
                  <a:srgbClr val="0000FF"/>
                </a:solidFill>
              </a:rPr>
              <a:t>  </a:t>
            </a:r>
            <a:endParaRPr lang="en-US" altLang="zh-CN" sz="2000" dirty="0">
              <a:solidFill>
                <a:srgbClr val="0000FF"/>
              </a:solidFill>
            </a:endParaRPr>
          </a:p>
          <a:p>
            <a:pPr marL="0" indent="0">
              <a:buNone/>
            </a:pPr>
            <a:r>
              <a:rPr lang="en-US" altLang="zh-CN" sz="2000" dirty="0">
                <a:solidFill>
                  <a:srgbClr val="0000FF"/>
                </a:solidFill>
              </a:rPr>
              <a:t>Chr1</a:t>
            </a:r>
            <a:r>
              <a:rPr lang="zh-CN" altLang="en-US" sz="2000" dirty="0">
                <a:solidFill>
                  <a:srgbClr val="0000FF"/>
                </a:solidFill>
              </a:rPr>
              <a:t>0   </a:t>
            </a:r>
            <a:r>
              <a:rPr lang="en-US" altLang="zh-CN" sz="2000" dirty="0">
                <a:solidFill>
                  <a:srgbClr val="0000FF"/>
                </a:solidFill>
              </a:rPr>
              <a:t>127</a:t>
            </a:r>
            <a:r>
              <a:rPr lang="zh-CN" altLang="en-US" sz="2000" dirty="0">
                <a:solidFill>
                  <a:srgbClr val="0000FF"/>
                </a:solidFill>
              </a:rPr>
              <a:t>       </a:t>
            </a:r>
            <a:r>
              <a:rPr lang="en-US" altLang="zh-CN" sz="2000" dirty="0">
                <a:solidFill>
                  <a:srgbClr val="0000FF"/>
                </a:solidFill>
              </a:rPr>
              <a:t>NA</a:t>
            </a:r>
            <a:r>
              <a:rPr lang="zh-CN" altLang="en-US" sz="2000" dirty="0">
                <a:solidFill>
                  <a:srgbClr val="0000FF"/>
                </a:solidFill>
              </a:rPr>
              <a:t>       </a:t>
            </a:r>
            <a:r>
              <a:rPr lang="en-US" altLang="zh-CN" sz="2000" dirty="0">
                <a:solidFill>
                  <a:srgbClr val="0000FF"/>
                </a:solidFill>
              </a:rPr>
              <a:t>	NA</a:t>
            </a:r>
            <a:r>
              <a:rPr lang="zh-CN" altLang="en-US" sz="2000" dirty="0">
                <a:solidFill>
                  <a:srgbClr val="0000FF"/>
                </a:solidFill>
              </a:rPr>
              <a:t>  </a:t>
            </a:r>
            <a:r>
              <a:rPr lang="en-US" altLang="zh-CN" sz="2000" dirty="0">
                <a:solidFill>
                  <a:srgbClr val="0000FF"/>
                </a:solidFill>
              </a:rPr>
              <a:t>	70</a:t>
            </a:r>
            <a:r>
              <a:rPr lang="zh-CN" altLang="en-US" sz="2000" dirty="0">
                <a:solidFill>
                  <a:srgbClr val="0000FF"/>
                </a:solidFill>
              </a:rPr>
              <a:t> </a:t>
            </a:r>
            <a:r>
              <a:rPr lang="en-US" altLang="zh-CN" sz="2000" dirty="0">
                <a:solidFill>
                  <a:srgbClr val="0000FF"/>
                </a:solidFill>
              </a:rPr>
              <a:t>	61	80</a:t>
            </a:r>
            <a:r>
              <a:rPr lang="zh-CN" altLang="en-US" sz="2000" dirty="0">
                <a:solidFill>
                  <a:srgbClr val="0000FF"/>
                </a:solidFill>
              </a:rPr>
              <a:t> </a:t>
            </a:r>
            <a:endParaRPr lang="en-US" altLang="zh-CN" sz="2000" dirty="0">
              <a:solidFill>
                <a:srgbClr val="0000FF"/>
              </a:solidFill>
            </a:endParaRPr>
          </a:p>
          <a:p>
            <a:pPr marL="0" indent="0">
              <a:buNone/>
            </a:pPr>
            <a:r>
              <a:rPr lang="en-US" altLang="zh-CN" sz="2000" dirty="0">
                <a:solidFill>
                  <a:srgbClr val="0000FF"/>
                </a:solidFill>
              </a:rPr>
              <a:t>Chr10</a:t>
            </a:r>
            <a:r>
              <a:rPr lang="zh-CN" altLang="en-US" sz="2000" dirty="0">
                <a:solidFill>
                  <a:srgbClr val="0000FF"/>
                </a:solidFill>
              </a:rPr>
              <a:t>   </a:t>
            </a:r>
            <a:r>
              <a:rPr lang="en-US" altLang="zh-CN" sz="2000" dirty="0">
                <a:solidFill>
                  <a:srgbClr val="0000FF"/>
                </a:solidFill>
              </a:rPr>
              <a:t>350</a:t>
            </a:r>
            <a:r>
              <a:rPr lang="zh-CN" altLang="en-US" sz="2000" dirty="0">
                <a:solidFill>
                  <a:srgbClr val="0000FF"/>
                </a:solidFill>
              </a:rPr>
              <a:t>       </a:t>
            </a:r>
            <a:r>
              <a:rPr lang="zh-CN" altLang="zh-CN" sz="2000" dirty="0">
                <a:solidFill>
                  <a:srgbClr val="0000FF"/>
                </a:solidFill>
              </a:rPr>
              <a:t> </a:t>
            </a:r>
            <a:r>
              <a:rPr lang="zh-CN" altLang="en-US" sz="2000" dirty="0">
                <a:solidFill>
                  <a:srgbClr val="0000FF"/>
                </a:solidFill>
              </a:rPr>
              <a:t> </a:t>
            </a:r>
            <a:r>
              <a:rPr lang="en-US" altLang="zh-CN" sz="2000" dirty="0">
                <a:solidFill>
                  <a:srgbClr val="0000FF"/>
                </a:solidFill>
              </a:rPr>
              <a:t>33</a:t>
            </a:r>
            <a:r>
              <a:rPr lang="zh-CN" altLang="en-US" sz="2000" dirty="0">
                <a:solidFill>
                  <a:srgbClr val="0000FF"/>
                </a:solidFill>
              </a:rPr>
              <a:t> </a:t>
            </a:r>
            <a:r>
              <a:rPr lang="en-US" altLang="zh-CN" sz="2000" dirty="0">
                <a:solidFill>
                  <a:srgbClr val="0000FF"/>
                </a:solidFill>
              </a:rPr>
              <a:t>	24</a:t>
            </a:r>
            <a:r>
              <a:rPr lang="zh-CN" altLang="en-US" sz="2000" dirty="0">
                <a:solidFill>
                  <a:srgbClr val="0000FF"/>
                </a:solidFill>
              </a:rPr>
              <a:t> </a:t>
            </a:r>
            <a:r>
              <a:rPr lang="en-US" altLang="zh-CN" sz="2000" dirty="0">
                <a:solidFill>
                  <a:srgbClr val="0000FF"/>
                </a:solidFill>
              </a:rPr>
              <a:t>	NA</a:t>
            </a:r>
            <a:r>
              <a:rPr lang="zh-CN" altLang="en-US" sz="2000" dirty="0">
                <a:solidFill>
                  <a:srgbClr val="0000FF"/>
                </a:solidFill>
              </a:rPr>
              <a:t> </a:t>
            </a:r>
            <a:r>
              <a:rPr lang="en-US" altLang="zh-CN" sz="2000" dirty="0">
                <a:solidFill>
                  <a:srgbClr val="0000FF"/>
                </a:solidFill>
              </a:rPr>
              <a:t>	12	NA</a:t>
            </a:r>
          </a:p>
          <a:p>
            <a:pPr marL="0" indent="0">
              <a:buNone/>
            </a:pPr>
            <a:r>
              <a:rPr lang="mr-IN" altLang="zh-CN" sz="2000" dirty="0">
                <a:solidFill>
                  <a:srgbClr val="0000FF"/>
                </a:solidFill>
              </a:rPr>
              <a:t>…</a:t>
            </a:r>
            <a:r>
              <a:rPr lang="zh-CN" altLang="en-US" sz="2000" dirty="0">
                <a:solidFill>
                  <a:srgbClr val="0000FF"/>
                </a:solidFill>
              </a:rPr>
              <a:t> </a:t>
            </a:r>
            <a:endParaRPr lang="en-US" sz="2000" dirty="0">
              <a:solidFill>
                <a:srgbClr val="0000FF"/>
              </a:solidFill>
            </a:endParaRPr>
          </a:p>
          <a:p>
            <a:pPr marL="0" indent="0">
              <a:buNone/>
            </a:pPr>
            <a:r>
              <a:rPr lang="en-US" sz="2000" dirty="0"/>
              <a:t>3. (1) Prepare Hapseq2 real data (2) Run Hapseq2 using real data. First use 2 input files. Next use 4 input files. (3) Prepare Hapseq2 real data with 3 samples</a:t>
            </a:r>
          </a:p>
          <a:p>
            <a:pPr marL="0" indent="0">
              <a:buNone/>
            </a:pPr>
            <a:r>
              <a:rPr lang="en-US" sz="2000" dirty="0"/>
              <a:t>	</a:t>
            </a:r>
            <a:r>
              <a:rPr lang="en-US" sz="2000" dirty="0">
                <a:solidFill>
                  <a:srgbClr val="00B050"/>
                </a:solidFill>
              </a:rPr>
              <a:t>In Progress</a:t>
            </a:r>
            <a:r>
              <a:rPr lang="zh-CN" altLang="en-US" sz="2000" dirty="0">
                <a:solidFill>
                  <a:srgbClr val="00B050"/>
                </a:solidFill>
              </a:rPr>
              <a:t>  </a:t>
            </a:r>
            <a:r>
              <a:rPr lang="en-US" altLang="zh-CN" sz="2000" dirty="0">
                <a:solidFill>
                  <a:srgbClr val="FF0000"/>
                </a:solidFill>
              </a:rPr>
              <a:t>(continue</a:t>
            </a:r>
            <a:r>
              <a:rPr lang="zh-CN" altLang="en-US" sz="2000" dirty="0">
                <a:solidFill>
                  <a:srgbClr val="FF0000"/>
                </a:solidFill>
              </a:rPr>
              <a:t> </a:t>
            </a:r>
            <a:r>
              <a:rPr lang="en-US" altLang="zh-CN" sz="2000" dirty="0">
                <a:solidFill>
                  <a:srgbClr val="FF0000"/>
                </a:solidFill>
              </a:rPr>
              <a:t>to</a:t>
            </a:r>
            <a:r>
              <a:rPr lang="zh-CN" altLang="en-US" sz="2000" dirty="0">
                <a:solidFill>
                  <a:srgbClr val="FF0000"/>
                </a:solidFill>
              </a:rPr>
              <a:t> </a:t>
            </a:r>
            <a:r>
              <a:rPr lang="en-US" altLang="zh-CN" sz="2000" dirty="0">
                <a:solidFill>
                  <a:srgbClr val="FF0000"/>
                </a:solidFill>
              </a:rPr>
              <a:t>finish)</a:t>
            </a:r>
            <a:r>
              <a:rPr lang="zh-CN" altLang="en-US" sz="2000" dirty="0">
                <a:solidFill>
                  <a:srgbClr val="FF0000"/>
                </a:solidFill>
              </a:rPr>
              <a:t> </a:t>
            </a:r>
            <a:endParaRPr lang="en-US" sz="2000" dirty="0">
              <a:solidFill>
                <a:srgbClr val="FF0000"/>
              </a:solidFill>
            </a:endParaRPr>
          </a:p>
          <a:p>
            <a:pPr marL="0" indent="0">
              <a:buNone/>
            </a:pPr>
            <a:r>
              <a:rPr lang="en-US" sz="2000" dirty="0"/>
              <a:t>4. </a:t>
            </a:r>
            <a:r>
              <a:rPr lang="en-US" sz="2000" dirty="0">
                <a:cs typeface="Times New Roman" panose="02020603050405020304" pitchFamily="18" charset="0"/>
              </a:rPr>
              <a:t>Check on the papers that cite the DBM and HapSeq2 papers to see if they have simulation data and real data.</a:t>
            </a:r>
            <a:endParaRPr lang="en-US" sz="2000" dirty="0"/>
          </a:p>
          <a:p>
            <a:pPr marL="0" indent="0">
              <a:buNone/>
            </a:pPr>
            <a:r>
              <a:rPr lang="en-US" sz="2000" dirty="0"/>
              <a:t>	</a:t>
            </a:r>
            <a:r>
              <a:rPr lang="en-US" sz="2000" dirty="0">
                <a:solidFill>
                  <a:srgbClr val="00B050"/>
                </a:solidFill>
              </a:rPr>
              <a:t>In Progress</a:t>
            </a:r>
            <a:r>
              <a:rPr lang="zh-CN" altLang="en-US" sz="2000" dirty="0">
                <a:solidFill>
                  <a:srgbClr val="00B050"/>
                </a:solidFill>
              </a:rPr>
              <a:t> </a:t>
            </a:r>
            <a:r>
              <a:rPr lang="en-US" altLang="zh-CN" sz="2000" dirty="0">
                <a:solidFill>
                  <a:srgbClr val="FF0000"/>
                </a:solidFill>
              </a:rPr>
              <a:t>(continue</a:t>
            </a:r>
            <a:r>
              <a:rPr lang="zh-CN" altLang="en-US" sz="2000" dirty="0">
                <a:solidFill>
                  <a:srgbClr val="FF0000"/>
                </a:solidFill>
              </a:rPr>
              <a:t> </a:t>
            </a:r>
            <a:r>
              <a:rPr lang="en-US" altLang="zh-CN" sz="2000" dirty="0">
                <a:solidFill>
                  <a:srgbClr val="FF0000"/>
                </a:solidFill>
              </a:rPr>
              <a:t>to</a:t>
            </a:r>
            <a:r>
              <a:rPr lang="zh-CN" altLang="en-US" sz="2000" dirty="0">
                <a:solidFill>
                  <a:srgbClr val="FF0000"/>
                </a:solidFill>
              </a:rPr>
              <a:t> </a:t>
            </a:r>
            <a:r>
              <a:rPr lang="en-US" altLang="zh-CN" sz="2000" dirty="0">
                <a:solidFill>
                  <a:srgbClr val="FF0000"/>
                </a:solidFill>
              </a:rPr>
              <a:t>finish)</a:t>
            </a:r>
            <a:r>
              <a:rPr lang="zh-CN" altLang="en-US" sz="2000" dirty="0">
                <a:solidFill>
                  <a:srgbClr val="FF0000"/>
                </a:solidFill>
              </a:rPr>
              <a:t> </a:t>
            </a:r>
            <a:endParaRPr lang="en-US" sz="2000" dirty="0">
              <a:solidFill>
                <a:srgbClr val="FF0000"/>
              </a:solidFill>
            </a:endParaRPr>
          </a:p>
          <a:p>
            <a:pPr marL="0" indent="0">
              <a:buNone/>
            </a:pPr>
            <a:endParaRPr lang="en-US" sz="2000" dirty="0"/>
          </a:p>
          <a:p>
            <a:pPr marL="0" indent="0">
              <a:buNone/>
            </a:pPr>
            <a:endParaRPr lang="en-US" sz="2000" dirty="0">
              <a:cs typeface="Times New Roman" panose="02020603050405020304" pitchFamily="18" charset="0"/>
            </a:endParaRPr>
          </a:p>
          <a:p>
            <a:pPr marL="0" indent="0">
              <a:buNone/>
            </a:pPr>
            <a:endParaRPr lang="en-US" sz="2000" dirty="0">
              <a:cs typeface="Times New Roman" panose="02020603050405020304" pitchFamily="18" charset="0"/>
            </a:endParaRPr>
          </a:p>
          <a:p>
            <a:pPr marL="0" indent="0">
              <a:buNone/>
            </a:pPr>
            <a:endParaRPr lang="en-US" sz="2000" dirty="0">
              <a:cs typeface="Times New Roman" panose="02020603050405020304" pitchFamily="18" charset="0"/>
            </a:endParaRPr>
          </a:p>
          <a:p>
            <a:pPr marL="0" indent="0">
              <a:buNone/>
            </a:pPr>
            <a:endParaRPr lang="en-US" sz="2000" dirty="0"/>
          </a:p>
        </p:txBody>
      </p:sp>
      <p:sp>
        <p:nvSpPr>
          <p:cNvPr id="4" name="Slide Number Placeholder 3">
            <a:extLst>
              <a:ext uri="{FF2B5EF4-FFF2-40B4-BE49-F238E27FC236}">
                <a16:creationId xmlns:a16="http://schemas.microsoft.com/office/drawing/2014/main" id="{3AF9CB96-1DA4-49C4-8309-D70E34F2CF3C}"/>
              </a:ext>
            </a:extLst>
          </p:cNvPr>
          <p:cNvSpPr>
            <a:spLocks noGrp="1"/>
          </p:cNvSpPr>
          <p:nvPr>
            <p:ph type="sldNum" sz="quarter" idx="12"/>
          </p:nvPr>
        </p:nvSpPr>
        <p:spPr/>
        <p:txBody>
          <a:bodyPr/>
          <a:lstStyle/>
          <a:p>
            <a:fld id="{79EB0BAA-089B-F446-9CF3-DE954596BEEC}" type="slidenum">
              <a:rPr lang="en-US" smtClean="0"/>
              <a:t>18</a:t>
            </a:fld>
            <a:endParaRPr lang="en-US"/>
          </a:p>
        </p:txBody>
      </p:sp>
    </p:spTree>
    <p:extLst>
      <p:ext uri="{BB962C8B-B14F-4D97-AF65-F5344CB8AC3E}">
        <p14:creationId xmlns:p14="http://schemas.microsoft.com/office/powerpoint/2010/main" val="170608360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/home/s_m774/data/</a:t>
            </a:r>
            <a:r>
              <a:rPr lang="en-US" sz="2000" dirty="0" err="1"/>
              <a:t>miha</a:t>
            </a:r>
            <a:r>
              <a:rPr lang="en-US" sz="2000" dirty="0"/>
              <a:t>/dbm.2020.mar20</a:t>
            </a:r>
          </a:p>
          <a:p>
            <a:pPr marL="0" indent="0">
              <a:buNone/>
            </a:pPr>
            <a:r>
              <a:rPr lang="en-US" sz="2000" dirty="0"/>
              <a:t>(base) [s_s355@login1 dbm.2020.mar20]$ </a:t>
            </a:r>
            <a:r>
              <a:rPr lang="en-US" sz="2000" dirty="0" err="1"/>
              <a:t>wc</a:t>
            </a:r>
            <a:r>
              <a:rPr lang="en-US" sz="2000" dirty="0"/>
              <a:t> -l *</a:t>
            </a:r>
          </a:p>
          <a:p>
            <a:pPr marL="0" indent="0">
              <a:buNone/>
            </a:pPr>
            <a:r>
              <a:rPr lang="en-US" sz="2000" dirty="0"/>
              <a:t>14044 alleleDepth.5sample.chr10.vcf</a:t>
            </a:r>
          </a:p>
          <a:p>
            <a:pPr marL="0" indent="0">
              <a:buNone/>
            </a:pPr>
            <a:r>
              <a:rPr lang="en-US" sz="2000" dirty="0"/>
              <a:t>13558 chr10.5sample.counts</a:t>
            </a:r>
          </a:p>
          <a:p>
            <a:pPr marL="0" indent="0">
              <a:buNone/>
            </a:pPr>
            <a:r>
              <a:rPr lang="en-US" sz="2000" dirty="0"/>
              <a:t>13558 chr10.5sample.g</a:t>
            </a:r>
          </a:p>
          <a:p>
            <a:pPr marL="0" indent="0">
              <a:buNone/>
            </a:pPr>
            <a:r>
              <a:rPr lang="en-US" sz="2000" dirty="0"/>
              <a:t>10 chr10.5sample.pop</a:t>
            </a:r>
          </a:p>
          <a:p>
            <a:pPr marL="0" indent="0">
              <a:buNone/>
            </a:pPr>
            <a:r>
              <a:rPr lang="en-US" sz="2000" dirty="0"/>
              <a:t>13557 chr10.5sample.popr</a:t>
            </a:r>
          </a:p>
          <a:p>
            <a:pPr marL="0" indent="0">
              <a:buNone/>
            </a:pPr>
            <a:r>
              <a:rPr lang="en-US" sz="2000" dirty="0"/>
              <a:t>500 chr10.5sample.pops</a:t>
            </a:r>
          </a:p>
          <a:p>
            <a:pPr marL="0" indent="0">
              <a:buNone/>
            </a:pPr>
            <a:r>
              <a:rPr lang="en-US" sz="2000" dirty="0"/>
              <a:t>13557 chr10.5sample.snps</a:t>
            </a:r>
          </a:p>
          <a:p>
            <a:pPr marL="0" indent="0">
              <a:buNone/>
            </a:pPr>
            <a:r>
              <a:rPr lang="en-US" sz="2000" dirty="0"/>
              <a:t>13557 chr10.826.count</a:t>
            </a:r>
          </a:p>
          <a:p>
            <a:pPr marL="0" indent="0">
              <a:buNone/>
            </a:pPr>
            <a:r>
              <a:rPr lang="en-US" sz="2000" dirty="0"/>
              <a:t>13557 chr10.827.count</a:t>
            </a:r>
          </a:p>
          <a:p>
            <a:pPr marL="0" indent="0">
              <a:buNone/>
            </a:pPr>
            <a:r>
              <a:rPr lang="en-US" sz="2000" dirty="0"/>
              <a:t>13557 chr10.832.count</a:t>
            </a:r>
          </a:p>
          <a:p>
            <a:pPr marL="0" indent="0">
              <a:buNone/>
            </a:pPr>
            <a:r>
              <a:rPr lang="en-US" sz="2000" dirty="0"/>
              <a:t>13557 chr10.847.count</a:t>
            </a:r>
          </a:p>
          <a:p>
            <a:pPr marL="0" indent="0">
              <a:buNone/>
            </a:pPr>
            <a:r>
              <a:rPr lang="en-US" sz="2000" dirty="0"/>
              <a:t>13557 chr10.850.count</a:t>
            </a:r>
          </a:p>
          <a:p>
            <a:pPr marL="0" indent="0">
              <a:buNone/>
            </a:pPr>
            <a:r>
              <a:rPr lang="en-US" sz="2000" dirty="0"/>
              <a:t>2049 </a:t>
            </a:r>
            <a:r>
              <a:rPr lang="en-US" sz="2000" dirty="0" err="1"/>
              <a:t>dbm</a:t>
            </a: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233823406"/>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33566" y="2766218"/>
            <a:ext cx="7886700" cy="1325563"/>
          </a:xfrm>
        </p:spPr>
        <p:txBody>
          <a:bodyPr>
            <a:normAutofit fontScale="90000"/>
          </a:bodyPr>
          <a:lstStyle/>
          <a:p>
            <a:r>
              <a:rPr lang="en-US" sz="4800" b="1" dirty="0">
                <a:solidFill>
                  <a:schemeClr val="bg1"/>
                </a:solidFill>
              </a:rPr>
              <a:t>August 12, 2020 Meeting @ 3PM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06046682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0. Add meeting notes to slide 176</a:t>
            </a:r>
          </a:p>
          <a:p>
            <a:pPr marL="0" indent="0">
              <a:buNone/>
            </a:pPr>
            <a:r>
              <a:rPr lang="en-US" sz="2000" dirty="0">
                <a:solidFill>
                  <a:srgbClr val="00B050"/>
                </a:solidFill>
              </a:rPr>
              <a:t>Complete</a:t>
            </a:r>
          </a:p>
          <a:p>
            <a:pPr marL="0" indent="0">
              <a:buNone/>
            </a:pPr>
            <a:endParaRPr lang="en-US" sz="2000" dirty="0">
              <a:solidFill>
                <a:srgbClr val="00B050"/>
              </a:solidFill>
            </a:endParaRPr>
          </a:p>
          <a:p>
            <a:pPr marL="0" indent="0">
              <a:buNone/>
            </a:pPr>
            <a:r>
              <a:rPr lang="en-US" sz="2000" dirty="0">
                <a:solidFill>
                  <a:srgbClr val="00B050"/>
                </a:solidFill>
              </a:rPr>
              <a:t>1. Start manuscript with Comparative Analysis.</a:t>
            </a:r>
          </a:p>
          <a:p>
            <a:pPr marL="0" indent="0">
              <a:buNone/>
            </a:pPr>
            <a:r>
              <a:rPr lang="en-US" sz="2000" dirty="0">
                <a:solidFill>
                  <a:srgbClr val="00B050"/>
                </a:solidFill>
              </a:rPr>
              <a:t>Rough draft complete and sent via Outlook</a:t>
            </a:r>
          </a:p>
          <a:p>
            <a:pPr marL="0" indent="0">
              <a:buNone/>
            </a:pPr>
            <a:endParaRPr lang="en-US" sz="2000" dirty="0"/>
          </a:p>
          <a:p>
            <a:pPr marL="0" indent="0">
              <a:buNone/>
            </a:pPr>
            <a:endParaRPr lang="en-US" sz="2000" dirty="0"/>
          </a:p>
          <a:p>
            <a:pPr marL="0" indent="0">
              <a:buNone/>
            </a:pPr>
            <a:r>
              <a:rPr lang="en-US" sz="2000" dirty="0"/>
              <a:t>2. Start looking into 1000 genome data.</a:t>
            </a:r>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67813851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33566" y="2766218"/>
            <a:ext cx="7886700" cy="1325563"/>
          </a:xfrm>
        </p:spPr>
        <p:txBody>
          <a:bodyPr>
            <a:normAutofit fontScale="90000"/>
          </a:bodyPr>
          <a:lstStyle/>
          <a:p>
            <a:r>
              <a:rPr lang="en-US" sz="4800" b="1" dirty="0">
                <a:solidFill>
                  <a:schemeClr val="bg1"/>
                </a:solidFill>
              </a:rPr>
              <a:t>August 21, 2020 Meeting </a:t>
            </a:r>
            <a:r>
              <a:rPr lang="en-US" sz="4800" b="1">
                <a:solidFill>
                  <a:schemeClr val="bg1"/>
                </a:solidFill>
              </a:rPr>
              <a:t>@ 10AM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182939887"/>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Add title/description to each table</a:t>
            </a:r>
          </a:p>
          <a:p>
            <a:pPr marL="0" indent="0">
              <a:buNone/>
            </a:pPr>
            <a:r>
              <a:rPr lang="en-US" sz="2000" dirty="0">
                <a:solidFill>
                  <a:srgbClr val="00B050"/>
                </a:solidFill>
              </a:rPr>
              <a:t>Complete, see each table in summary</a:t>
            </a:r>
          </a:p>
          <a:p>
            <a:pPr marL="0" indent="0">
              <a:buNone/>
            </a:pPr>
            <a:endParaRPr lang="en-US" sz="2000" dirty="0">
              <a:solidFill>
                <a:srgbClr val="00B050"/>
              </a:solidFill>
            </a:endParaRPr>
          </a:p>
          <a:p>
            <a:pPr marL="0" indent="0">
              <a:buNone/>
            </a:pPr>
            <a:r>
              <a:rPr lang="en-US" sz="2000" dirty="0">
                <a:solidFill>
                  <a:srgbClr val="00B050"/>
                </a:solidFill>
              </a:rPr>
              <a:t>2. Add paper references (Get APA from google scholar)</a:t>
            </a:r>
          </a:p>
          <a:p>
            <a:pPr marL="0" indent="0">
              <a:buNone/>
            </a:pPr>
            <a:r>
              <a:rPr lang="en-US" sz="2000" dirty="0">
                <a:solidFill>
                  <a:srgbClr val="00B050"/>
                </a:solidFill>
              </a:rPr>
              <a:t>Complete, see reference page</a:t>
            </a:r>
          </a:p>
          <a:p>
            <a:pPr marL="0" indent="0">
              <a:buNone/>
            </a:pPr>
            <a:endParaRPr lang="en-US" sz="2000" dirty="0">
              <a:solidFill>
                <a:srgbClr val="00B050"/>
              </a:solidFill>
            </a:endParaRPr>
          </a:p>
          <a:p>
            <a:pPr marL="0" indent="0">
              <a:buNone/>
            </a:pPr>
            <a:r>
              <a:rPr lang="en-US" sz="2000" dirty="0">
                <a:solidFill>
                  <a:srgbClr val="00B050"/>
                </a:solidFill>
              </a:rPr>
              <a:t>3. Reference each figure used within the text</a:t>
            </a:r>
          </a:p>
          <a:p>
            <a:pPr marL="0" indent="0">
              <a:buNone/>
            </a:pPr>
            <a:r>
              <a:rPr lang="en-US" sz="2000" dirty="0">
                <a:solidFill>
                  <a:srgbClr val="00B050"/>
                </a:solidFill>
              </a:rPr>
              <a:t>Complete, see MIHA.summary.Aug20.2020</a:t>
            </a:r>
          </a:p>
          <a:p>
            <a:pPr marL="0" indent="0">
              <a:buNone/>
            </a:pPr>
            <a:endParaRPr lang="en-US" sz="2000" dirty="0">
              <a:solidFill>
                <a:srgbClr val="00B050"/>
              </a:solidFill>
            </a:endParaRPr>
          </a:p>
          <a:p>
            <a:pPr marL="0" indent="0">
              <a:buNone/>
            </a:pPr>
            <a:r>
              <a:rPr lang="en-US" sz="2000" dirty="0">
                <a:solidFill>
                  <a:srgbClr val="00B050"/>
                </a:solidFill>
              </a:rPr>
              <a:t>4. Update Comparative Analysis with Dr. Sun suggestions</a:t>
            </a:r>
          </a:p>
          <a:p>
            <a:pPr marL="0" indent="0">
              <a:buNone/>
            </a:pPr>
            <a:r>
              <a:rPr lang="en-US" sz="2000" dirty="0">
                <a:solidFill>
                  <a:srgbClr val="00B050"/>
                </a:solidFill>
              </a:rPr>
              <a:t>Complete, see MIHA.summary.Aug20.2020</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062303162"/>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33566" y="2766218"/>
            <a:ext cx="7886700" cy="1325563"/>
          </a:xfrm>
        </p:spPr>
        <p:txBody>
          <a:bodyPr>
            <a:normAutofit fontScale="90000"/>
          </a:bodyPr>
          <a:lstStyle/>
          <a:p>
            <a:r>
              <a:rPr lang="en-US" sz="4800" b="1" dirty="0">
                <a:solidFill>
                  <a:schemeClr val="bg1"/>
                </a:solidFill>
              </a:rPr>
              <a:t>August 28, 2020 Meeting </a:t>
            </a:r>
            <a:r>
              <a:rPr lang="en-US" sz="4800" b="1">
                <a:solidFill>
                  <a:schemeClr val="bg1"/>
                </a:solidFill>
              </a:rPr>
              <a:t>@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576842023"/>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Create an introduction/background</a:t>
            </a:r>
          </a:p>
          <a:p>
            <a:pPr marL="0" indent="0">
              <a:buNone/>
            </a:pPr>
            <a:r>
              <a:rPr lang="en-US" sz="2000" dirty="0">
                <a:solidFill>
                  <a:srgbClr val="00B050"/>
                </a:solidFill>
              </a:rPr>
              <a:t>Complete, see introduction and background</a:t>
            </a:r>
          </a:p>
          <a:p>
            <a:pPr marL="0" indent="0">
              <a:buNone/>
            </a:pPr>
            <a:endParaRPr lang="en-US" sz="2000" dirty="0">
              <a:solidFill>
                <a:srgbClr val="00B050"/>
              </a:solidFill>
            </a:endParaRPr>
          </a:p>
          <a:p>
            <a:pPr marL="0" indent="0">
              <a:buNone/>
            </a:pPr>
            <a:r>
              <a:rPr lang="en-US" sz="2000" dirty="0">
                <a:solidFill>
                  <a:srgbClr val="00B050"/>
                </a:solidFill>
              </a:rPr>
              <a:t>2. Update Comparative Analysis with Dr. Sun suggestions</a:t>
            </a:r>
          </a:p>
          <a:p>
            <a:pPr marL="0" indent="0">
              <a:buNone/>
            </a:pPr>
            <a:r>
              <a:rPr lang="en-US" sz="2000" dirty="0">
                <a:solidFill>
                  <a:srgbClr val="00B050"/>
                </a:solidFill>
              </a:rPr>
              <a:t>Complete, see comparative analysis</a:t>
            </a:r>
          </a:p>
          <a:p>
            <a:pPr marL="0" indent="0">
              <a:buNone/>
            </a:pPr>
            <a:endParaRPr lang="en-US" sz="2000" dirty="0">
              <a:solidFill>
                <a:srgbClr val="00B050"/>
              </a:solidFill>
            </a:endParaRPr>
          </a:p>
          <a:p>
            <a:pPr marL="0" indent="0">
              <a:buNone/>
            </a:pPr>
            <a:r>
              <a:rPr lang="en-US" sz="2000" dirty="0">
                <a:solidFill>
                  <a:srgbClr val="00B050"/>
                </a:solidFill>
              </a:rPr>
              <a:t>3. Search for other datasets</a:t>
            </a:r>
          </a:p>
          <a:p>
            <a:pPr marL="0" indent="0">
              <a:buNone/>
            </a:pPr>
            <a:r>
              <a:rPr lang="en-US" sz="2000" dirty="0">
                <a:solidFill>
                  <a:srgbClr val="00B050"/>
                </a:solidFill>
              </a:rPr>
              <a:t>Complete, located samples used on table 3 in the paper “Survey of computational haplotype determination methods for single individual” by Je-</a:t>
            </a:r>
            <a:r>
              <a:rPr lang="en-US" sz="2000" dirty="0" err="1">
                <a:solidFill>
                  <a:srgbClr val="00B050"/>
                </a:solidFill>
              </a:rPr>
              <a:t>Keun</a:t>
            </a:r>
            <a:r>
              <a:rPr lang="en-US" sz="2000" dirty="0">
                <a:solidFill>
                  <a:srgbClr val="00B050"/>
                </a:solidFill>
              </a:rPr>
              <a:t> Rhee. See slide 187.</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789962278"/>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b="1" dirty="0">
                <a:solidFill>
                  <a:srgbClr val="00B050"/>
                </a:solidFill>
              </a:rPr>
              <a:t>Samples </a:t>
            </a:r>
            <a:r>
              <a:rPr lang="pl-PL" sz="2000" b="1" dirty="0">
                <a:solidFill>
                  <a:srgbClr val="00B050"/>
                </a:solidFill>
              </a:rPr>
              <a:t>NA18506, NA18507, NA20847, HG01377,</a:t>
            </a:r>
            <a:r>
              <a:rPr lang="en-US" sz="2000" b="1" dirty="0">
                <a:solidFill>
                  <a:srgbClr val="00B050"/>
                </a:solidFill>
              </a:rPr>
              <a:t> </a:t>
            </a:r>
            <a:r>
              <a:rPr lang="pl-PL" sz="2000" b="1" dirty="0">
                <a:solidFill>
                  <a:srgbClr val="00B050"/>
                </a:solidFill>
              </a:rPr>
              <a:t>NA19240, NA20431</a:t>
            </a:r>
            <a:endParaRPr lang="en-US" sz="2000" b="1" dirty="0">
              <a:solidFill>
                <a:srgbClr val="00B050"/>
              </a:solidFill>
            </a:endParaRPr>
          </a:p>
          <a:p>
            <a:pPr marL="0" indent="0">
              <a:buNone/>
            </a:pPr>
            <a:r>
              <a:rPr lang="en-US" sz="2000" b="1" dirty="0">
                <a:solidFill>
                  <a:srgbClr val="00B050"/>
                </a:solidFill>
                <a:hlinkClick r:id="rId2"/>
              </a:rPr>
              <a:t>https://www.internationalgenome.org/data-portal/sample/NA12878</a:t>
            </a:r>
          </a:p>
          <a:p>
            <a:pPr marL="0" indent="0">
              <a:buNone/>
            </a:pPr>
            <a:r>
              <a:rPr lang="en-US" sz="2000" dirty="0">
                <a:hlinkClick r:id="rId2"/>
              </a:rPr>
              <a:t> https://www.internationalgenome.org/data-portal/sample/NA18506</a:t>
            </a:r>
            <a:endParaRPr lang="en-US" sz="2000" dirty="0">
              <a:solidFill>
                <a:srgbClr val="00B050"/>
              </a:solidFill>
            </a:endParaRPr>
          </a:p>
          <a:p>
            <a:pPr marL="0" indent="0">
              <a:buNone/>
            </a:pPr>
            <a:r>
              <a:rPr lang="en-US" sz="2000" dirty="0"/>
              <a:t>Father NA18507 Mother NA18508 (whole genome)</a:t>
            </a:r>
          </a:p>
          <a:p>
            <a:pPr marL="0" indent="0">
              <a:buNone/>
            </a:pPr>
            <a:r>
              <a:rPr lang="en-US" sz="2000" dirty="0">
                <a:hlinkClick r:id="rId3"/>
              </a:rPr>
              <a:t>https://www.internationalgenome.org/data-portal/sample/NA18507</a:t>
            </a:r>
            <a:endParaRPr lang="en-US" sz="2000" dirty="0"/>
          </a:p>
          <a:p>
            <a:pPr marL="0" indent="0">
              <a:buNone/>
            </a:pPr>
            <a:r>
              <a:rPr lang="en-US" sz="2000" dirty="0"/>
              <a:t>Child NA18506</a:t>
            </a:r>
          </a:p>
          <a:p>
            <a:pPr marL="0" indent="0">
              <a:buNone/>
            </a:pPr>
            <a:r>
              <a:rPr lang="en-US" sz="2000" dirty="0">
                <a:hlinkClick r:id="rId4"/>
              </a:rPr>
              <a:t>https://www.internationalgenome.org/data-portal/sample/NA20847</a:t>
            </a:r>
            <a:endParaRPr lang="en-US" sz="2000" dirty="0"/>
          </a:p>
          <a:p>
            <a:pPr marL="0" indent="0">
              <a:buNone/>
            </a:pPr>
            <a:endParaRPr lang="en-US" sz="2000" b="1" dirty="0"/>
          </a:p>
          <a:p>
            <a:pPr marL="0" indent="0">
              <a:buNone/>
            </a:pPr>
            <a:r>
              <a:rPr lang="en-US" sz="2000" dirty="0">
                <a:hlinkClick r:id="rId5"/>
              </a:rPr>
              <a:t>https://www.internationalgenome.org/data-portal/sample/HG01377</a:t>
            </a:r>
            <a:endParaRPr lang="en-US" sz="2000" dirty="0"/>
          </a:p>
          <a:p>
            <a:pPr marL="0" indent="0">
              <a:buNone/>
            </a:pPr>
            <a:endParaRPr lang="en-US" sz="2000" b="1" dirty="0"/>
          </a:p>
          <a:p>
            <a:pPr marL="0" indent="0">
              <a:buNone/>
            </a:pPr>
            <a:r>
              <a:rPr lang="en-US" sz="2000" dirty="0">
                <a:hlinkClick r:id="rId6"/>
              </a:rPr>
              <a:t>https://www.internationalgenome.org/data-portal/sample/NA19240</a:t>
            </a:r>
            <a:endParaRPr lang="en-US" sz="2000" b="1" dirty="0"/>
          </a:p>
          <a:p>
            <a:pPr marL="0" indent="0">
              <a:buNone/>
            </a:pPr>
            <a:r>
              <a:rPr lang="en-US" sz="2000" dirty="0"/>
              <a:t>Mother NA19238 Father NA19239</a:t>
            </a:r>
            <a:endParaRPr lang="en-US" sz="2000" b="1" dirty="0"/>
          </a:p>
          <a:p>
            <a:pPr marL="0" indent="0">
              <a:buNone/>
            </a:pPr>
            <a:r>
              <a:rPr lang="en-US" sz="2000" dirty="0">
                <a:hlinkClick r:id="rId7"/>
              </a:rPr>
              <a:t>https://www.coriell.org/0/Sections/Search/Sample_Detail.aspx?Ref=NA20431&amp;product=DNA</a:t>
            </a:r>
            <a:endParaRPr lang="en-US" sz="2000" b="1" dirty="0"/>
          </a:p>
          <a:p>
            <a:pPr marL="0" indent="0">
              <a:buNone/>
            </a:pPr>
            <a:r>
              <a:rPr lang="en-US" sz="2000" dirty="0"/>
              <a:t>for sale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224893662"/>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381000" y="2766218"/>
            <a:ext cx="8458200" cy="1325563"/>
          </a:xfrm>
        </p:spPr>
        <p:txBody>
          <a:bodyPr>
            <a:normAutofit fontScale="90000"/>
          </a:bodyPr>
          <a:lstStyle/>
          <a:p>
            <a:r>
              <a:rPr lang="en-US" sz="4800" b="1" dirty="0">
                <a:solidFill>
                  <a:schemeClr val="bg1"/>
                </a:solidFill>
              </a:rPr>
              <a:t> September 4, 2020 Meeting @ 11AM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40232982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1.1 Add a summary of each HA algorithm to introduction</a:t>
            </a:r>
          </a:p>
          <a:p>
            <a:pPr marL="0" indent="0">
              <a:buNone/>
            </a:pPr>
            <a:r>
              <a:rPr lang="en-US" sz="2000" dirty="0">
                <a:solidFill>
                  <a:srgbClr val="00B050"/>
                </a:solidFill>
              </a:rPr>
              <a:t>1.2 Revise introduction using Dr. Sun notes</a:t>
            </a:r>
          </a:p>
          <a:p>
            <a:pPr marL="0" indent="0">
              <a:buNone/>
            </a:pPr>
            <a:endParaRPr lang="en-US" sz="2000" dirty="0">
              <a:solidFill>
                <a:srgbClr val="00B050"/>
              </a:solidFill>
            </a:endParaRPr>
          </a:p>
          <a:p>
            <a:pPr marL="0" indent="0">
              <a:buNone/>
            </a:pPr>
            <a:r>
              <a:rPr lang="en-US" sz="2000" dirty="0">
                <a:solidFill>
                  <a:srgbClr val="00B050"/>
                </a:solidFill>
              </a:rPr>
              <a:t>2. Add trios to the excel file-preferably within a single population</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237290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09600" y="2766218"/>
            <a:ext cx="7886700" cy="1325563"/>
          </a:xfrm>
        </p:spPr>
        <p:txBody>
          <a:bodyPr>
            <a:normAutofit/>
          </a:bodyPr>
          <a:lstStyle/>
          <a:p>
            <a:r>
              <a:rPr lang="en-US" sz="4800" b="1" dirty="0">
                <a:solidFill>
                  <a:schemeClr val="bg1"/>
                </a:solidFill>
              </a:rPr>
              <a:t>September 5,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6BF54531-8C20-4707-AEE7-0E7F5BD22B57}"/>
              </a:ext>
            </a:extLst>
          </p:cNvPr>
          <p:cNvSpPr>
            <a:spLocks noGrp="1"/>
          </p:cNvSpPr>
          <p:nvPr>
            <p:ph type="sldNum" sz="quarter" idx="12"/>
          </p:nvPr>
        </p:nvSpPr>
        <p:spPr/>
        <p:txBody>
          <a:bodyPr/>
          <a:lstStyle/>
          <a:p>
            <a:fld id="{79EB0BAA-089B-F446-9CF3-DE954596BEEC}" type="slidenum">
              <a:rPr lang="en-US" smtClean="0"/>
              <a:t>19</a:t>
            </a:fld>
            <a:endParaRPr lang="en-US"/>
          </a:p>
        </p:txBody>
      </p:sp>
    </p:spTree>
    <p:extLst>
      <p:ext uri="{BB962C8B-B14F-4D97-AF65-F5344CB8AC3E}">
        <p14:creationId xmlns:p14="http://schemas.microsoft.com/office/powerpoint/2010/main" val="3888164774"/>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0" y="2766218"/>
            <a:ext cx="9144000" cy="1325563"/>
          </a:xfrm>
        </p:spPr>
        <p:txBody>
          <a:bodyPr>
            <a:normAutofit fontScale="90000"/>
          </a:bodyPr>
          <a:lstStyle/>
          <a:p>
            <a:r>
              <a:rPr lang="en-US" sz="4800" b="1" dirty="0">
                <a:solidFill>
                  <a:schemeClr val="bg1"/>
                </a:solidFill>
              </a:rPr>
              <a:t> September 11, 2020 Meeting @ noon</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438761440"/>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Revise introduction using Dr. Sun notes</a:t>
            </a:r>
          </a:p>
          <a:p>
            <a:pPr marL="0" indent="0">
              <a:buNone/>
            </a:pPr>
            <a:r>
              <a:rPr lang="en-US" sz="2000" dirty="0">
                <a:solidFill>
                  <a:srgbClr val="00B050"/>
                </a:solidFill>
              </a:rPr>
              <a:t>Complete, see the introduction.</a:t>
            </a:r>
          </a:p>
          <a:p>
            <a:pPr marL="0" indent="0">
              <a:buNone/>
            </a:pPr>
            <a:endParaRPr lang="en-US" sz="2000" dirty="0">
              <a:solidFill>
                <a:srgbClr val="00B050"/>
              </a:solidFill>
            </a:endParaRPr>
          </a:p>
          <a:p>
            <a:pPr marL="0" indent="0">
              <a:buNone/>
            </a:pPr>
            <a:r>
              <a:rPr lang="en-US" sz="2000" dirty="0">
                <a:solidFill>
                  <a:srgbClr val="00B050"/>
                </a:solidFill>
              </a:rPr>
              <a:t>2. Download a 1000 genome sample to LEAP server (Can use </a:t>
            </a:r>
            <a:r>
              <a:rPr lang="en-US" sz="2000" dirty="0" err="1">
                <a:solidFill>
                  <a:srgbClr val="00B050"/>
                </a:solidFill>
              </a:rPr>
              <a:t>wget</a:t>
            </a:r>
            <a:r>
              <a:rPr lang="en-US" sz="2000" dirty="0">
                <a:solidFill>
                  <a:srgbClr val="00B050"/>
                </a:solidFill>
              </a:rPr>
              <a:t>, </a:t>
            </a:r>
            <a:r>
              <a:rPr lang="en-US" sz="2000" dirty="0" err="1">
                <a:solidFill>
                  <a:srgbClr val="00B050"/>
                </a:solidFill>
              </a:rPr>
              <a:t>samtools</a:t>
            </a:r>
            <a:r>
              <a:rPr lang="en-US" sz="2000" dirty="0">
                <a:solidFill>
                  <a:srgbClr val="00B050"/>
                </a:solidFill>
              </a:rPr>
              <a:t> view)</a:t>
            </a:r>
          </a:p>
          <a:p>
            <a:pPr marL="0" indent="0">
              <a:buNone/>
            </a:pPr>
            <a:r>
              <a:rPr lang="en-US" sz="2000" dirty="0">
                <a:solidFill>
                  <a:srgbClr val="00B050"/>
                </a:solidFill>
              </a:rPr>
              <a:t>https://www.internationalgenome.org/faq/how-do-i-get-sub-section-bam-file/</a:t>
            </a:r>
          </a:p>
          <a:p>
            <a:pPr marL="0" indent="0">
              <a:buNone/>
            </a:pPr>
            <a:r>
              <a:rPr lang="en-US" sz="2000" dirty="0">
                <a:solidFill>
                  <a:srgbClr val="00B050"/>
                </a:solidFill>
              </a:rPr>
              <a:t>I use </a:t>
            </a:r>
            <a:r>
              <a:rPr lang="en-US" sz="2000" dirty="0" err="1">
                <a:solidFill>
                  <a:srgbClr val="00B050"/>
                </a:solidFill>
              </a:rPr>
              <a:t>wget</a:t>
            </a:r>
            <a:r>
              <a:rPr lang="en-US" sz="2000" dirty="0">
                <a:solidFill>
                  <a:srgbClr val="00B050"/>
                </a:solidFill>
              </a:rPr>
              <a:t> to download NA12878 in the background which is 15.7GB. Currently downloading in this folder: /home/s_m774/1000GenomeData</a:t>
            </a:r>
          </a:p>
          <a:p>
            <a:pPr marL="0" indent="0">
              <a:buNone/>
            </a:pPr>
            <a:endParaRPr lang="en-US" sz="2000" dirty="0">
              <a:solidFill>
                <a:srgbClr val="00B050"/>
              </a:solidFill>
            </a:endParaRPr>
          </a:p>
          <a:p>
            <a:pPr marL="0" indent="0">
              <a:buNone/>
            </a:pPr>
            <a:r>
              <a:rPr lang="en-US" sz="2000" dirty="0">
                <a:solidFill>
                  <a:srgbClr val="00B050"/>
                </a:solidFill>
              </a:rPr>
              <a:t>Using “</a:t>
            </a:r>
            <a:r>
              <a:rPr lang="en-US" sz="2000" dirty="0" err="1">
                <a:solidFill>
                  <a:srgbClr val="00B050"/>
                </a:solidFill>
              </a:rPr>
              <a:t>samtools</a:t>
            </a:r>
            <a:r>
              <a:rPr lang="en-US" sz="2000" dirty="0">
                <a:solidFill>
                  <a:srgbClr val="00B050"/>
                </a:solidFill>
              </a:rPr>
              <a:t> view” directly on an ftp address warns to index the cram first.</a:t>
            </a:r>
          </a:p>
          <a:p>
            <a:pPr marL="0" indent="0">
              <a:buNone/>
            </a:pPr>
            <a:endParaRPr lang="en-US" sz="2000" dirty="0">
              <a:solidFill>
                <a:srgbClr val="00B050"/>
              </a:solidFill>
            </a:endParaRPr>
          </a:p>
          <a:p>
            <a:pPr marL="0" indent="0">
              <a:buNone/>
            </a:pPr>
            <a:r>
              <a:rPr lang="en-US" sz="2000" dirty="0">
                <a:solidFill>
                  <a:srgbClr val="00B050"/>
                </a:solidFill>
              </a:rPr>
              <a:t>3. Find more trios with European Ancestry</a:t>
            </a:r>
          </a:p>
          <a:p>
            <a:pPr marL="0" indent="0">
              <a:buNone/>
            </a:pPr>
            <a:r>
              <a:rPr lang="en-US" sz="2000" dirty="0">
                <a:solidFill>
                  <a:srgbClr val="00B050"/>
                </a:solidFill>
              </a:rPr>
              <a:t>I added 9 more samples to the Sample Summary. Summary now has 27 samples with 9 trio sets.</a:t>
            </a:r>
          </a:p>
          <a:p>
            <a:pPr marL="0" indent="0">
              <a:buNone/>
            </a:pPr>
            <a:r>
              <a:rPr lang="en-US" sz="2000" dirty="0">
                <a:solidFill>
                  <a:srgbClr val="00B050"/>
                </a:solidFill>
              </a:rPr>
              <a:t>   </a:t>
            </a:r>
          </a:p>
          <a:p>
            <a:pPr marL="0" indent="0">
              <a:buNone/>
            </a:pPr>
            <a:endParaRPr lang="en-US" sz="2000" dirty="0">
              <a:solidFill>
                <a:srgbClr val="00B050"/>
              </a:solidFill>
            </a:endParaRP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337864145"/>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0" y="2766218"/>
            <a:ext cx="9144000" cy="1325563"/>
          </a:xfrm>
        </p:spPr>
        <p:txBody>
          <a:bodyPr>
            <a:normAutofit fontScale="90000"/>
          </a:bodyPr>
          <a:lstStyle/>
          <a:p>
            <a:r>
              <a:rPr lang="en-US" sz="4800" b="1" dirty="0">
                <a:solidFill>
                  <a:schemeClr val="bg1"/>
                </a:solidFill>
              </a:rPr>
              <a:t> September 19, 2020 Meeting @ 6pm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19119903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lnSpcReduction="10000"/>
          </a:bodyPr>
          <a:lstStyle/>
          <a:p>
            <a:pPr marL="0" indent="0" algn="ctr">
              <a:buNone/>
            </a:pPr>
            <a:r>
              <a:rPr lang="en-US" sz="2000" b="1" dirty="0"/>
              <a:t>Download IGSR samples to LEAP server and create bam</a:t>
            </a:r>
            <a:r>
              <a:rPr lang="en-US" sz="2000" dirty="0"/>
              <a:t>.</a:t>
            </a:r>
          </a:p>
          <a:p>
            <a:pPr marL="0" indent="0">
              <a:buNone/>
            </a:pPr>
            <a:r>
              <a:rPr lang="en-US" sz="2000" dirty="0"/>
              <a:t>NA12878 bam alignments on IGSR are ONLY made using exome reads. </a:t>
            </a:r>
            <a:r>
              <a:rPr lang="en-US" sz="2000" b="1" dirty="0"/>
              <a:t>Are exome reads acceptable?</a:t>
            </a:r>
          </a:p>
          <a:p>
            <a:pPr marL="0" indent="0">
              <a:buNone/>
            </a:pPr>
            <a:endParaRPr lang="en-US" sz="2000" dirty="0"/>
          </a:p>
          <a:p>
            <a:pPr marL="0" indent="0">
              <a:buNone/>
            </a:pPr>
            <a:r>
              <a:rPr lang="en-US" sz="2000" dirty="0"/>
              <a:t>NA12878 called variants in </a:t>
            </a:r>
            <a:r>
              <a:rPr lang="en-US" sz="2000" dirty="0" err="1"/>
              <a:t>vcf</a:t>
            </a:r>
            <a:r>
              <a:rPr lang="en-US" sz="2000" dirty="0"/>
              <a:t> are available on IGSR—these can be used for our purpose. </a:t>
            </a:r>
            <a:r>
              <a:rPr lang="en-US" sz="2000" b="1" dirty="0"/>
              <a:t>Is Multi-Sample Variant Calling preferred to combining single sample variants for MIHA?</a:t>
            </a:r>
          </a:p>
          <a:p>
            <a:pPr marL="0" indent="0">
              <a:buNone/>
            </a:pPr>
            <a:r>
              <a:rPr lang="en-US" sz="2000" dirty="0"/>
              <a:t>Paper on Multi-Sample Variant Calling:</a:t>
            </a:r>
          </a:p>
          <a:p>
            <a:pPr marL="0" indent="0">
              <a:buNone/>
            </a:pPr>
            <a:r>
              <a:rPr lang="en-US" sz="2000" dirty="0">
                <a:hlinkClick r:id="rId2"/>
              </a:rPr>
              <a:t>https://www.ncbi.nlm.nih.gov/pmc/articles/PMC4496949/</a:t>
            </a:r>
            <a:endParaRPr lang="en-US" sz="2000" dirty="0"/>
          </a:p>
          <a:p>
            <a:pPr marL="0" indent="0">
              <a:buNone/>
            </a:pPr>
            <a:r>
              <a:rPr lang="en-US" sz="2000" b="1" dirty="0"/>
              <a:t>Update: IGSR called variants seem to include haplotypes from </a:t>
            </a:r>
            <a:r>
              <a:rPr lang="en-US" sz="2000" b="1" dirty="0" err="1"/>
              <a:t>Shapeit</a:t>
            </a:r>
            <a:r>
              <a:rPr lang="en-US" sz="2000" b="1" dirty="0"/>
              <a:t>.</a:t>
            </a:r>
          </a:p>
          <a:p>
            <a:pPr marL="0" indent="0">
              <a:buNone/>
            </a:pPr>
            <a:endParaRPr lang="en-US" sz="2000" b="1" dirty="0"/>
          </a:p>
          <a:p>
            <a:pPr marL="0" indent="0">
              <a:buNone/>
            </a:pPr>
            <a:r>
              <a:rPr lang="en-US" sz="2000" dirty="0"/>
              <a:t>Mpileup does not support calling variants using cram files—need to convert to bam prior to calling variants.</a:t>
            </a:r>
          </a:p>
          <a:p>
            <a:pPr marL="0" indent="0">
              <a:buNone/>
            </a:pPr>
            <a:r>
              <a:rPr lang="en-US" sz="2000" dirty="0"/>
              <a:t>Cram format always requires an accompanying reference. Converting a cram to bam using </a:t>
            </a:r>
            <a:r>
              <a:rPr lang="en-US" sz="2000" dirty="0" err="1"/>
              <a:t>samtools</a:t>
            </a:r>
            <a:r>
              <a:rPr lang="en-US" sz="2000" dirty="0"/>
              <a:t> requires a </a:t>
            </a:r>
            <a:r>
              <a:rPr lang="en-US" sz="2000" dirty="0" err="1"/>
              <a:t>fasta</a:t>
            </a:r>
            <a:r>
              <a:rPr lang="en-US" sz="2000" dirty="0"/>
              <a:t> reference. </a:t>
            </a:r>
            <a:r>
              <a:rPr lang="en-US" sz="2000" dirty="0" err="1"/>
              <a:t>Samtools</a:t>
            </a:r>
            <a:r>
              <a:rPr lang="en-US" sz="2000" dirty="0"/>
              <a:t> documentation is included on next slide.</a:t>
            </a:r>
          </a:p>
          <a:p>
            <a:pPr marL="0" indent="0">
              <a:buNone/>
            </a:pPr>
            <a:r>
              <a:rPr lang="en-US" sz="2000" dirty="0"/>
              <a:t>I am working on creating bam files using </a:t>
            </a:r>
            <a:r>
              <a:rPr lang="en-US" sz="2000" dirty="0" err="1"/>
              <a:t>samtools</a:t>
            </a:r>
            <a:r>
              <a:rPr lang="en-US" sz="2000" dirty="0"/>
              <a:t> view—error shown on slide 195.</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056052194"/>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b="1" dirty="0" err="1"/>
              <a:t>Samtools</a:t>
            </a:r>
            <a:r>
              <a:rPr lang="en-US" sz="2000" b="1" dirty="0"/>
              <a:t> documentation</a:t>
            </a:r>
          </a:p>
          <a:p>
            <a:pPr marL="0" indent="0" algn="ctr">
              <a:buNone/>
            </a:pPr>
            <a:r>
              <a:rPr lang="en-US" sz="2000" dirty="0">
                <a:hlinkClick r:id="rId2"/>
              </a:rPr>
              <a:t>http://www.htslib.org/workflow/#mapping_to_cram</a:t>
            </a:r>
            <a:endParaRPr lang="en-US" sz="2000" dirty="0"/>
          </a:p>
          <a:p>
            <a:pPr marL="0" indent="0" algn="ctr">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4" name="Picture 3">
            <a:extLst>
              <a:ext uri="{FF2B5EF4-FFF2-40B4-BE49-F238E27FC236}">
                <a16:creationId xmlns:a16="http://schemas.microsoft.com/office/drawing/2014/main" id="{E32C6CFD-AF7E-41C0-9702-F0309C410D9B}"/>
              </a:ext>
            </a:extLst>
          </p:cNvPr>
          <p:cNvPicPr>
            <a:picLocks noChangeAspect="1"/>
          </p:cNvPicPr>
          <p:nvPr/>
        </p:nvPicPr>
        <p:blipFill>
          <a:blip r:embed="rId3"/>
          <a:stretch>
            <a:fillRect/>
          </a:stretch>
        </p:blipFill>
        <p:spPr>
          <a:xfrm>
            <a:off x="267629" y="1516834"/>
            <a:ext cx="8633356" cy="4419600"/>
          </a:xfrm>
          <a:prstGeom prst="rect">
            <a:avLst/>
          </a:prstGeom>
        </p:spPr>
      </p:pic>
    </p:spTree>
    <p:extLst>
      <p:ext uri="{BB962C8B-B14F-4D97-AF65-F5344CB8AC3E}">
        <p14:creationId xmlns:p14="http://schemas.microsoft.com/office/powerpoint/2010/main" val="370869396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lgn="ctr">
              <a:buNone/>
            </a:pPr>
            <a:r>
              <a:rPr lang="en-US" sz="2000" b="1" dirty="0" err="1"/>
              <a:t>Samtools</a:t>
            </a:r>
            <a:r>
              <a:rPr lang="en-US" sz="2000" b="1" dirty="0"/>
              <a:t> view usage</a:t>
            </a:r>
          </a:p>
          <a:p>
            <a:pPr marL="0" indent="0">
              <a:buNone/>
            </a:pPr>
            <a:r>
              <a:rPr lang="en-US" sz="2000" dirty="0"/>
              <a:t>-o output -b bam -T reference genome -h header (default is </a:t>
            </a:r>
            <a:r>
              <a:rPr lang="en-US" sz="2000" dirty="0" err="1"/>
              <a:t>headerless</a:t>
            </a:r>
            <a:r>
              <a:rPr lang="en-US" sz="2000" dirty="0"/>
              <a:t> </a:t>
            </a:r>
            <a:r>
              <a:rPr lang="en-US" sz="2000" dirty="0" err="1"/>
              <a:t>sam</a:t>
            </a:r>
            <a:r>
              <a:rPr lang="en-US" sz="2000" dirty="0"/>
              <a:t>)</a:t>
            </a:r>
          </a:p>
          <a:p>
            <a:pPr marL="0" indent="0">
              <a:buNone/>
            </a:pPr>
            <a:r>
              <a:rPr lang="en-US" sz="2000" dirty="0"/>
              <a:t>/group/hon/hon3398o/0.course.files/software/samtools-1.9/</a:t>
            </a:r>
            <a:r>
              <a:rPr lang="en-US" sz="2000" dirty="0" err="1"/>
              <a:t>samtools</a:t>
            </a:r>
            <a:r>
              <a:rPr lang="en-US" sz="2000" dirty="0"/>
              <a:t> view -b  -T hg38.fa -o hg38.NA12878.bam NA12878.final.cram</a:t>
            </a:r>
          </a:p>
          <a:p>
            <a:pPr marL="0" indent="0">
              <a:buNone/>
            </a:pPr>
            <a:endParaRPr lang="en-US" sz="2000" dirty="0"/>
          </a:p>
          <a:p>
            <a:pPr marL="0" indent="0">
              <a:buNone/>
            </a:pPr>
            <a:r>
              <a:rPr lang="en-US" sz="2000" b="1" dirty="0"/>
              <a:t>[</a:t>
            </a:r>
            <a:r>
              <a:rPr lang="en-US" sz="2000" b="1" dirty="0" err="1"/>
              <a:t>samfaipath</a:t>
            </a:r>
            <a:r>
              <a:rPr lang="en-US" sz="2000" b="1" dirty="0"/>
              <a:t>] build FASTA index...</a:t>
            </a:r>
          </a:p>
          <a:p>
            <a:pPr marL="0" indent="0">
              <a:buNone/>
            </a:pPr>
            <a:r>
              <a:rPr lang="en-US" sz="2000" b="1" dirty="0"/>
              <a:t>[E::</a:t>
            </a:r>
            <a:r>
              <a:rPr lang="en-US" sz="2000" b="1" dirty="0" err="1"/>
              <a:t>cram_decode_slice</a:t>
            </a:r>
            <a:r>
              <a:rPr lang="en-US" sz="2000" b="1" dirty="0"/>
              <a:t>] MD5 checksum reference mismatch for ref 0 pos 248747869..248786716</a:t>
            </a:r>
          </a:p>
          <a:p>
            <a:pPr marL="0" indent="0">
              <a:buNone/>
            </a:pPr>
            <a:r>
              <a:rPr lang="en-US" sz="2000" b="1" dirty="0"/>
              <a:t>[E::</a:t>
            </a:r>
            <a:r>
              <a:rPr lang="en-US" sz="2000" b="1" dirty="0" err="1"/>
              <a:t>cram_decode_slice</a:t>
            </a:r>
            <a:r>
              <a:rPr lang="en-US" sz="2000" b="1" dirty="0"/>
              <a:t>] CRAM: 720250455f7998c0d906314e9aae3434</a:t>
            </a:r>
          </a:p>
          <a:p>
            <a:pPr marL="0" indent="0">
              <a:buNone/>
            </a:pPr>
            <a:r>
              <a:rPr lang="en-US" sz="2000" b="1" dirty="0"/>
              <a:t>[E::</a:t>
            </a:r>
            <a:r>
              <a:rPr lang="en-US" sz="2000" b="1" dirty="0" err="1"/>
              <a:t>cram_decode_slice</a:t>
            </a:r>
            <a:r>
              <a:rPr lang="en-US" sz="2000" b="1" dirty="0"/>
              <a:t>] Ref : 5e868f1c3be1506207b2097a2371c4c5</a:t>
            </a:r>
          </a:p>
          <a:p>
            <a:pPr marL="0" indent="0">
              <a:buNone/>
            </a:pPr>
            <a:r>
              <a:rPr lang="en-US" sz="2000" b="1" dirty="0"/>
              <a:t>[E::</a:t>
            </a:r>
            <a:r>
              <a:rPr lang="en-US" sz="2000" b="1" dirty="0" err="1"/>
              <a:t>cram_next_slice</a:t>
            </a:r>
            <a:r>
              <a:rPr lang="en-US" sz="2000" b="1" dirty="0"/>
              <a:t>] Failure to decode slice</a:t>
            </a:r>
          </a:p>
          <a:p>
            <a:pPr marL="0" indent="0">
              <a:buNone/>
            </a:pPr>
            <a:r>
              <a:rPr lang="en-US" sz="2000" b="1" dirty="0"/>
              <a:t>[</a:t>
            </a:r>
            <a:r>
              <a:rPr lang="en-US" sz="2000" b="1" dirty="0" err="1"/>
              <a:t>main_samview</a:t>
            </a:r>
            <a:r>
              <a:rPr lang="en-US" sz="2000" b="1" dirty="0"/>
              <a:t>] truncated file.</a:t>
            </a:r>
          </a:p>
          <a:p>
            <a:pPr marL="0" indent="0">
              <a:buNone/>
            </a:pPr>
            <a:endParaRPr lang="en-US" sz="2000" b="1" dirty="0"/>
          </a:p>
          <a:p>
            <a:pPr marL="0" indent="0">
              <a:buNone/>
            </a:pPr>
            <a:r>
              <a:rPr lang="en-US" sz="2000" dirty="0"/>
              <a:t># </a:t>
            </a:r>
            <a:r>
              <a:rPr lang="en-US" sz="2000" dirty="0" err="1"/>
              <a:t>Biostars</a:t>
            </a:r>
            <a:r>
              <a:rPr lang="en-US" sz="2000" dirty="0"/>
              <a:t> solution may be to --enable lib curl option</a:t>
            </a:r>
          </a:p>
          <a:p>
            <a:pPr marL="0" indent="0">
              <a:buNone/>
            </a:pPr>
            <a:r>
              <a:rPr lang="en-US" sz="2000" dirty="0"/>
              <a:t>https://www.biostars.org/p/389132/</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17785145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0" y="2766218"/>
            <a:ext cx="9144000" cy="1325563"/>
          </a:xfrm>
        </p:spPr>
        <p:txBody>
          <a:bodyPr>
            <a:normAutofit fontScale="90000"/>
          </a:bodyPr>
          <a:lstStyle/>
          <a:p>
            <a:r>
              <a:rPr lang="en-US" sz="4800" b="1" dirty="0">
                <a:solidFill>
                  <a:schemeClr val="bg1"/>
                </a:solidFill>
              </a:rPr>
              <a:t> September 26, 2020 Meeting @ 6pm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D18F396F-7951-46FB-A5C3-9782A51E4BE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857865191"/>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1. Create </a:t>
            </a:r>
            <a:r>
              <a:rPr lang="en-US" sz="2000" dirty="0" err="1"/>
              <a:t>perl</a:t>
            </a:r>
            <a:r>
              <a:rPr lang="en-US" sz="2000" dirty="0"/>
              <a:t> code to calculate switch error</a:t>
            </a:r>
          </a:p>
          <a:p>
            <a:pPr marL="0" indent="0">
              <a:buNone/>
            </a:pPr>
            <a:endParaRPr lang="en-US" sz="2000" dirty="0"/>
          </a:p>
          <a:p>
            <a:pPr marL="0" indent="0">
              <a:buNone/>
            </a:pPr>
            <a:r>
              <a:rPr lang="en-US" sz="2000" dirty="0" err="1"/>
              <a:t>pwd</a:t>
            </a:r>
            <a:endParaRPr lang="en-US" sz="2000" dirty="0"/>
          </a:p>
          <a:p>
            <a:pPr marL="0" indent="0">
              <a:buNone/>
            </a:pPr>
            <a:r>
              <a:rPr lang="en-US" sz="2000" dirty="0"/>
              <a:t>/home/s_m774/data/july2020.MIHA/compare</a:t>
            </a:r>
          </a:p>
          <a:p>
            <a:pPr marL="0" indent="0">
              <a:buNone/>
            </a:pPr>
            <a:endParaRPr lang="en-US" sz="2000" dirty="0"/>
          </a:p>
          <a:p>
            <a:pPr marL="0" indent="0">
              <a:buNone/>
            </a:pPr>
            <a:r>
              <a:rPr lang="en-US" sz="2000" dirty="0"/>
              <a:t>2. Get switch error rate using each package as reference</a:t>
            </a:r>
          </a:p>
        </p:txBody>
      </p:sp>
      <p:sp>
        <p:nvSpPr>
          <p:cNvPr id="2" name="Slide Number Placeholder 1">
            <a:extLst>
              <a:ext uri="{FF2B5EF4-FFF2-40B4-BE49-F238E27FC236}">
                <a16:creationId xmlns:a16="http://schemas.microsoft.com/office/drawing/2014/main" id="{5778E80A-1ACE-46EC-8146-7E83B54341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EB0BAA-089B-F446-9CF3-DE954596BEEC}"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611865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7,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F69D3687-68FD-49CC-9B5C-EF7EF511977A}"/>
              </a:ext>
            </a:extLst>
          </p:cNvPr>
          <p:cNvSpPr>
            <a:spLocks noGrp="1"/>
          </p:cNvSpPr>
          <p:nvPr>
            <p:ph type="sldNum" sz="quarter" idx="12"/>
          </p:nvPr>
        </p:nvSpPr>
        <p:spPr/>
        <p:txBody>
          <a:bodyPr/>
          <a:lstStyle/>
          <a:p>
            <a:fld id="{79EB0BAA-089B-F446-9CF3-DE954596BEEC}" type="slidenum">
              <a:rPr lang="en-US" smtClean="0"/>
              <a:t>2</a:t>
            </a:fld>
            <a:endParaRPr lang="en-US"/>
          </a:p>
        </p:txBody>
      </p:sp>
    </p:spTree>
    <p:extLst>
      <p:ext uri="{BB962C8B-B14F-4D97-AF65-F5344CB8AC3E}">
        <p14:creationId xmlns:p14="http://schemas.microsoft.com/office/powerpoint/2010/main" val="26131609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September 5,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(1) Get the quality scores of each SNP on each sample (2) Calculate average quality score of 5 samples</a:t>
            </a:r>
          </a:p>
          <a:p>
            <a:pPr marL="0" indent="0">
              <a:buNone/>
            </a:pPr>
            <a:r>
              <a:rPr lang="en-US" sz="2000" dirty="0"/>
              <a:t>	</a:t>
            </a:r>
            <a:r>
              <a:rPr lang="en-US" sz="2000" dirty="0">
                <a:solidFill>
                  <a:srgbClr val="00B050"/>
                </a:solidFill>
              </a:rPr>
              <a:t>Complete</a:t>
            </a:r>
            <a:r>
              <a:rPr lang="en-US" sz="2000" dirty="0"/>
              <a:t>, see September5.2019.QualityScoreDBM.txt</a:t>
            </a:r>
          </a:p>
          <a:p>
            <a:pPr marL="0" indent="0">
              <a:buNone/>
            </a:pPr>
            <a:r>
              <a:rPr lang="en-US" sz="2000" dirty="0"/>
              <a:t>2. (1) Prepare Hapseq2 real data (2) Run Hapseq2 using real data. First use 2 input files. Next use 4 input files. (3) Prepare Hapseq2 real data with 3 samples</a:t>
            </a:r>
          </a:p>
          <a:p>
            <a:pPr marL="0" indent="0">
              <a:buNone/>
            </a:pPr>
            <a:r>
              <a:rPr lang="en-US" sz="2000" dirty="0"/>
              <a:t>	</a:t>
            </a:r>
            <a:r>
              <a:rPr lang="en-US" sz="2000" dirty="0">
                <a:solidFill>
                  <a:srgbClr val="00B050"/>
                </a:solidFill>
              </a:rPr>
              <a:t>In Progress</a:t>
            </a:r>
            <a:r>
              <a:rPr lang="en-US" sz="2000" dirty="0"/>
              <a:t>, see September5.2019.HapSeq2Input.txt (</a:t>
            </a:r>
            <a:r>
              <a:rPr lang="en-US" sz="2000" dirty="0">
                <a:solidFill>
                  <a:srgbClr val="FF0000"/>
                </a:solidFill>
              </a:rPr>
              <a:t>continued to do</a:t>
            </a:r>
            <a:r>
              <a:rPr lang="en-US" sz="2000" dirty="0"/>
              <a:t>) </a:t>
            </a:r>
            <a:endParaRPr lang="en-US" sz="2000" dirty="0">
              <a:solidFill>
                <a:srgbClr val="FF0000"/>
              </a:solidFill>
            </a:endParaRPr>
          </a:p>
          <a:p>
            <a:pPr marL="0" indent="0">
              <a:buNone/>
            </a:pPr>
            <a:r>
              <a:rPr lang="en-US" sz="2000" dirty="0"/>
              <a:t>3. </a:t>
            </a:r>
            <a:r>
              <a:rPr lang="en-US" sz="2000" dirty="0">
                <a:cs typeface="Times New Roman" panose="02020603050405020304" pitchFamily="18" charset="0"/>
              </a:rPr>
              <a:t>Check on the papers that cite the DBM and HapSeq2 papers to see if they have simulation data and real data.</a:t>
            </a:r>
            <a:endParaRPr lang="en-US" sz="2000" dirty="0"/>
          </a:p>
          <a:p>
            <a:pPr marL="0" indent="0">
              <a:buNone/>
            </a:pPr>
            <a:r>
              <a:rPr lang="en-US" sz="2000" dirty="0"/>
              <a:t>	</a:t>
            </a:r>
            <a:r>
              <a:rPr lang="en-US" sz="2000" dirty="0">
                <a:solidFill>
                  <a:srgbClr val="00B050"/>
                </a:solidFill>
              </a:rPr>
              <a:t>In Progress</a:t>
            </a:r>
            <a:endParaRPr lang="en-US" sz="2000" dirty="0">
              <a:cs typeface="Times New Roman" panose="02020603050405020304" pitchFamily="18" charset="0"/>
            </a:endParaRPr>
          </a:p>
        </p:txBody>
      </p:sp>
      <p:sp>
        <p:nvSpPr>
          <p:cNvPr id="4" name="TextBox 3">
            <a:extLst>
              <a:ext uri="{FF2B5EF4-FFF2-40B4-BE49-F238E27FC236}">
                <a16:creationId xmlns:a16="http://schemas.microsoft.com/office/drawing/2014/main" id="{16AB69EA-C5C0-C646-8651-2659F95806E1}"/>
              </a:ext>
            </a:extLst>
          </p:cNvPr>
          <p:cNvSpPr txBox="1"/>
          <p:nvPr/>
        </p:nvSpPr>
        <p:spPr>
          <a:xfrm>
            <a:off x="219205" y="4540685"/>
            <a:ext cx="7837787" cy="830997"/>
          </a:xfrm>
          <a:prstGeom prst="rect">
            <a:avLst/>
          </a:prstGeom>
          <a:noFill/>
        </p:spPr>
        <p:txBody>
          <a:bodyPr wrap="none" rtlCol="0">
            <a:spAutoFit/>
          </a:bodyPr>
          <a:lstStyle/>
          <a:p>
            <a:r>
              <a:rPr lang="en-US" sz="1600" b="1" dirty="0">
                <a:solidFill>
                  <a:srgbClr val="FF0000"/>
                </a:solidFill>
              </a:rPr>
              <a:t>Web links for papers that have the figures listed on the next page: </a:t>
            </a:r>
          </a:p>
          <a:p>
            <a:r>
              <a:rPr lang="en-US" sz="1600" dirty="0"/>
              <a:t>1.  Figure 1: </a:t>
            </a:r>
            <a:r>
              <a:rPr lang="en-US" sz="1600" dirty="0">
                <a:hlinkClick r:id="rId2"/>
              </a:rPr>
              <a:t>https://biodatamining.biomedcentral.com/articles/10.1186/s13040-019-0198-8</a:t>
            </a:r>
            <a:endParaRPr lang="en-US" sz="1600" dirty="0"/>
          </a:p>
          <a:p>
            <a:r>
              <a:rPr lang="en-US" sz="1600" dirty="0"/>
              <a:t>2. Figure 2  </a:t>
            </a:r>
            <a:r>
              <a:rPr lang="en-US" sz="1600" dirty="0">
                <a:hlinkClick r:id="rId3"/>
              </a:rPr>
              <a:t>https://www.ncbi.nlm.nih.gov/pmc/articles/PMC4530977/</a:t>
            </a:r>
            <a:endParaRPr lang="en-US" sz="1600" dirty="0"/>
          </a:p>
        </p:txBody>
      </p:sp>
      <p:sp>
        <p:nvSpPr>
          <p:cNvPr id="5" name="Slide Number Placeholder 4">
            <a:extLst>
              <a:ext uri="{FF2B5EF4-FFF2-40B4-BE49-F238E27FC236}">
                <a16:creationId xmlns:a16="http://schemas.microsoft.com/office/drawing/2014/main" id="{A65BB972-9DA9-4DE7-8BCD-F6F38A574BE3}"/>
              </a:ext>
            </a:extLst>
          </p:cNvPr>
          <p:cNvSpPr>
            <a:spLocks noGrp="1"/>
          </p:cNvSpPr>
          <p:nvPr>
            <p:ph type="sldNum" sz="quarter" idx="12"/>
          </p:nvPr>
        </p:nvSpPr>
        <p:spPr/>
        <p:txBody>
          <a:bodyPr/>
          <a:lstStyle/>
          <a:p>
            <a:fld id="{79EB0BAA-089B-F446-9CF3-DE954596BEEC}" type="slidenum">
              <a:rPr lang="en-US" smtClean="0"/>
              <a:t>20</a:t>
            </a:fld>
            <a:endParaRPr lang="en-US"/>
          </a:p>
        </p:txBody>
      </p:sp>
    </p:spTree>
    <p:extLst>
      <p:ext uri="{BB962C8B-B14F-4D97-AF65-F5344CB8AC3E}">
        <p14:creationId xmlns:p14="http://schemas.microsoft.com/office/powerpoint/2010/main" val="2845353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5A3DF-8E1A-2542-BB00-4746DCDF432D}"/>
              </a:ext>
            </a:extLst>
          </p:cNvPr>
          <p:cNvSpPr>
            <a:spLocks noGrp="1"/>
          </p:cNvSpPr>
          <p:nvPr>
            <p:ph type="title"/>
          </p:nvPr>
        </p:nvSpPr>
        <p:spPr>
          <a:xfrm>
            <a:off x="442797" y="104932"/>
            <a:ext cx="7886700" cy="839206"/>
          </a:xfrm>
        </p:spPr>
        <p:txBody>
          <a:bodyPr/>
          <a:lstStyle/>
          <a:p>
            <a:r>
              <a:rPr lang="en-US" dirty="0"/>
              <a:t>Examples of work flow </a:t>
            </a:r>
          </a:p>
        </p:txBody>
      </p:sp>
      <p:pic>
        <p:nvPicPr>
          <p:cNvPr id="4" name="Picture 3">
            <a:extLst>
              <a:ext uri="{FF2B5EF4-FFF2-40B4-BE49-F238E27FC236}">
                <a16:creationId xmlns:a16="http://schemas.microsoft.com/office/drawing/2014/main" id="{CF22D35D-7C5F-C945-96F6-7D9628991572}"/>
              </a:ext>
            </a:extLst>
          </p:cNvPr>
          <p:cNvPicPr>
            <a:picLocks noChangeAspect="1"/>
          </p:cNvPicPr>
          <p:nvPr/>
        </p:nvPicPr>
        <p:blipFill>
          <a:blip r:embed="rId2"/>
          <a:stretch>
            <a:fillRect/>
          </a:stretch>
        </p:blipFill>
        <p:spPr>
          <a:xfrm>
            <a:off x="390758" y="718096"/>
            <a:ext cx="4018404" cy="3652517"/>
          </a:xfrm>
          <a:prstGeom prst="rect">
            <a:avLst/>
          </a:prstGeom>
        </p:spPr>
      </p:pic>
      <p:pic>
        <p:nvPicPr>
          <p:cNvPr id="6" name="Picture 5">
            <a:extLst>
              <a:ext uri="{FF2B5EF4-FFF2-40B4-BE49-F238E27FC236}">
                <a16:creationId xmlns:a16="http://schemas.microsoft.com/office/drawing/2014/main" id="{EC2E07C0-A29D-2548-ADD8-F6601F24DE9D}"/>
              </a:ext>
            </a:extLst>
          </p:cNvPr>
          <p:cNvPicPr>
            <a:picLocks noChangeAspect="1"/>
          </p:cNvPicPr>
          <p:nvPr/>
        </p:nvPicPr>
        <p:blipFill>
          <a:blip r:embed="rId3"/>
          <a:stretch>
            <a:fillRect/>
          </a:stretch>
        </p:blipFill>
        <p:spPr>
          <a:xfrm>
            <a:off x="4865185" y="803172"/>
            <a:ext cx="3516351" cy="3632200"/>
          </a:xfrm>
          <a:prstGeom prst="rect">
            <a:avLst/>
          </a:prstGeom>
        </p:spPr>
      </p:pic>
      <p:sp>
        <p:nvSpPr>
          <p:cNvPr id="7" name="TextBox 6">
            <a:extLst>
              <a:ext uri="{FF2B5EF4-FFF2-40B4-BE49-F238E27FC236}">
                <a16:creationId xmlns:a16="http://schemas.microsoft.com/office/drawing/2014/main" id="{C04B176A-C105-7143-8C16-6C7F8F4EA237}"/>
              </a:ext>
            </a:extLst>
          </p:cNvPr>
          <p:cNvSpPr txBox="1"/>
          <p:nvPr/>
        </p:nvSpPr>
        <p:spPr>
          <a:xfrm>
            <a:off x="128859" y="4500130"/>
            <a:ext cx="8514575" cy="2585323"/>
          </a:xfrm>
          <a:prstGeom prst="rect">
            <a:avLst/>
          </a:prstGeom>
          <a:noFill/>
        </p:spPr>
        <p:txBody>
          <a:bodyPr wrap="none" rtlCol="0">
            <a:spAutoFit/>
          </a:bodyPr>
          <a:lstStyle/>
          <a:p>
            <a:r>
              <a:rPr lang="en-US" b="1" dirty="0"/>
              <a:t>Summary of running DBM: </a:t>
            </a:r>
          </a:p>
          <a:p>
            <a:pPr marL="342900" indent="-342900">
              <a:buAutoNum type="arabicParenR"/>
            </a:pPr>
            <a:r>
              <a:rPr lang="en-US" dirty="0"/>
              <a:t>work flow (better to include code, input and output): from raw data to DBM output</a:t>
            </a:r>
          </a:p>
          <a:p>
            <a:pPr marL="342900" indent="-342900">
              <a:buAutoNum type="arabicParenR"/>
            </a:pPr>
            <a:r>
              <a:rPr lang="en-US" dirty="0"/>
              <a:t>1 ~2 paragraph of preparing DBM input and running DBM (words) </a:t>
            </a:r>
          </a:p>
          <a:p>
            <a:pPr marL="342900" indent="-342900">
              <a:buAutoNum type="arabicParenR"/>
            </a:pPr>
            <a:r>
              <a:rPr lang="en-US" dirty="0"/>
              <a:t>Have a code summary (explain what each code really does)</a:t>
            </a:r>
          </a:p>
          <a:p>
            <a:r>
              <a:rPr lang="en-US" dirty="0"/>
              <a:t> </a:t>
            </a:r>
            <a:r>
              <a:rPr lang="en-US" dirty="0">
                <a:sym typeface="Wingdings" pitchFamily="2" charset="2"/>
              </a:rPr>
              <a:t> this can be part if the work flow. That is 1) and 3) can be combined. </a:t>
            </a:r>
          </a:p>
          <a:p>
            <a:endParaRPr lang="en-US" dirty="0">
              <a:sym typeface="Wingdings" pitchFamily="2" charset="2"/>
            </a:endParaRPr>
          </a:p>
          <a:p>
            <a:r>
              <a:rPr lang="en-US" dirty="0">
                <a:sym typeface="Wingdings" pitchFamily="2" charset="2"/>
              </a:rPr>
              <a:t>Code summary example: </a:t>
            </a:r>
            <a:r>
              <a:rPr lang="en-US" b="1" dirty="0">
                <a:sym typeface="Wingdings" pitchFamily="2" charset="2"/>
              </a:rPr>
              <a:t>Code.Summary.Aug9.2019.by.Jas.txt </a:t>
            </a:r>
            <a:r>
              <a:rPr lang="en-US" dirty="0">
                <a:sym typeface="Wingdings" pitchFamily="2" charset="2"/>
              </a:rPr>
              <a:t>under this folder on TRACS</a:t>
            </a:r>
          </a:p>
          <a:p>
            <a:r>
              <a:rPr lang="en-US" u="sng" dirty="0">
                <a:hlinkClick r:id="rId4" tooltip="Go to this folder"/>
              </a:rPr>
              <a:t>2.Hap.May.2018 Resources</a:t>
            </a:r>
            <a:r>
              <a:rPr lang="en-US" u="sng" dirty="0"/>
              <a:t>/</a:t>
            </a:r>
            <a:r>
              <a:rPr lang="en-US" dirty="0"/>
              <a:t>  6.Files.for.Sherwin</a:t>
            </a:r>
          </a:p>
          <a:p>
            <a:endParaRPr lang="en-US" dirty="0"/>
          </a:p>
        </p:txBody>
      </p:sp>
      <p:sp>
        <p:nvSpPr>
          <p:cNvPr id="3" name="Slide Number Placeholder 2">
            <a:extLst>
              <a:ext uri="{FF2B5EF4-FFF2-40B4-BE49-F238E27FC236}">
                <a16:creationId xmlns:a16="http://schemas.microsoft.com/office/drawing/2014/main" id="{E8B182B3-BA1D-4588-9D80-88E615AEB22A}"/>
              </a:ext>
            </a:extLst>
          </p:cNvPr>
          <p:cNvSpPr>
            <a:spLocks noGrp="1"/>
          </p:cNvSpPr>
          <p:nvPr>
            <p:ph type="sldNum" sz="quarter" idx="12"/>
          </p:nvPr>
        </p:nvSpPr>
        <p:spPr/>
        <p:txBody>
          <a:bodyPr/>
          <a:lstStyle/>
          <a:p>
            <a:fld id="{79EB0BAA-089B-F446-9CF3-DE954596BEEC}" type="slidenum">
              <a:rPr lang="en-US" smtClean="0"/>
              <a:t>21</a:t>
            </a:fld>
            <a:endParaRPr lang="en-US"/>
          </a:p>
        </p:txBody>
      </p:sp>
    </p:spTree>
    <p:extLst>
      <p:ext uri="{BB962C8B-B14F-4D97-AF65-F5344CB8AC3E}">
        <p14:creationId xmlns:p14="http://schemas.microsoft.com/office/powerpoint/2010/main" val="1961332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September 12,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62AB76F6-F5DA-4FD1-9A2A-D411CE523D83}"/>
              </a:ext>
            </a:extLst>
          </p:cNvPr>
          <p:cNvSpPr>
            <a:spLocks noGrp="1"/>
          </p:cNvSpPr>
          <p:nvPr>
            <p:ph type="sldNum" sz="quarter" idx="12"/>
          </p:nvPr>
        </p:nvSpPr>
        <p:spPr/>
        <p:txBody>
          <a:bodyPr/>
          <a:lstStyle/>
          <a:p>
            <a:fld id="{79EB0BAA-089B-F446-9CF3-DE954596BEEC}" type="slidenum">
              <a:rPr lang="en-US" smtClean="0"/>
              <a:t>22</a:t>
            </a:fld>
            <a:endParaRPr lang="en-US"/>
          </a:p>
        </p:txBody>
      </p:sp>
    </p:spTree>
    <p:extLst>
      <p:ext uri="{BB962C8B-B14F-4D97-AF65-F5344CB8AC3E}">
        <p14:creationId xmlns:p14="http://schemas.microsoft.com/office/powerpoint/2010/main" val="1403448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September 12,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(1) Prepare Hapseq2 real data (2) Run Hapseq2 using real data. First use 2 input files. Next use 4 input files. (3) Prepare Hapseq2 real data with 5 samples</a:t>
            </a:r>
          </a:p>
          <a:p>
            <a:pPr marL="0" indent="0">
              <a:buNone/>
            </a:pPr>
            <a:r>
              <a:rPr lang="en-US" sz="2000" dirty="0"/>
              <a:t>	</a:t>
            </a:r>
            <a:r>
              <a:rPr lang="en-US" sz="2000" dirty="0">
                <a:solidFill>
                  <a:srgbClr val="00B050"/>
                </a:solidFill>
              </a:rPr>
              <a:t>In Progress</a:t>
            </a:r>
            <a:r>
              <a:rPr lang="en-US" sz="2000" dirty="0"/>
              <a:t>, see September12.2019.HapSeq2Memory </a:t>
            </a:r>
          </a:p>
          <a:p>
            <a:pPr marL="0" indent="0">
              <a:buNone/>
            </a:pPr>
            <a:r>
              <a:rPr lang="en-US" sz="2000" dirty="0"/>
              <a:t>2. (1) Summarize running DBM from raw data to DBM output with a workflow (code, input, and output) (2) Write 1 to 2 paragraphs on preparing DBM input and running DBM (3) Create a code summary explaining what each code does </a:t>
            </a:r>
          </a:p>
          <a:p>
            <a:pPr marL="0" indent="0">
              <a:buNone/>
            </a:pPr>
            <a:r>
              <a:rPr lang="en-US" sz="2000" dirty="0"/>
              <a:t>	</a:t>
            </a:r>
            <a:r>
              <a:rPr lang="en-US" sz="2000" dirty="0">
                <a:solidFill>
                  <a:srgbClr val="00B050"/>
                </a:solidFill>
              </a:rPr>
              <a:t>In Progress</a:t>
            </a:r>
            <a:r>
              <a:rPr lang="en-US" sz="2000" dirty="0"/>
              <a:t>, (1) (2)</a:t>
            </a:r>
            <a:endParaRPr lang="en-US" sz="2000" dirty="0">
              <a:solidFill>
                <a:srgbClr val="00B050"/>
              </a:solidFill>
            </a:endParaRPr>
          </a:p>
          <a:p>
            <a:pPr marL="0" indent="0">
              <a:buNone/>
            </a:pPr>
            <a:r>
              <a:rPr lang="en-US" sz="2000" dirty="0"/>
              <a:t>	</a:t>
            </a:r>
            <a:r>
              <a:rPr lang="en-US" sz="2000" dirty="0">
                <a:solidFill>
                  <a:srgbClr val="00B050"/>
                </a:solidFill>
              </a:rPr>
              <a:t>Complete</a:t>
            </a:r>
            <a:r>
              <a:rPr lang="en-US" sz="2000" dirty="0"/>
              <a:t>, see September5.2019.DBMCodes.txt </a:t>
            </a:r>
          </a:p>
          <a:p>
            <a:pPr marL="0" indent="0">
              <a:buNone/>
            </a:pPr>
            <a:r>
              <a:rPr lang="en-US" sz="2000" dirty="0"/>
              <a:t>3. </a:t>
            </a:r>
            <a:r>
              <a:rPr lang="en-US" sz="2000" dirty="0">
                <a:cs typeface="Times New Roman" panose="02020603050405020304" pitchFamily="18" charset="0"/>
              </a:rPr>
              <a:t>Check on the papers that cite the DBM and HapSeq2 papers to see if they have simulation data and real data.</a:t>
            </a:r>
            <a:endParaRPr lang="en-US" sz="2000" dirty="0"/>
          </a:p>
          <a:p>
            <a:pPr marL="0" indent="0">
              <a:buNone/>
            </a:pPr>
            <a:r>
              <a:rPr lang="en-US" sz="2000" dirty="0"/>
              <a:t>	</a:t>
            </a:r>
            <a:r>
              <a:rPr lang="en-US" sz="2000" dirty="0">
                <a:solidFill>
                  <a:srgbClr val="00B050"/>
                </a:solidFill>
              </a:rPr>
              <a:t>Complete</a:t>
            </a:r>
            <a:r>
              <a:rPr lang="en-US" sz="2000" dirty="0"/>
              <a:t>, see September12.2019.DataSet.txt </a:t>
            </a:r>
          </a:p>
          <a:p>
            <a:pPr marL="0" indent="0">
              <a:buNone/>
            </a:pPr>
            <a:endParaRPr lang="en-US" sz="2000" dirty="0"/>
          </a:p>
          <a:p>
            <a:pPr marL="0" indent="0">
              <a:buNone/>
            </a:pPr>
            <a:r>
              <a:rPr lang="en-US" sz="2000" b="1" dirty="0">
                <a:solidFill>
                  <a:srgbClr val="FF0000"/>
                </a:solidFill>
              </a:rPr>
              <a:t>Sept 13, 2019 SS Meeting notes: </a:t>
            </a:r>
          </a:p>
          <a:p>
            <a:pPr marL="0" indent="0">
              <a:buNone/>
            </a:pPr>
            <a:r>
              <a:rPr lang="en-US" sz="2000" dirty="0"/>
              <a:t>About Bam And Indexed Bam Files: </a:t>
            </a:r>
            <a:r>
              <a:rPr lang="en-US" sz="2000" dirty="0">
                <a:hlinkClick r:id="rId2"/>
              </a:rPr>
              <a:t>https://www.biostars.org/p/15847/</a:t>
            </a:r>
            <a:endParaRPr lang="en-US" sz="2000" dirty="0"/>
          </a:p>
          <a:p>
            <a:pPr marL="0" indent="0">
              <a:buNone/>
            </a:pPr>
            <a:r>
              <a:rPr lang="en-US" sz="2000" dirty="0"/>
              <a:t>Haplotype assembly output of 4 software packages, see the next page (from Bertie’s slide page 18) </a:t>
            </a:r>
          </a:p>
          <a:p>
            <a:pPr marL="0" indent="0">
              <a:buNone/>
            </a:pPr>
            <a:endParaRPr lang="en-US" sz="2000" dirty="0"/>
          </a:p>
        </p:txBody>
      </p:sp>
      <p:sp>
        <p:nvSpPr>
          <p:cNvPr id="4" name="Slide Number Placeholder 3">
            <a:extLst>
              <a:ext uri="{FF2B5EF4-FFF2-40B4-BE49-F238E27FC236}">
                <a16:creationId xmlns:a16="http://schemas.microsoft.com/office/drawing/2014/main" id="{2D055B62-4ADF-4B8E-A3ED-A4C9F961B02C}"/>
              </a:ext>
            </a:extLst>
          </p:cNvPr>
          <p:cNvSpPr>
            <a:spLocks noGrp="1"/>
          </p:cNvSpPr>
          <p:nvPr>
            <p:ph type="sldNum" sz="quarter" idx="12"/>
          </p:nvPr>
        </p:nvSpPr>
        <p:spPr/>
        <p:txBody>
          <a:bodyPr/>
          <a:lstStyle/>
          <a:p>
            <a:fld id="{79EB0BAA-089B-F446-9CF3-DE954596BEEC}" type="slidenum">
              <a:rPr lang="en-US" smtClean="0"/>
              <a:t>23</a:t>
            </a:fld>
            <a:endParaRPr lang="en-US"/>
          </a:p>
        </p:txBody>
      </p:sp>
    </p:spTree>
    <p:extLst>
      <p:ext uri="{BB962C8B-B14F-4D97-AF65-F5344CB8AC3E}">
        <p14:creationId xmlns:p14="http://schemas.microsoft.com/office/powerpoint/2010/main" val="11880382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12760C7-1184-424B-B374-2DF03C672569}"/>
              </a:ext>
            </a:extLst>
          </p:cNvPr>
          <p:cNvSpPr>
            <a:spLocks noGrp="1"/>
          </p:cNvSpPr>
          <p:nvPr>
            <p:ph idx="1"/>
          </p:nvPr>
        </p:nvSpPr>
        <p:spPr>
          <a:xfrm>
            <a:off x="106680" y="0"/>
            <a:ext cx="9105900" cy="6446520"/>
          </a:xfrm>
        </p:spPr>
        <p:txBody>
          <a:bodyPr>
            <a:noAutofit/>
          </a:bodyPr>
          <a:lstStyle/>
          <a:p>
            <a:pPr marL="0" indent="0">
              <a:lnSpc>
                <a:spcPct val="120000"/>
              </a:lnSpc>
              <a:spcBef>
                <a:spcPts val="0"/>
              </a:spcBef>
              <a:buNone/>
            </a:pPr>
            <a:r>
              <a:rPr lang="en-US" sz="1000" dirty="0">
                <a:solidFill>
                  <a:srgbClr val="1F0DFF"/>
                </a:solidFill>
              </a:rPr>
              <a:t># PEATH </a:t>
            </a:r>
            <a:r>
              <a:rPr lang="en-US" sz="1000" dirty="0"/>
              <a:t>output, the last </a:t>
            </a:r>
            <a:r>
              <a:rPr lang="en-US" sz="1000" dirty="0" err="1"/>
              <a:t>hpalotype</a:t>
            </a:r>
            <a:r>
              <a:rPr lang="en-US" sz="1000" dirty="0"/>
              <a:t> block (VCF 803-807) is different from HapCUT2, HapCompass, and </a:t>
            </a:r>
            <a:r>
              <a:rPr lang="en-US" sz="1000" dirty="0" err="1"/>
              <a:t>MixSIH</a:t>
            </a:r>
            <a:r>
              <a:rPr lang="en-US" sz="1000" dirty="0"/>
              <a:t> </a:t>
            </a:r>
          </a:p>
          <a:p>
            <a:pPr marL="0" indent="0">
              <a:lnSpc>
                <a:spcPct val="120000"/>
              </a:lnSpc>
              <a:spcBef>
                <a:spcPts val="0"/>
              </a:spcBef>
              <a:buNone/>
            </a:pPr>
            <a:r>
              <a:rPr lang="en-US" sz="1000" dirty="0">
                <a:solidFill>
                  <a:srgbClr val="1F0DFF"/>
                </a:solidFill>
              </a:rPr>
              <a:t>/home/abj15/Research.Project/Run/PEATH/7.15.2019_826T_chr10.PE</a:t>
            </a:r>
          </a:p>
          <a:p>
            <a:pPr marL="0" indent="0">
              <a:lnSpc>
                <a:spcPct val="120000"/>
              </a:lnSpc>
              <a:spcBef>
                <a:spcPts val="0"/>
              </a:spcBef>
              <a:buNone/>
            </a:pPr>
            <a:r>
              <a:rPr lang="en-US" sz="1000" dirty="0"/>
              <a:t>more 826T_chr10_PEATH_haplotype.txt </a:t>
            </a:r>
          </a:p>
          <a:p>
            <a:pPr marL="0" indent="0">
              <a:lnSpc>
                <a:spcPct val="120000"/>
              </a:lnSpc>
              <a:spcBef>
                <a:spcPts val="0"/>
              </a:spcBef>
              <a:buNone/>
            </a:pPr>
            <a:r>
              <a:rPr lang="en-US" sz="1000" dirty="0"/>
              <a:t>Block Number: 1  Block Length: 2  Phased Length: 2  Number of R</a:t>
            </a:r>
          </a:p>
          <a:p>
            <a:pPr marL="0" indent="0">
              <a:lnSpc>
                <a:spcPct val="120000"/>
              </a:lnSpc>
              <a:spcBef>
                <a:spcPts val="0"/>
              </a:spcBef>
              <a:buNone/>
            </a:pPr>
            <a:r>
              <a:rPr lang="en-US" sz="1000" dirty="0"/>
              <a:t>Block Number: 12  Block Length: 5  Phased Length: 5  Number of Reads: 4  Start position: 803  </a:t>
            </a:r>
            <a:r>
              <a:rPr lang="en-US" sz="1000" dirty="0" err="1"/>
              <a:t>Weighte</a:t>
            </a:r>
            <a:endParaRPr lang="en-US" sz="1000" dirty="0"/>
          </a:p>
          <a:p>
            <a:pPr marL="0" indent="0">
              <a:lnSpc>
                <a:spcPct val="120000"/>
              </a:lnSpc>
              <a:spcBef>
                <a:spcPts val="0"/>
              </a:spcBef>
              <a:buNone/>
            </a:pPr>
            <a:r>
              <a:rPr lang="en-US" sz="1000" dirty="0"/>
              <a:t>d MEC: 2.01657  MEC: 2</a:t>
            </a:r>
          </a:p>
          <a:p>
            <a:pPr marL="0" indent="0">
              <a:lnSpc>
                <a:spcPct val="120000"/>
              </a:lnSpc>
              <a:spcBef>
                <a:spcPts val="0"/>
              </a:spcBef>
              <a:buNone/>
            </a:pPr>
            <a:r>
              <a:rPr lang="en-US" sz="1000" dirty="0"/>
              <a:t>803	 0	 1</a:t>
            </a:r>
          </a:p>
          <a:p>
            <a:pPr marL="0" indent="0">
              <a:lnSpc>
                <a:spcPct val="120000"/>
              </a:lnSpc>
              <a:spcBef>
                <a:spcPts val="0"/>
              </a:spcBef>
              <a:buNone/>
            </a:pPr>
            <a:r>
              <a:rPr lang="en-US" sz="1000" dirty="0"/>
              <a:t>804	 0	 1</a:t>
            </a:r>
          </a:p>
          <a:p>
            <a:pPr marL="0" indent="0">
              <a:lnSpc>
                <a:spcPct val="120000"/>
              </a:lnSpc>
              <a:spcBef>
                <a:spcPts val="0"/>
              </a:spcBef>
              <a:buNone/>
            </a:pPr>
            <a:r>
              <a:rPr lang="en-US" sz="1000" dirty="0"/>
              <a:t>805	 1	 0</a:t>
            </a:r>
          </a:p>
          <a:p>
            <a:pPr marL="0" indent="0">
              <a:lnSpc>
                <a:spcPct val="120000"/>
              </a:lnSpc>
              <a:spcBef>
                <a:spcPts val="0"/>
              </a:spcBef>
              <a:buNone/>
            </a:pPr>
            <a:r>
              <a:rPr lang="en-US" sz="1000" dirty="0"/>
              <a:t>806	 1	 0</a:t>
            </a:r>
          </a:p>
          <a:p>
            <a:pPr marL="0" indent="0">
              <a:lnSpc>
                <a:spcPct val="120000"/>
              </a:lnSpc>
              <a:spcBef>
                <a:spcPts val="0"/>
              </a:spcBef>
              <a:buNone/>
            </a:pPr>
            <a:r>
              <a:rPr lang="en-US" sz="1000" dirty="0"/>
              <a:t>807	 1	 0</a:t>
            </a:r>
          </a:p>
          <a:p>
            <a:pPr marL="0" indent="0">
              <a:lnSpc>
                <a:spcPct val="120000"/>
              </a:lnSpc>
              <a:spcBef>
                <a:spcPts val="0"/>
              </a:spcBef>
              <a:buNone/>
            </a:pPr>
            <a:r>
              <a:rPr lang="en-US" sz="1000" dirty="0"/>
              <a:t>*******</a:t>
            </a:r>
          </a:p>
          <a:p>
            <a:pPr marL="0" indent="0">
              <a:lnSpc>
                <a:spcPct val="120000"/>
              </a:lnSpc>
              <a:spcBef>
                <a:spcPts val="0"/>
              </a:spcBef>
              <a:buNone/>
            </a:pPr>
            <a:r>
              <a:rPr lang="en-US" sz="1000" dirty="0">
                <a:solidFill>
                  <a:srgbClr val="1F0DFF"/>
                </a:solidFill>
              </a:rPr>
              <a:t>/home/abj15/Research.Project/Run/HapCompass/7.13.2019_826T_chr10.PE</a:t>
            </a:r>
          </a:p>
          <a:p>
            <a:pPr marL="0" indent="0">
              <a:lnSpc>
                <a:spcPct val="120000"/>
              </a:lnSpc>
              <a:spcBef>
                <a:spcPts val="0"/>
              </a:spcBef>
              <a:buNone/>
            </a:pPr>
            <a:r>
              <a:rPr lang="en-US" sz="1000" dirty="0"/>
              <a:t>tail 826T_chr10.PE.haplotype.output_MWER_solution.txt</a:t>
            </a:r>
          </a:p>
          <a:p>
            <a:pPr marL="0" indent="0">
              <a:lnSpc>
                <a:spcPct val="120000"/>
              </a:lnSpc>
              <a:spcBef>
                <a:spcPts val="0"/>
              </a:spcBef>
              <a:buNone/>
            </a:pPr>
            <a:r>
              <a:rPr lang="en-US" sz="1000" dirty="0"/>
              <a:t>BLOCK	132858318	132858392	158	162	22.0	chr10</a:t>
            </a:r>
          </a:p>
          <a:p>
            <a:pPr marL="0" indent="0">
              <a:lnSpc>
                <a:spcPct val="120000"/>
              </a:lnSpc>
              <a:spcBef>
                <a:spcPts val="0"/>
              </a:spcBef>
              <a:buNone/>
            </a:pPr>
            <a:r>
              <a:rPr lang="en-US" sz="1000" dirty="0"/>
              <a:t>VAR_POS_132858318	132858318	158	0	1</a:t>
            </a:r>
          </a:p>
          <a:p>
            <a:pPr marL="0" indent="0">
              <a:lnSpc>
                <a:spcPct val="120000"/>
              </a:lnSpc>
              <a:spcBef>
                <a:spcPts val="0"/>
              </a:spcBef>
              <a:buNone/>
            </a:pPr>
            <a:r>
              <a:rPr lang="en-US" sz="1000" dirty="0"/>
              <a:t>VAR_POS_132858336	132858336	159	0	1</a:t>
            </a:r>
          </a:p>
          <a:p>
            <a:pPr marL="0" indent="0">
              <a:lnSpc>
                <a:spcPct val="120000"/>
              </a:lnSpc>
              <a:spcBef>
                <a:spcPts val="0"/>
              </a:spcBef>
              <a:buNone/>
            </a:pPr>
            <a:r>
              <a:rPr lang="en-US" sz="1000" dirty="0"/>
              <a:t>VAR_POS_132858370	132858370	160	0	1</a:t>
            </a:r>
          </a:p>
          <a:p>
            <a:pPr marL="0" indent="0">
              <a:lnSpc>
                <a:spcPct val="120000"/>
              </a:lnSpc>
              <a:spcBef>
                <a:spcPts val="0"/>
              </a:spcBef>
              <a:buNone/>
            </a:pPr>
            <a:r>
              <a:rPr lang="en-US" sz="1000" dirty="0"/>
              <a:t>VAR_POS_132858380	132858380	161	0	1</a:t>
            </a:r>
          </a:p>
          <a:p>
            <a:pPr marL="0" indent="0">
              <a:lnSpc>
                <a:spcPct val="120000"/>
              </a:lnSpc>
              <a:spcBef>
                <a:spcPts val="0"/>
              </a:spcBef>
              <a:buNone/>
            </a:pPr>
            <a:r>
              <a:rPr lang="en-US" sz="1000" dirty="0"/>
              <a:t>VAR_POS_132858392	132858392	162	0	1</a:t>
            </a:r>
          </a:p>
          <a:p>
            <a:pPr marL="0" indent="0">
              <a:lnSpc>
                <a:spcPct val="120000"/>
              </a:lnSpc>
              <a:spcBef>
                <a:spcPts val="0"/>
              </a:spcBef>
              <a:buNone/>
            </a:pPr>
            <a:r>
              <a:rPr lang="en-US" sz="1000" dirty="0">
                <a:solidFill>
                  <a:srgbClr val="1F0DFF"/>
                </a:solidFill>
              </a:rPr>
              <a:t>/home/abj15/Research.Project/Run/HapCUT2/7.13.2019_826T_chr10.PE</a:t>
            </a:r>
          </a:p>
          <a:p>
            <a:pPr marL="0" indent="0">
              <a:lnSpc>
                <a:spcPct val="120000"/>
              </a:lnSpc>
              <a:spcBef>
                <a:spcPts val="0"/>
              </a:spcBef>
              <a:buNone/>
            </a:pPr>
            <a:r>
              <a:rPr lang="en-US" sz="1000" dirty="0"/>
              <a:t># HapCut2 output:  826T_chr10.PE.haplotype.file</a:t>
            </a:r>
          </a:p>
          <a:p>
            <a:pPr marL="0" indent="0">
              <a:lnSpc>
                <a:spcPct val="120000"/>
              </a:lnSpc>
              <a:spcBef>
                <a:spcPts val="0"/>
              </a:spcBef>
              <a:buNone/>
            </a:pPr>
            <a:r>
              <a:rPr lang="en-US" sz="1000" dirty="0"/>
              <a:t>BLOCK: offset: 803 </a:t>
            </a:r>
            <a:r>
              <a:rPr lang="en-US" sz="1000" dirty="0" err="1"/>
              <a:t>len</a:t>
            </a:r>
            <a:r>
              <a:rPr lang="en-US" sz="1000" dirty="0"/>
              <a:t>: 5 phased: 5 SPAN: 74 fragments 4</a:t>
            </a:r>
          </a:p>
          <a:p>
            <a:pPr marL="0" indent="0">
              <a:lnSpc>
                <a:spcPct val="120000"/>
              </a:lnSpc>
              <a:spcBef>
                <a:spcPts val="0"/>
              </a:spcBef>
              <a:buNone/>
            </a:pPr>
            <a:r>
              <a:rPr lang="en-US" sz="1000" dirty="0">
                <a:cs typeface="Times New Roman" panose="02020603050405020304" pitchFamily="18" charset="0"/>
              </a:rPr>
              <a:t>803	1	0	chr10	132858318	T	G	0/1:99,0,12	0.	65.61</a:t>
            </a:r>
          </a:p>
          <a:p>
            <a:pPr marL="0" indent="0">
              <a:lnSpc>
                <a:spcPct val="120000"/>
              </a:lnSpc>
              <a:spcBef>
                <a:spcPts val="0"/>
              </a:spcBef>
              <a:buNone/>
            </a:pPr>
            <a:r>
              <a:rPr lang="en-US" sz="1000" dirty="0">
                <a:cs typeface="Times New Roman" panose="02020603050405020304" pitchFamily="18" charset="0"/>
              </a:rPr>
              <a:t>804	1	0	chr10	132858336	T	C	0/1:50,0,38	0.	65.61</a:t>
            </a:r>
          </a:p>
          <a:p>
            <a:pPr marL="0" indent="0">
              <a:lnSpc>
                <a:spcPct val="120000"/>
              </a:lnSpc>
              <a:spcBef>
                <a:spcPts val="0"/>
              </a:spcBef>
              <a:buNone/>
            </a:pPr>
            <a:r>
              <a:rPr lang="en-US" sz="1000" dirty="0">
                <a:cs typeface="Times New Roman" panose="02020603050405020304" pitchFamily="18" charset="0"/>
              </a:rPr>
              <a:t>805	1	0	chr10	132858370	C	T	0/1:38,0,30	0.	100.00</a:t>
            </a:r>
          </a:p>
          <a:p>
            <a:pPr marL="0" indent="0">
              <a:lnSpc>
                <a:spcPct val="120000"/>
              </a:lnSpc>
              <a:spcBef>
                <a:spcPts val="0"/>
              </a:spcBef>
              <a:buNone/>
            </a:pPr>
            <a:r>
              <a:rPr lang="en-US" sz="1000" dirty="0">
                <a:cs typeface="Times New Roman" panose="02020603050405020304" pitchFamily="18" charset="0"/>
              </a:rPr>
              <a:t>806	1	0	chr10	132858380	T	A	0/1:44,0,16	0.	100.00</a:t>
            </a:r>
          </a:p>
          <a:p>
            <a:pPr>
              <a:lnSpc>
                <a:spcPct val="120000"/>
              </a:lnSpc>
              <a:spcBef>
                <a:spcPts val="0"/>
              </a:spcBef>
              <a:buAutoNum type="arabicPlain" startAt="807"/>
            </a:pPr>
            <a:r>
              <a:rPr lang="en-US" sz="1000" dirty="0">
                <a:cs typeface="Times New Roman" panose="02020603050405020304" pitchFamily="18" charset="0"/>
              </a:rPr>
              <a:t>1	0	chr10	132858392	G	T	0/1:40,0,43</a:t>
            </a:r>
          </a:p>
          <a:p>
            <a:pPr marL="0" indent="0">
              <a:lnSpc>
                <a:spcPct val="120000"/>
              </a:lnSpc>
              <a:spcBef>
                <a:spcPts val="0"/>
              </a:spcBef>
              <a:buNone/>
            </a:pPr>
            <a:r>
              <a:rPr lang="en-US" sz="1000" dirty="0">
                <a:solidFill>
                  <a:srgbClr val="1F0DFF"/>
                </a:solidFill>
              </a:rPr>
              <a:t>/home/abj15/Research.Project/Run/MixSIH/7.15.2019.826T_chr10.PE</a:t>
            </a:r>
          </a:p>
          <a:p>
            <a:pPr marL="0" indent="0">
              <a:lnSpc>
                <a:spcPct val="120000"/>
              </a:lnSpc>
              <a:spcBef>
                <a:spcPts val="0"/>
              </a:spcBef>
              <a:buNone/>
            </a:pPr>
            <a:r>
              <a:rPr lang="en-US" sz="1000" dirty="0"/>
              <a:t>tail 826T_chr10.PE.haplotype.txt</a:t>
            </a:r>
          </a:p>
          <a:p>
            <a:pPr marL="0" indent="0">
              <a:lnSpc>
                <a:spcPct val="120000"/>
              </a:lnSpc>
              <a:spcBef>
                <a:spcPts val="0"/>
              </a:spcBef>
              <a:buNone/>
            </a:pPr>
            <a:r>
              <a:rPr lang="en-US" sz="1000" dirty="0"/>
              <a:t>BLOCK: offset: 803 </a:t>
            </a:r>
            <a:r>
              <a:rPr lang="en-US" sz="1000" dirty="0" err="1"/>
              <a:t>len</a:t>
            </a:r>
            <a:r>
              <a:rPr lang="en-US" sz="1000" dirty="0"/>
              <a:t>: 5 phased: 5</a:t>
            </a:r>
          </a:p>
          <a:p>
            <a:pPr marL="0" indent="0">
              <a:lnSpc>
                <a:spcPct val="120000"/>
              </a:lnSpc>
              <a:spcBef>
                <a:spcPts val="0"/>
              </a:spcBef>
              <a:buNone/>
            </a:pPr>
            <a:r>
              <a:rPr lang="en-US" sz="1000" dirty="0"/>
              <a:t>803	1	0</a:t>
            </a:r>
          </a:p>
          <a:p>
            <a:pPr marL="0" indent="0">
              <a:lnSpc>
                <a:spcPct val="120000"/>
              </a:lnSpc>
              <a:spcBef>
                <a:spcPts val="0"/>
              </a:spcBef>
              <a:buNone/>
            </a:pPr>
            <a:r>
              <a:rPr lang="en-US" sz="1000" dirty="0"/>
              <a:t>804	1	0</a:t>
            </a:r>
          </a:p>
          <a:p>
            <a:pPr marL="0" indent="0">
              <a:lnSpc>
                <a:spcPct val="120000"/>
              </a:lnSpc>
              <a:spcBef>
                <a:spcPts val="0"/>
              </a:spcBef>
              <a:buNone/>
            </a:pPr>
            <a:r>
              <a:rPr lang="en-US" sz="1000" dirty="0"/>
              <a:t>805	1	0</a:t>
            </a:r>
          </a:p>
          <a:p>
            <a:pPr marL="0" indent="0">
              <a:lnSpc>
                <a:spcPct val="120000"/>
              </a:lnSpc>
              <a:spcBef>
                <a:spcPts val="0"/>
              </a:spcBef>
              <a:buNone/>
            </a:pPr>
            <a:r>
              <a:rPr lang="en-US" sz="1000" dirty="0"/>
              <a:t>806	1	0</a:t>
            </a:r>
          </a:p>
          <a:p>
            <a:pPr marL="0" indent="0">
              <a:lnSpc>
                <a:spcPct val="120000"/>
              </a:lnSpc>
              <a:spcBef>
                <a:spcPts val="0"/>
              </a:spcBef>
              <a:buNone/>
            </a:pPr>
            <a:r>
              <a:rPr lang="en-US" sz="1000" dirty="0"/>
              <a:t>807	1	0</a:t>
            </a:r>
          </a:p>
          <a:p>
            <a:pPr marL="0" indent="0">
              <a:lnSpc>
                <a:spcPct val="120000"/>
              </a:lnSpc>
              <a:spcBef>
                <a:spcPts val="0"/>
              </a:spcBef>
              <a:buNone/>
            </a:pPr>
            <a:r>
              <a:rPr lang="en-US" sz="1000" dirty="0"/>
              <a:t>********</a:t>
            </a:r>
          </a:p>
        </p:txBody>
      </p:sp>
      <p:sp>
        <p:nvSpPr>
          <p:cNvPr id="5" name="Slide Number Placeholder 3">
            <a:extLst>
              <a:ext uri="{FF2B5EF4-FFF2-40B4-BE49-F238E27FC236}">
                <a16:creationId xmlns:a16="http://schemas.microsoft.com/office/drawing/2014/main" id="{C448D010-5132-7D42-A450-4D3AB4D6BC1C}"/>
              </a:ext>
            </a:extLst>
          </p:cNvPr>
          <p:cNvSpPr>
            <a:spLocks noGrp="1"/>
          </p:cNvSpPr>
          <p:nvPr>
            <p:ph type="sldNum" sz="quarter" idx="12"/>
          </p:nvPr>
        </p:nvSpPr>
        <p:spPr/>
        <p:txBody>
          <a:bodyPr/>
          <a:lstStyle/>
          <a:p>
            <a:fld id="{79EB0BAA-089B-F446-9CF3-DE954596BEEC}" type="slidenum">
              <a:rPr lang="en-US" smtClean="0"/>
              <a:t>24</a:t>
            </a:fld>
            <a:endParaRPr lang="en-US"/>
          </a:p>
        </p:txBody>
      </p:sp>
    </p:spTree>
    <p:extLst>
      <p:ext uri="{BB962C8B-B14F-4D97-AF65-F5344CB8AC3E}">
        <p14:creationId xmlns:p14="http://schemas.microsoft.com/office/powerpoint/2010/main" val="1389095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Alternate Process 5">
            <a:extLst>
              <a:ext uri="{FF2B5EF4-FFF2-40B4-BE49-F238E27FC236}">
                <a16:creationId xmlns:a16="http://schemas.microsoft.com/office/drawing/2014/main" id="{538D4F79-4512-45F9-A75E-1135429712D6}"/>
              </a:ext>
            </a:extLst>
          </p:cNvPr>
          <p:cNvSpPr/>
          <p:nvPr/>
        </p:nvSpPr>
        <p:spPr>
          <a:xfrm>
            <a:off x="2860937" y="228600"/>
            <a:ext cx="3422126" cy="8200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BWA</a:t>
            </a:r>
          </a:p>
          <a:p>
            <a:pPr algn="ctr"/>
            <a:r>
              <a:rPr lang="en-US" dirty="0"/>
              <a:t>Input: FASTA reads</a:t>
            </a:r>
          </a:p>
          <a:p>
            <a:pPr algn="ctr"/>
            <a:r>
              <a:rPr lang="en-US" dirty="0"/>
              <a:t>Output: SAM format</a:t>
            </a:r>
          </a:p>
        </p:txBody>
      </p:sp>
      <p:sp>
        <p:nvSpPr>
          <p:cNvPr id="11" name="Flowchart: Alternate Process 10">
            <a:extLst>
              <a:ext uri="{FF2B5EF4-FFF2-40B4-BE49-F238E27FC236}">
                <a16:creationId xmlns:a16="http://schemas.microsoft.com/office/drawing/2014/main" id="{8E05829C-EA43-431A-B771-003F4077FA51}"/>
              </a:ext>
            </a:extLst>
          </p:cNvPr>
          <p:cNvSpPr/>
          <p:nvPr/>
        </p:nvSpPr>
        <p:spPr>
          <a:xfrm>
            <a:off x="2860937" y="1551672"/>
            <a:ext cx="3422126" cy="8200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Samtools 1.9</a:t>
            </a:r>
          </a:p>
          <a:p>
            <a:pPr algn="ctr"/>
            <a:r>
              <a:rPr lang="en-US" dirty="0"/>
              <a:t>Input: SAM format</a:t>
            </a:r>
          </a:p>
          <a:p>
            <a:pPr algn="ctr"/>
            <a:r>
              <a:rPr lang="en-US" dirty="0"/>
              <a:t>Output: BAM format</a:t>
            </a:r>
          </a:p>
        </p:txBody>
      </p:sp>
      <p:sp>
        <p:nvSpPr>
          <p:cNvPr id="12" name="Flowchart: Alternate Process 11">
            <a:extLst>
              <a:ext uri="{FF2B5EF4-FFF2-40B4-BE49-F238E27FC236}">
                <a16:creationId xmlns:a16="http://schemas.microsoft.com/office/drawing/2014/main" id="{BD2554E6-72AE-4C42-B836-387DDE1854BF}"/>
              </a:ext>
            </a:extLst>
          </p:cNvPr>
          <p:cNvSpPr/>
          <p:nvPr/>
        </p:nvSpPr>
        <p:spPr>
          <a:xfrm>
            <a:off x="2860937" y="2790375"/>
            <a:ext cx="3422126" cy="8200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Bcftools 1.9</a:t>
            </a:r>
          </a:p>
          <a:p>
            <a:pPr algn="ctr"/>
            <a:r>
              <a:rPr lang="en-US" dirty="0"/>
              <a:t>Input: BAM format</a:t>
            </a:r>
          </a:p>
          <a:p>
            <a:pPr algn="ctr"/>
            <a:r>
              <a:rPr lang="en-US" dirty="0"/>
              <a:t>Output: VCF file with SNPs</a:t>
            </a:r>
          </a:p>
        </p:txBody>
      </p:sp>
      <p:sp>
        <p:nvSpPr>
          <p:cNvPr id="13" name="Flowchart: Alternate Process 12">
            <a:extLst>
              <a:ext uri="{FF2B5EF4-FFF2-40B4-BE49-F238E27FC236}">
                <a16:creationId xmlns:a16="http://schemas.microsoft.com/office/drawing/2014/main" id="{245FF484-BF07-4980-84FA-8C660A8995C3}"/>
              </a:ext>
            </a:extLst>
          </p:cNvPr>
          <p:cNvSpPr/>
          <p:nvPr/>
        </p:nvSpPr>
        <p:spPr>
          <a:xfrm>
            <a:off x="803537" y="4029078"/>
            <a:ext cx="3422126" cy="8200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Get5SampleKey.pl</a:t>
            </a:r>
          </a:p>
          <a:p>
            <a:pPr algn="ctr"/>
            <a:r>
              <a:rPr lang="en-US" dirty="0"/>
              <a:t>Input: VCF file with SNPs</a:t>
            </a:r>
          </a:p>
          <a:p>
            <a:pPr algn="ctr"/>
            <a:r>
              <a:rPr lang="en-US" dirty="0"/>
              <a:t>Output: sample.snps</a:t>
            </a:r>
          </a:p>
        </p:txBody>
      </p:sp>
      <p:sp>
        <p:nvSpPr>
          <p:cNvPr id="14" name="Flowchart: Alternate Process 13">
            <a:extLst>
              <a:ext uri="{FF2B5EF4-FFF2-40B4-BE49-F238E27FC236}">
                <a16:creationId xmlns:a16="http://schemas.microsoft.com/office/drawing/2014/main" id="{80DF9EC9-769F-426B-8AD1-A55867F05086}"/>
              </a:ext>
            </a:extLst>
          </p:cNvPr>
          <p:cNvSpPr/>
          <p:nvPr/>
        </p:nvSpPr>
        <p:spPr>
          <a:xfrm>
            <a:off x="2863639" y="5704114"/>
            <a:ext cx="3422126" cy="8200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DBM</a:t>
            </a:r>
          </a:p>
          <a:p>
            <a:pPr algn="ctr"/>
            <a:r>
              <a:rPr lang="en-US" dirty="0"/>
              <a:t>Input: SNP file and counts file</a:t>
            </a:r>
          </a:p>
          <a:p>
            <a:pPr algn="ctr"/>
            <a:r>
              <a:rPr lang="en-US" dirty="0"/>
              <a:t>Output: sample.g</a:t>
            </a:r>
          </a:p>
        </p:txBody>
      </p:sp>
      <p:sp>
        <p:nvSpPr>
          <p:cNvPr id="15" name="Flowchart: Alternate Process 14">
            <a:extLst>
              <a:ext uri="{FF2B5EF4-FFF2-40B4-BE49-F238E27FC236}">
                <a16:creationId xmlns:a16="http://schemas.microsoft.com/office/drawing/2014/main" id="{36FF4C0F-C5DC-4552-ABE7-77936916382D}"/>
              </a:ext>
            </a:extLst>
          </p:cNvPr>
          <p:cNvSpPr/>
          <p:nvPr/>
        </p:nvSpPr>
        <p:spPr>
          <a:xfrm>
            <a:off x="4876800" y="4013797"/>
            <a:ext cx="3422126" cy="85061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Software: GetCounts.pl</a:t>
            </a:r>
          </a:p>
          <a:p>
            <a:pPr algn="ctr"/>
            <a:r>
              <a:rPr lang="en-US" dirty="0"/>
              <a:t>Input: SNP file and VCF file</a:t>
            </a:r>
          </a:p>
          <a:p>
            <a:pPr algn="ctr"/>
            <a:r>
              <a:rPr lang="en-US" dirty="0"/>
              <a:t>Output: sample.counts</a:t>
            </a:r>
          </a:p>
        </p:txBody>
      </p:sp>
      <p:cxnSp>
        <p:nvCxnSpPr>
          <p:cNvPr id="17" name="Straight Arrow Connector 16">
            <a:extLst>
              <a:ext uri="{FF2B5EF4-FFF2-40B4-BE49-F238E27FC236}">
                <a16:creationId xmlns:a16="http://schemas.microsoft.com/office/drawing/2014/main" id="{3CC24EBC-B7AB-4082-B3EA-58AE4EF7CB3A}"/>
              </a:ext>
            </a:extLst>
          </p:cNvPr>
          <p:cNvCxnSpPr>
            <a:stCxn id="6" idx="2"/>
            <a:endCxn id="11" idx="0"/>
          </p:cNvCxnSpPr>
          <p:nvPr/>
        </p:nvCxnSpPr>
        <p:spPr>
          <a:xfrm>
            <a:off x="4572000" y="1048657"/>
            <a:ext cx="0" cy="503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A1A06A5-F4C5-4FE7-ACCC-029E3CBEDA55}"/>
              </a:ext>
            </a:extLst>
          </p:cNvPr>
          <p:cNvCxnSpPr>
            <a:stCxn id="11" idx="2"/>
            <a:endCxn id="12" idx="0"/>
          </p:cNvCxnSpPr>
          <p:nvPr/>
        </p:nvCxnSpPr>
        <p:spPr>
          <a:xfrm>
            <a:off x="4572000" y="2371729"/>
            <a:ext cx="0" cy="418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89686C6A-E878-4A80-8697-FC3D9D39AB3E}"/>
              </a:ext>
            </a:extLst>
          </p:cNvPr>
          <p:cNvCxnSpPr>
            <a:cxnSpLocks/>
          </p:cNvCxnSpPr>
          <p:nvPr/>
        </p:nvCxnSpPr>
        <p:spPr>
          <a:xfrm>
            <a:off x="5919395" y="3200404"/>
            <a:ext cx="727337" cy="81339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BD5159D1-47EE-4D1A-9027-0624172A9E72}"/>
              </a:ext>
            </a:extLst>
          </p:cNvPr>
          <p:cNvCxnSpPr>
            <a:stCxn id="12" idx="1"/>
            <a:endCxn id="13" idx="0"/>
          </p:cNvCxnSpPr>
          <p:nvPr/>
        </p:nvCxnSpPr>
        <p:spPr>
          <a:xfrm rot="10800000" flipV="1">
            <a:off x="2514601" y="3200404"/>
            <a:ext cx="346337" cy="82867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D637A97-49A9-4FEB-8435-2196E1163F50}"/>
              </a:ext>
            </a:extLst>
          </p:cNvPr>
          <p:cNvCxnSpPr>
            <a:cxnSpLocks/>
            <a:stCxn id="13" idx="3"/>
            <a:endCxn id="15" idx="1"/>
          </p:cNvCxnSpPr>
          <p:nvPr/>
        </p:nvCxnSpPr>
        <p:spPr>
          <a:xfrm flipV="1">
            <a:off x="4225663" y="4439106"/>
            <a:ext cx="65113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2EB85ECD-6163-4E58-9067-DE22D90648BE}"/>
              </a:ext>
            </a:extLst>
          </p:cNvPr>
          <p:cNvCxnSpPr>
            <a:cxnSpLocks/>
          </p:cNvCxnSpPr>
          <p:nvPr/>
        </p:nvCxnSpPr>
        <p:spPr>
          <a:xfrm rot="16200000" flipH="1">
            <a:off x="3241907" y="3920862"/>
            <a:ext cx="519715" cy="205740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5BD92FF1-5D54-4ED9-AD97-E999A58DCD13}"/>
              </a:ext>
            </a:extLst>
          </p:cNvPr>
          <p:cNvCxnSpPr>
            <a:cxnSpLocks/>
          </p:cNvCxnSpPr>
          <p:nvPr/>
        </p:nvCxnSpPr>
        <p:spPr>
          <a:xfrm rot="10800000" flipV="1">
            <a:off x="4530465" y="4085586"/>
            <a:ext cx="3075790" cy="1118176"/>
          </a:xfrm>
          <a:prstGeom prst="bentConnector3">
            <a:avLst>
              <a:gd name="adj1" fmla="val 3186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ED53749-F6C7-5C41-910A-37E3EF45C136}"/>
              </a:ext>
            </a:extLst>
          </p:cNvPr>
          <p:cNvCxnSpPr>
            <a:cxnSpLocks/>
          </p:cNvCxnSpPr>
          <p:nvPr/>
        </p:nvCxnSpPr>
        <p:spPr>
          <a:xfrm flipH="1">
            <a:off x="4530462" y="5185011"/>
            <a:ext cx="2" cy="4939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33C02A42-65CE-4D3A-B25F-CAA2F3ADCB8D}"/>
              </a:ext>
            </a:extLst>
          </p:cNvPr>
          <p:cNvSpPr>
            <a:spLocks noGrp="1"/>
          </p:cNvSpPr>
          <p:nvPr>
            <p:ph type="sldNum" sz="quarter" idx="12"/>
          </p:nvPr>
        </p:nvSpPr>
        <p:spPr/>
        <p:txBody>
          <a:bodyPr/>
          <a:lstStyle/>
          <a:p>
            <a:fld id="{79EB0BAA-089B-F446-9CF3-DE954596BEEC}" type="slidenum">
              <a:rPr lang="en-US" smtClean="0"/>
              <a:t>25</a:t>
            </a:fld>
            <a:endParaRPr lang="en-US"/>
          </a:p>
        </p:txBody>
      </p:sp>
    </p:spTree>
    <p:extLst>
      <p:ext uri="{BB962C8B-B14F-4D97-AF65-F5344CB8AC3E}">
        <p14:creationId xmlns:p14="http://schemas.microsoft.com/office/powerpoint/2010/main" val="10317787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t>DBM Pipeline</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fontScale="92500" lnSpcReduction="20000"/>
          </a:bodyPr>
          <a:lstStyle/>
          <a:p>
            <a:pPr marL="0" indent="0">
              <a:buNone/>
            </a:pPr>
            <a:r>
              <a:rPr lang="en-US" sz="2000" dirty="0"/>
              <a:t>     Five samples of pair end </a:t>
            </a:r>
            <a:r>
              <a:rPr lang="en-US" sz="2000" dirty="0" err="1"/>
              <a:t>fastq</a:t>
            </a:r>
            <a:r>
              <a:rPr lang="en-US" sz="2000" dirty="0"/>
              <a:t> reads were </a:t>
            </a:r>
            <a:r>
              <a:rPr lang="en-US" sz="2000" dirty="0" err="1"/>
              <a:t>alligned</a:t>
            </a:r>
            <a:r>
              <a:rPr lang="en-US" sz="2000" dirty="0"/>
              <a:t> to the HG38 human reference genome using BWA. </a:t>
            </a:r>
            <a:r>
              <a:rPr lang="en-US" sz="2000" dirty="0">
                <a:solidFill>
                  <a:srgbClr val="1F0DFF"/>
                </a:solidFill>
              </a:rPr>
              <a:t>Step 1 </a:t>
            </a:r>
            <a:r>
              <a:rPr lang="en-US" sz="2000" dirty="0"/>
              <a:t>is to align the reads using </a:t>
            </a:r>
            <a:r>
              <a:rPr lang="en-US" sz="2000" dirty="0" err="1"/>
              <a:t>aln</a:t>
            </a:r>
            <a:r>
              <a:rPr lang="en-US" sz="2000" dirty="0"/>
              <a:t> (Options -I to specify Illumina 1.3+ and -t to specify thread count were used). </a:t>
            </a:r>
            <a:r>
              <a:rPr lang="en-US" sz="2000" dirty="0">
                <a:solidFill>
                  <a:srgbClr val="1F0DFF"/>
                </a:solidFill>
              </a:rPr>
              <a:t>Step 2</a:t>
            </a:r>
            <a:r>
              <a:rPr lang="en-US" sz="2000" dirty="0"/>
              <a:t> is to convert the pair end reads to the </a:t>
            </a:r>
            <a:r>
              <a:rPr lang="en-US" sz="2000" dirty="0" err="1"/>
              <a:t>sam</a:t>
            </a:r>
            <a:r>
              <a:rPr lang="en-US" sz="2000" dirty="0"/>
              <a:t> format using </a:t>
            </a:r>
            <a:r>
              <a:rPr lang="en-US" sz="2000" dirty="0" err="1"/>
              <a:t>sampe</a:t>
            </a:r>
            <a:r>
              <a:rPr lang="en-US" sz="2000" dirty="0"/>
              <a:t> (-P to load index to memory for better </a:t>
            </a:r>
            <a:r>
              <a:rPr lang="en-US" sz="2000" dirty="0" err="1"/>
              <a:t>preformance</a:t>
            </a:r>
            <a:r>
              <a:rPr lang="en-US" sz="2000" dirty="0"/>
              <a:t> was used). The mapped reads were converted from </a:t>
            </a:r>
            <a:r>
              <a:rPr lang="en-US" sz="2000" dirty="0" err="1"/>
              <a:t>sam</a:t>
            </a:r>
            <a:r>
              <a:rPr lang="en-US" sz="2000" dirty="0"/>
              <a:t> to bam and sorted using </a:t>
            </a:r>
            <a:r>
              <a:rPr lang="en-US" sz="2000" dirty="0" err="1"/>
              <a:t>samtools</a:t>
            </a:r>
            <a:r>
              <a:rPr lang="en-US" sz="2000" dirty="0"/>
              <a:t> 1.9. </a:t>
            </a:r>
            <a:r>
              <a:rPr lang="en-US" sz="2000" dirty="0">
                <a:solidFill>
                  <a:srgbClr val="1F0DFF"/>
                </a:solidFill>
              </a:rPr>
              <a:t>Step 1 </a:t>
            </a:r>
            <a:r>
              <a:rPr lang="en-US" sz="2000" dirty="0"/>
              <a:t>is to view the reads in bam format using view (-b specified bam output and -o specified the output file). </a:t>
            </a:r>
            <a:r>
              <a:rPr lang="en-US" sz="2000" dirty="0">
                <a:solidFill>
                  <a:srgbClr val="1F0DFF"/>
                </a:solidFill>
              </a:rPr>
              <a:t>Step 2 </a:t>
            </a:r>
            <a:r>
              <a:rPr lang="en-US" sz="2000" dirty="0"/>
              <a:t>is to sort the bam file (-o specified the output file). </a:t>
            </a:r>
          </a:p>
          <a:p>
            <a:pPr marL="0" indent="0">
              <a:buNone/>
            </a:pPr>
            <a:r>
              <a:rPr lang="en-US" sz="2000" dirty="0"/>
              <a:t>     The sorted bam file is then searched for SNPs using </a:t>
            </a:r>
            <a:r>
              <a:rPr lang="en-US" sz="2000" dirty="0" err="1"/>
              <a:t>bcftools</a:t>
            </a:r>
            <a:r>
              <a:rPr lang="en-US" sz="2000" dirty="0"/>
              <a:t> 1.9. </a:t>
            </a:r>
            <a:r>
              <a:rPr lang="en-US" sz="2000" dirty="0">
                <a:solidFill>
                  <a:srgbClr val="1F0DFF"/>
                </a:solidFill>
              </a:rPr>
              <a:t>Step 1 </a:t>
            </a:r>
            <a:r>
              <a:rPr lang="en-US" sz="2000" dirty="0"/>
              <a:t>is to use </a:t>
            </a:r>
            <a:r>
              <a:rPr lang="en-US" sz="2000" dirty="0" err="1"/>
              <a:t>mpileup</a:t>
            </a:r>
            <a:r>
              <a:rPr lang="en-US" sz="2000" dirty="0"/>
              <a:t> to find variants (-I Indels are skipped, -g Genotype to BCF output, -a AD annotate Allele Depth, -a DP annotate Depth, -f FASTA format index). </a:t>
            </a:r>
            <a:r>
              <a:rPr lang="en-US" sz="2000" dirty="0">
                <a:solidFill>
                  <a:srgbClr val="1F0DFF"/>
                </a:solidFill>
              </a:rPr>
              <a:t>Step 2</a:t>
            </a:r>
            <a:r>
              <a:rPr lang="en-US" sz="2000" dirty="0"/>
              <a:t> is to filter the variants for quality using view (-</a:t>
            </a:r>
            <a:r>
              <a:rPr lang="en-US" sz="2000" dirty="0" err="1"/>
              <a:t>i</a:t>
            </a:r>
            <a:r>
              <a:rPr lang="en-US" sz="2000" dirty="0"/>
              <a:t> include only if above minimum depth). </a:t>
            </a:r>
            <a:r>
              <a:rPr lang="en-US" sz="2000" dirty="0">
                <a:solidFill>
                  <a:srgbClr val="1F0DFF"/>
                </a:solidFill>
              </a:rPr>
              <a:t>Step 3</a:t>
            </a:r>
            <a:r>
              <a:rPr lang="en-US" sz="2000" dirty="0"/>
              <a:t> is to search the </a:t>
            </a:r>
            <a:r>
              <a:rPr lang="en-US" sz="2000" dirty="0" err="1"/>
              <a:t>vcf</a:t>
            </a:r>
            <a:r>
              <a:rPr lang="en-US" sz="2000" dirty="0"/>
              <a:t> file for SNPs using call (-c consensus caller, -v variant sites only output, -o output file.) Next the two DBM input files </a:t>
            </a:r>
            <a:r>
              <a:rPr lang="en-US" sz="2000" dirty="0" err="1"/>
              <a:t>sample.snps</a:t>
            </a:r>
            <a:r>
              <a:rPr lang="en-US" sz="2000" dirty="0"/>
              <a:t> and </a:t>
            </a:r>
            <a:r>
              <a:rPr lang="en-US" sz="2000" dirty="0" err="1"/>
              <a:t>sample.counts</a:t>
            </a:r>
            <a:r>
              <a:rPr lang="en-US" sz="2000" dirty="0"/>
              <a:t> are prepared using the </a:t>
            </a:r>
            <a:r>
              <a:rPr lang="en-US" sz="2000" dirty="0" err="1"/>
              <a:t>vcf</a:t>
            </a:r>
            <a:r>
              <a:rPr lang="en-US" sz="2000" dirty="0"/>
              <a:t> file containing the SNPs. These input files are generated using the </a:t>
            </a:r>
            <a:r>
              <a:rPr lang="en-US" sz="2000" dirty="0" err="1"/>
              <a:t>perl</a:t>
            </a:r>
            <a:r>
              <a:rPr lang="en-US" sz="2000" dirty="0"/>
              <a:t> scripts </a:t>
            </a:r>
            <a:r>
              <a:rPr lang="en-US" sz="2000" dirty="0">
                <a:highlight>
                  <a:srgbClr val="FFFF00"/>
                </a:highlight>
              </a:rPr>
              <a:t>get5SampleKey.pl </a:t>
            </a:r>
            <a:r>
              <a:rPr lang="en-US" sz="2000" dirty="0"/>
              <a:t>and </a:t>
            </a:r>
            <a:r>
              <a:rPr lang="en-US" sz="2000" dirty="0">
                <a:highlight>
                  <a:srgbClr val="FFFF00"/>
                </a:highlight>
              </a:rPr>
              <a:t>getCount.pl</a:t>
            </a:r>
            <a:r>
              <a:rPr lang="en-US" sz="2000" dirty="0"/>
              <a:t>, and the DBM header is inserted into the counts file using the Unix command sed. DBM was ran by specifying the prefix of the two input files </a:t>
            </a:r>
            <a:r>
              <a:rPr lang="en-US" sz="2000" dirty="0" err="1"/>
              <a:t>sample.snps</a:t>
            </a:r>
            <a:r>
              <a:rPr lang="en-US" sz="2000" dirty="0"/>
              <a:t> and </a:t>
            </a:r>
            <a:r>
              <a:rPr lang="en-US" sz="2000" dirty="0" err="1"/>
              <a:t>sample.counts</a:t>
            </a:r>
            <a:r>
              <a:rPr lang="en-US" sz="2000" dirty="0"/>
              <a:t> ('sample' in this case) and the haplotype file </a:t>
            </a:r>
            <a:r>
              <a:rPr lang="en-US" sz="2000" dirty="0" err="1"/>
              <a:t>sample.g</a:t>
            </a:r>
            <a:r>
              <a:rPr lang="en-US" sz="2000" dirty="0"/>
              <a:t> is generated.</a:t>
            </a:r>
          </a:p>
          <a:p>
            <a:pPr marL="0" indent="0">
              <a:buNone/>
            </a:pPr>
            <a:endParaRPr lang="en-US" sz="2000" dirty="0"/>
          </a:p>
          <a:p>
            <a:pPr marL="0" indent="0">
              <a:buNone/>
            </a:pPr>
            <a:r>
              <a:rPr lang="en-US" sz="1300" dirty="0"/>
              <a:t>D CHR POS I1 </a:t>
            </a:r>
            <a:r>
              <a:rPr lang="en-US" sz="1300" dirty="0" err="1"/>
              <a:t>I1</a:t>
            </a:r>
            <a:r>
              <a:rPr lang="en-US" sz="1300" dirty="0"/>
              <a:t> I2 </a:t>
            </a:r>
            <a:r>
              <a:rPr lang="en-US" sz="1300" dirty="0" err="1"/>
              <a:t>I2</a:t>
            </a:r>
            <a:r>
              <a:rPr lang="en-US" sz="1300" dirty="0"/>
              <a:t> I3 </a:t>
            </a:r>
            <a:r>
              <a:rPr lang="en-US" sz="1300" dirty="0" err="1"/>
              <a:t>I3</a:t>
            </a:r>
            <a:endParaRPr lang="en-US" sz="1300" dirty="0"/>
          </a:p>
          <a:p>
            <a:pPr marL="0" indent="0">
              <a:buNone/>
            </a:pPr>
            <a:r>
              <a:rPr lang="en-US" sz="1300" dirty="0"/>
              <a:t>0 chr10 48086 0 1 1 0 1 1</a:t>
            </a:r>
          </a:p>
          <a:p>
            <a:pPr marL="0" indent="0">
              <a:buNone/>
            </a:pPr>
            <a:r>
              <a:rPr lang="en-US" sz="1300" dirty="0"/>
              <a:t>1 chr10 789566 1 0 0 1 0 1</a:t>
            </a:r>
          </a:p>
          <a:p>
            <a:pPr marL="0" indent="0">
              <a:buNone/>
            </a:pPr>
            <a:r>
              <a:rPr lang="en-US" sz="1300" dirty="0"/>
              <a:t>2 chr10 1182970 1 1 1 0 0 1</a:t>
            </a:r>
          </a:p>
          <a:p>
            <a:pPr marL="0" indent="0">
              <a:buNone/>
            </a:pPr>
            <a:r>
              <a:rPr lang="en-US" sz="1300" dirty="0"/>
              <a:t>3 chr10 1183069 0 1 0 1 1 1</a:t>
            </a:r>
          </a:p>
          <a:p>
            <a:pPr marL="0" indent="0">
              <a:buNone/>
            </a:pPr>
            <a:endParaRPr lang="en-US" sz="2000" dirty="0"/>
          </a:p>
        </p:txBody>
      </p:sp>
      <p:sp>
        <p:nvSpPr>
          <p:cNvPr id="4" name="Slide Number Placeholder 3">
            <a:extLst>
              <a:ext uri="{FF2B5EF4-FFF2-40B4-BE49-F238E27FC236}">
                <a16:creationId xmlns:a16="http://schemas.microsoft.com/office/drawing/2014/main" id="{5E6437C4-0204-4C83-BC39-FF1C31C9E699}"/>
              </a:ext>
            </a:extLst>
          </p:cNvPr>
          <p:cNvSpPr>
            <a:spLocks noGrp="1"/>
          </p:cNvSpPr>
          <p:nvPr>
            <p:ph type="sldNum" sz="quarter" idx="12"/>
          </p:nvPr>
        </p:nvSpPr>
        <p:spPr/>
        <p:txBody>
          <a:bodyPr/>
          <a:lstStyle/>
          <a:p>
            <a:fld id="{79EB0BAA-089B-F446-9CF3-DE954596BEEC}" type="slidenum">
              <a:rPr lang="en-US" smtClean="0"/>
              <a:t>26</a:t>
            </a:fld>
            <a:endParaRPr lang="en-US"/>
          </a:p>
        </p:txBody>
      </p:sp>
    </p:spTree>
    <p:extLst>
      <p:ext uri="{BB962C8B-B14F-4D97-AF65-F5344CB8AC3E}">
        <p14:creationId xmlns:p14="http://schemas.microsoft.com/office/powerpoint/2010/main" val="41133260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September 19,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B212A4E0-B9A4-4CCD-9ECF-B942E5B6159D}"/>
              </a:ext>
            </a:extLst>
          </p:cNvPr>
          <p:cNvSpPr>
            <a:spLocks noGrp="1"/>
          </p:cNvSpPr>
          <p:nvPr>
            <p:ph type="sldNum" sz="quarter" idx="12"/>
          </p:nvPr>
        </p:nvSpPr>
        <p:spPr/>
        <p:txBody>
          <a:bodyPr/>
          <a:lstStyle/>
          <a:p>
            <a:fld id="{79EB0BAA-089B-F446-9CF3-DE954596BEEC}" type="slidenum">
              <a:rPr lang="en-US" smtClean="0"/>
              <a:t>27</a:t>
            </a:fld>
            <a:endParaRPr lang="en-US"/>
          </a:p>
        </p:txBody>
      </p:sp>
    </p:spTree>
    <p:extLst>
      <p:ext uri="{BB962C8B-B14F-4D97-AF65-F5344CB8AC3E}">
        <p14:creationId xmlns:p14="http://schemas.microsoft.com/office/powerpoint/2010/main" val="29792625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September 19,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(1) Prepare Hapseq2 input using real data (2) Run Hapseq2 using real data </a:t>
            </a:r>
          </a:p>
          <a:p>
            <a:pPr marL="0" indent="0">
              <a:buNone/>
            </a:pPr>
            <a:r>
              <a:rPr lang="en-US" sz="2000" dirty="0"/>
              <a:t>(3) Prepare Hapseq2 input using 5 samples </a:t>
            </a:r>
          </a:p>
          <a:p>
            <a:pPr marL="0" indent="0">
              <a:buNone/>
            </a:pPr>
            <a:r>
              <a:rPr lang="en-US" sz="2000" dirty="0"/>
              <a:t>	</a:t>
            </a:r>
            <a:r>
              <a:rPr lang="en-US" sz="2000" dirty="0">
                <a:solidFill>
                  <a:srgbClr val="00B050"/>
                </a:solidFill>
              </a:rPr>
              <a:t>In Progress</a:t>
            </a:r>
            <a:r>
              <a:rPr lang="en-US" sz="2000" dirty="0"/>
              <a:t>, see September19.2019.HapSeq2BamParser.txt</a:t>
            </a:r>
          </a:p>
          <a:p>
            <a:pPr marL="0" indent="0">
              <a:buNone/>
            </a:pPr>
            <a:r>
              <a:rPr lang="en-US" sz="2000" dirty="0"/>
              <a:t>2. (1) Create a workflow for running DBM from raw data to DBM output </a:t>
            </a:r>
          </a:p>
          <a:p>
            <a:pPr marL="0" indent="0">
              <a:buNone/>
            </a:pPr>
            <a:r>
              <a:rPr lang="en-US" sz="2000" dirty="0"/>
              <a:t>(2) Write 1 to 2 paragraphs on preparing DBM input and running DBM</a:t>
            </a:r>
          </a:p>
          <a:p>
            <a:pPr marL="0" indent="0">
              <a:buNone/>
            </a:pPr>
            <a:r>
              <a:rPr lang="en-US" sz="2000" dirty="0"/>
              <a:t>	(1) </a:t>
            </a:r>
            <a:r>
              <a:rPr lang="en-US" sz="2000" dirty="0">
                <a:solidFill>
                  <a:srgbClr val="00B050"/>
                </a:solidFill>
              </a:rPr>
              <a:t>In Progress</a:t>
            </a:r>
            <a:r>
              <a:rPr lang="en-US" sz="2000" dirty="0"/>
              <a:t> (2) </a:t>
            </a:r>
            <a:r>
              <a:rPr lang="en-US" sz="2000" dirty="0">
                <a:solidFill>
                  <a:srgbClr val="00B050"/>
                </a:solidFill>
              </a:rPr>
              <a:t>Complete</a:t>
            </a:r>
            <a:r>
              <a:rPr lang="en-US" sz="2000" dirty="0"/>
              <a:t>, see Slide 16</a:t>
            </a:r>
          </a:p>
          <a:p>
            <a:pPr marL="0" indent="0">
              <a:buNone/>
            </a:pPr>
            <a:r>
              <a:rPr lang="en-US" sz="2000" dirty="0"/>
              <a:t>3. Create a Perl script to format PEATH Haplotype assembly output</a:t>
            </a:r>
          </a:p>
          <a:p>
            <a:pPr marL="0" indent="0">
              <a:buNone/>
            </a:pPr>
            <a:r>
              <a:rPr lang="en-US" sz="2000" dirty="0"/>
              <a:t>	</a:t>
            </a:r>
            <a:r>
              <a:rPr lang="en-US" sz="2000" dirty="0">
                <a:solidFill>
                  <a:srgbClr val="00B050"/>
                </a:solidFill>
              </a:rPr>
              <a:t>Complete</a:t>
            </a:r>
            <a:r>
              <a:rPr lang="en-US" sz="2000" dirty="0"/>
              <a:t>, see September19 PerlFormat.txt</a:t>
            </a:r>
          </a:p>
          <a:p>
            <a:pPr marL="0" indent="0">
              <a:buNone/>
            </a:pPr>
            <a:r>
              <a:rPr lang="en-US" sz="2000" dirty="0"/>
              <a:t>4. Create a Perl script to format HapCompass Haplotype assembly output</a:t>
            </a:r>
          </a:p>
          <a:p>
            <a:pPr marL="0" indent="0">
              <a:buNone/>
            </a:pPr>
            <a:r>
              <a:rPr lang="en-US" sz="2000" dirty="0"/>
              <a:t>	</a:t>
            </a:r>
            <a:r>
              <a:rPr lang="en-US" sz="2000" dirty="0">
                <a:solidFill>
                  <a:srgbClr val="00B050"/>
                </a:solidFill>
              </a:rPr>
              <a:t>Complete</a:t>
            </a:r>
            <a:r>
              <a:rPr lang="en-US" sz="2000" dirty="0"/>
              <a:t>, see September19 PerlFormat.txt</a:t>
            </a:r>
          </a:p>
          <a:p>
            <a:pPr marL="0" indent="0">
              <a:buNone/>
            </a:pPr>
            <a:r>
              <a:rPr lang="en-US" sz="2000" dirty="0"/>
              <a:t>5. Create a Perl script to format HapCut2 Haplotype assembly output</a:t>
            </a:r>
          </a:p>
          <a:p>
            <a:pPr marL="0" indent="0">
              <a:buNone/>
            </a:pPr>
            <a:r>
              <a:rPr lang="en-US" sz="2000" dirty="0"/>
              <a:t>	</a:t>
            </a:r>
            <a:r>
              <a:rPr lang="en-US" sz="2000" dirty="0">
                <a:solidFill>
                  <a:srgbClr val="00B050"/>
                </a:solidFill>
              </a:rPr>
              <a:t>Complete</a:t>
            </a:r>
            <a:r>
              <a:rPr lang="en-US" sz="2000" dirty="0"/>
              <a:t>, see September19 PerlFormat.txt</a:t>
            </a:r>
          </a:p>
        </p:txBody>
      </p:sp>
      <p:sp>
        <p:nvSpPr>
          <p:cNvPr id="4" name="Slide Number Placeholder 3">
            <a:extLst>
              <a:ext uri="{FF2B5EF4-FFF2-40B4-BE49-F238E27FC236}">
                <a16:creationId xmlns:a16="http://schemas.microsoft.com/office/drawing/2014/main" id="{D520E274-C2EA-4F76-AB35-4B17A6CCC8B8}"/>
              </a:ext>
            </a:extLst>
          </p:cNvPr>
          <p:cNvSpPr>
            <a:spLocks noGrp="1"/>
          </p:cNvSpPr>
          <p:nvPr>
            <p:ph type="sldNum" sz="quarter" idx="12"/>
          </p:nvPr>
        </p:nvSpPr>
        <p:spPr/>
        <p:txBody>
          <a:bodyPr/>
          <a:lstStyle/>
          <a:p>
            <a:fld id="{79EB0BAA-089B-F446-9CF3-DE954596BEEC}" type="slidenum">
              <a:rPr lang="en-US" smtClean="0"/>
              <a:t>28</a:t>
            </a:fld>
            <a:endParaRPr lang="en-US"/>
          </a:p>
        </p:txBody>
      </p:sp>
    </p:spTree>
    <p:extLst>
      <p:ext uri="{BB962C8B-B14F-4D97-AF65-F5344CB8AC3E}">
        <p14:creationId xmlns:p14="http://schemas.microsoft.com/office/powerpoint/2010/main" val="8414423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September 28,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5D489294-B85A-48E5-B9B3-E1F5FC61D041}"/>
              </a:ext>
            </a:extLst>
          </p:cNvPr>
          <p:cNvSpPr>
            <a:spLocks noGrp="1"/>
          </p:cNvSpPr>
          <p:nvPr>
            <p:ph type="sldNum" sz="quarter" idx="12"/>
          </p:nvPr>
        </p:nvSpPr>
        <p:spPr/>
        <p:txBody>
          <a:bodyPr/>
          <a:lstStyle/>
          <a:p>
            <a:fld id="{79EB0BAA-089B-F446-9CF3-DE954596BEEC}" type="slidenum">
              <a:rPr lang="en-US" smtClean="0"/>
              <a:t>29</a:t>
            </a:fld>
            <a:endParaRPr lang="en-US"/>
          </a:p>
        </p:txBody>
      </p:sp>
    </p:spTree>
    <p:extLst>
      <p:ext uri="{BB962C8B-B14F-4D97-AF65-F5344CB8AC3E}">
        <p14:creationId xmlns:p14="http://schemas.microsoft.com/office/powerpoint/2010/main" val="272967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BB7BC-F334-274E-BC76-5D9B27AE01DB}"/>
              </a:ext>
            </a:extLst>
          </p:cNvPr>
          <p:cNvSpPr>
            <a:spLocks noGrp="1"/>
          </p:cNvSpPr>
          <p:nvPr>
            <p:ph type="title"/>
          </p:nvPr>
        </p:nvSpPr>
        <p:spPr>
          <a:xfrm>
            <a:off x="219770" y="134667"/>
            <a:ext cx="8574823" cy="497235"/>
          </a:xfrm>
        </p:spPr>
        <p:txBody>
          <a:bodyPr>
            <a:normAutofit fontScale="90000"/>
          </a:bodyPr>
          <a:lstStyle/>
          <a:p>
            <a:r>
              <a:rPr lang="en-US" b="1" dirty="0">
                <a:solidFill>
                  <a:srgbClr val="1F0DFF"/>
                </a:solidFill>
              </a:rPr>
              <a:t>July 7, 2019 Meeting To-Do </a:t>
            </a:r>
          </a:p>
        </p:txBody>
      </p:sp>
      <p:sp>
        <p:nvSpPr>
          <p:cNvPr id="3" name="Content Placeholder 2">
            <a:extLst>
              <a:ext uri="{FF2B5EF4-FFF2-40B4-BE49-F238E27FC236}">
                <a16:creationId xmlns:a16="http://schemas.microsoft.com/office/drawing/2014/main" id="{D80FEC17-7DC9-3C4D-B919-199E063F0A5A}"/>
              </a:ext>
            </a:extLst>
          </p:cNvPr>
          <p:cNvSpPr>
            <a:spLocks noGrp="1"/>
          </p:cNvSpPr>
          <p:nvPr>
            <p:ph idx="1"/>
          </p:nvPr>
        </p:nvSpPr>
        <p:spPr>
          <a:xfrm>
            <a:off x="156117" y="877229"/>
            <a:ext cx="8757424" cy="5189034"/>
          </a:xfrm>
        </p:spPr>
        <p:txBody>
          <a:bodyPr>
            <a:normAutofit/>
          </a:bodyPr>
          <a:lstStyle/>
          <a:p>
            <a:pPr marL="0" indent="0">
              <a:buNone/>
            </a:pPr>
            <a:r>
              <a:rPr lang="en-US" sz="2000" dirty="0">
                <a:cs typeface="Times New Roman" panose="02020603050405020304" pitchFamily="18" charset="0"/>
              </a:rPr>
              <a:t>1. Start a PowerPoint summary for each meeting (to do list + record of report)</a:t>
            </a:r>
            <a:br>
              <a:rPr lang="en-US" sz="2000" dirty="0">
                <a:cs typeface="Times New Roman" panose="02020603050405020304" pitchFamily="18" charset="0"/>
              </a:rPr>
            </a:b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July7.2019.ppt</a:t>
            </a:r>
          </a:p>
          <a:p>
            <a:pPr marL="0" indent="0">
              <a:buNone/>
            </a:pPr>
            <a:r>
              <a:rPr lang="en-US" sz="2000" dirty="0">
                <a:cs typeface="Times New Roman" panose="02020603050405020304" pitchFamily="18" charset="0"/>
              </a:rPr>
              <a:t>2. Add detailed comments to Unix script</a:t>
            </a:r>
            <a:br>
              <a:rPr lang="en-US" sz="2000" dirty="0">
                <a:cs typeface="Times New Roman" panose="02020603050405020304" pitchFamily="18" charset="0"/>
              </a:rPr>
            </a:b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July7.RealDataDBM.txt</a:t>
            </a:r>
          </a:p>
          <a:p>
            <a:pPr marL="0" indent="0">
              <a:buNone/>
            </a:pPr>
            <a:r>
              <a:rPr lang="en-US" sz="2000" dirty="0">
                <a:cs typeface="Times New Roman" panose="02020603050405020304" pitchFamily="18" charset="0"/>
              </a:rPr>
              <a:t>3. Output SNPs only (by adding “-v </a:t>
            </a:r>
            <a:r>
              <a:rPr lang="en-US" sz="2000" dirty="0" err="1">
                <a:cs typeface="Times New Roman" panose="02020603050405020304" pitchFamily="18" charset="0"/>
              </a:rPr>
              <a:t>snps</a:t>
            </a:r>
            <a:r>
              <a:rPr lang="en-US" sz="2000" dirty="0">
                <a:cs typeface="Times New Roman" panose="02020603050405020304" pitchFamily="18" charset="0"/>
              </a:rPr>
              <a:t>” to only view </a:t>
            </a:r>
            <a:r>
              <a:rPr lang="en-US" sz="2000" dirty="0" err="1">
                <a:cs typeface="Times New Roman" panose="02020603050405020304" pitchFamily="18" charset="0"/>
              </a:rPr>
              <a:t>snps</a:t>
            </a:r>
            <a:r>
              <a:rPr lang="en-US" sz="2000" dirty="0">
                <a:cs typeface="Times New Roman" panose="02020603050405020304" pitchFamily="18" charset="0"/>
              </a:rPr>
              <a:t>)</a:t>
            </a:r>
            <a:br>
              <a:rPr lang="en-US" sz="2000" dirty="0">
                <a:cs typeface="Times New Roman" panose="02020603050405020304" pitchFamily="18" charset="0"/>
              </a:rPr>
            </a:br>
            <a:r>
              <a:rPr lang="en-US" sz="2000" dirty="0" err="1">
                <a:cs typeface="Times New Roman" panose="02020603050405020304" pitchFamily="18" charset="0"/>
              </a:rPr>
              <a:t>bcftools</a:t>
            </a:r>
            <a:r>
              <a:rPr lang="en-US" sz="2000" dirty="0">
                <a:cs typeface="Times New Roman" panose="02020603050405020304" pitchFamily="18" charset="0"/>
              </a:rPr>
              <a:t> view -v </a:t>
            </a:r>
            <a:r>
              <a:rPr lang="en-US" sz="2000" dirty="0" err="1">
                <a:cs typeface="Times New Roman" panose="02020603050405020304" pitchFamily="18" charset="0"/>
              </a:rPr>
              <a:t>snps</a:t>
            </a:r>
            <a:br>
              <a:rPr lang="en-US" sz="2000" dirty="0">
                <a:cs typeface="Times New Roman" panose="02020603050405020304" pitchFamily="18" charset="0"/>
              </a:rPr>
            </a:b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July7.RealDataDBM.txt</a:t>
            </a:r>
          </a:p>
          <a:p>
            <a:pPr marL="0" indent="0">
              <a:buNone/>
            </a:pPr>
            <a:r>
              <a:rPr lang="en-US" sz="2000" dirty="0">
                <a:cs typeface="Times New Roman" panose="02020603050405020304" pitchFamily="18" charset="0"/>
              </a:rPr>
              <a:t>4. (1) Convert the DBM input pipe to Perl code. Then compare the two by using 	“diff”.</a:t>
            </a:r>
            <a:br>
              <a:rPr lang="en-US" sz="2000" dirty="0">
                <a:cs typeface="Times New Roman" panose="02020603050405020304" pitchFamily="18" charset="0"/>
              </a:rPr>
            </a:br>
            <a:r>
              <a:rPr lang="en-US" sz="2000" dirty="0">
                <a:cs typeface="Times New Roman" panose="02020603050405020304" pitchFamily="18" charset="0"/>
              </a:rPr>
              <a:t>    (2) Prepare DBM input using ≥6 coverage (DP≥6 or AD1+AD2≥6) for 826, 827, 	832 on chr10</a:t>
            </a:r>
            <a:br>
              <a:rPr lang="en-US" sz="2000" dirty="0">
                <a:cs typeface="Times New Roman" panose="02020603050405020304" pitchFamily="18" charset="0"/>
              </a:rPr>
            </a:br>
            <a:r>
              <a:rPr lang="en-US" sz="2000" dirty="0">
                <a:cs typeface="Times New Roman" panose="02020603050405020304" pitchFamily="18" charset="0"/>
              </a:rPr>
              <a:t>    (3) Output the reference allele and alternative allele</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In Progress</a:t>
            </a:r>
            <a:r>
              <a:rPr lang="en-US" sz="2000" dirty="0">
                <a:cs typeface="Times New Roman" panose="02020603050405020304" pitchFamily="18" charset="0"/>
              </a:rPr>
              <a:t>, see /home/s_m774/project/data/dbm/7.7/prepare.pl</a:t>
            </a:r>
          </a:p>
        </p:txBody>
      </p:sp>
      <p:sp>
        <p:nvSpPr>
          <p:cNvPr id="4" name="Slide Number Placeholder 3">
            <a:extLst>
              <a:ext uri="{FF2B5EF4-FFF2-40B4-BE49-F238E27FC236}">
                <a16:creationId xmlns:a16="http://schemas.microsoft.com/office/drawing/2014/main" id="{D0D17854-BFA4-44E8-B80B-F1C6C7A90F5D}"/>
              </a:ext>
            </a:extLst>
          </p:cNvPr>
          <p:cNvSpPr>
            <a:spLocks noGrp="1"/>
          </p:cNvSpPr>
          <p:nvPr>
            <p:ph type="sldNum" sz="quarter" idx="12"/>
          </p:nvPr>
        </p:nvSpPr>
        <p:spPr/>
        <p:txBody>
          <a:bodyPr/>
          <a:lstStyle/>
          <a:p>
            <a:fld id="{79EB0BAA-089B-F446-9CF3-DE954596BEEC}" type="slidenum">
              <a:rPr lang="en-US" smtClean="0"/>
              <a:t>3</a:t>
            </a:fld>
            <a:endParaRPr lang="en-US"/>
          </a:p>
        </p:txBody>
      </p:sp>
    </p:spTree>
    <p:extLst>
      <p:ext uri="{BB962C8B-B14F-4D97-AF65-F5344CB8AC3E}">
        <p14:creationId xmlns:p14="http://schemas.microsoft.com/office/powerpoint/2010/main" val="3997832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September 28,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2696681"/>
          </a:xfrm>
        </p:spPr>
        <p:txBody>
          <a:bodyPr>
            <a:normAutofit lnSpcReduction="10000"/>
          </a:bodyPr>
          <a:lstStyle/>
          <a:p>
            <a:pPr marL="0" indent="0">
              <a:buNone/>
            </a:pPr>
            <a:r>
              <a:rPr lang="en-US" sz="1600" dirty="0"/>
              <a:t>1. (1) Prepare Hapseq2 input using real data (2) Run Hapseq2 using real data </a:t>
            </a:r>
          </a:p>
          <a:p>
            <a:pPr marL="0" indent="0">
              <a:buNone/>
            </a:pPr>
            <a:r>
              <a:rPr lang="en-US" sz="1600" dirty="0"/>
              <a:t>(3) Prepare Hapseq2 input using 5 samples </a:t>
            </a:r>
          </a:p>
          <a:p>
            <a:pPr marL="0" indent="0">
              <a:buNone/>
            </a:pPr>
            <a:r>
              <a:rPr lang="en-US" sz="1600" dirty="0"/>
              <a:t>	</a:t>
            </a:r>
            <a:r>
              <a:rPr lang="en-US" sz="1600" dirty="0">
                <a:solidFill>
                  <a:srgbClr val="00B050"/>
                </a:solidFill>
              </a:rPr>
              <a:t>In Progress</a:t>
            </a:r>
            <a:r>
              <a:rPr lang="en-US" sz="1600" dirty="0"/>
              <a:t>, see September26 2019 HapSeq2RealData.txt</a:t>
            </a:r>
          </a:p>
          <a:p>
            <a:pPr marL="0" indent="0">
              <a:buNone/>
            </a:pPr>
            <a:r>
              <a:rPr lang="en-US" sz="1600" dirty="0"/>
              <a:t>	Documented error when running HapSeq2 in the last 5 lines</a:t>
            </a:r>
          </a:p>
          <a:p>
            <a:pPr marL="0" indent="0">
              <a:buNone/>
            </a:pPr>
            <a:r>
              <a:rPr lang="en-US" sz="1600" dirty="0"/>
              <a:t>2. Create a workflow for running DBM from raw data to DBM output </a:t>
            </a:r>
          </a:p>
          <a:p>
            <a:pPr marL="0" indent="0">
              <a:buNone/>
            </a:pPr>
            <a:r>
              <a:rPr lang="en-US" sz="1600" dirty="0"/>
              <a:t>	</a:t>
            </a:r>
            <a:r>
              <a:rPr lang="en-US" sz="1600" dirty="0">
                <a:solidFill>
                  <a:srgbClr val="00B050"/>
                </a:solidFill>
              </a:rPr>
              <a:t>Complete</a:t>
            </a:r>
            <a:r>
              <a:rPr lang="en-US" sz="1600" dirty="0"/>
              <a:t>, see Slide 16</a:t>
            </a:r>
          </a:p>
          <a:p>
            <a:pPr marL="0" indent="0">
              <a:buNone/>
            </a:pPr>
            <a:r>
              <a:rPr lang="en-US" sz="1600" dirty="0"/>
              <a:t>3. Update the Perl scripts for PEATH HapCompass Hapcut2 to count Haplotypes</a:t>
            </a:r>
          </a:p>
          <a:p>
            <a:pPr marL="0" indent="0">
              <a:buNone/>
            </a:pPr>
            <a:r>
              <a:rPr lang="en-US" sz="1600" dirty="0"/>
              <a:t>	</a:t>
            </a:r>
            <a:r>
              <a:rPr lang="en-US" sz="1600" dirty="0">
                <a:solidFill>
                  <a:srgbClr val="00B050"/>
                </a:solidFill>
              </a:rPr>
              <a:t>Complete</a:t>
            </a:r>
            <a:r>
              <a:rPr lang="en-US" sz="1600" dirty="0"/>
              <a:t>, see September26 2019 PerlFormat.txt</a:t>
            </a:r>
          </a:p>
        </p:txBody>
      </p:sp>
      <p:sp>
        <p:nvSpPr>
          <p:cNvPr id="4" name="Slide Number Placeholder 3">
            <a:extLst>
              <a:ext uri="{FF2B5EF4-FFF2-40B4-BE49-F238E27FC236}">
                <a16:creationId xmlns:a16="http://schemas.microsoft.com/office/drawing/2014/main" id="{490A7882-CDD6-4735-80A2-7F5D3DD48E71}"/>
              </a:ext>
            </a:extLst>
          </p:cNvPr>
          <p:cNvSpPr>
            <a:spLocks noGrp="1"/>
          </p:cNvSpPr>
          <p:nvPr>
            <p:ph type="sldNum" sz="quarter" idx="12"/>
          </p:nvPr>
        </p:nvSpPr>
        <p:spPr/>
        <p:txBody>
          <a:bodyPr/>
          <a:lstStyle/>
          <a:p>
            <a:fld id="{79EB0BAA-089B-F446-9CF3-DE954596BEEC}" type="slidenum">
              <a:rPr lang="en-US" smtClean="0"/>
              <a:t>30</a:t>
            </a:fld>
            <a:endParaRPr lang="en-US"/>
          </a:p>
        </p:txBody>
      </p:sp>
    </p:spTree>
    <p:extLst>
      <p:ext uri="{BB962C8B-B14F-4D97-AF65-F5344CB8AC3E}">
        <p14:creationId xmlns:p14="http://schemas.microsoft.com/office/powerpoint/2010/main" val="1443045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6B09D6F-4B6B-0B45-9C29-5F8CA272F6A5}"/>
              </a:ext>
            </a:extLst>
          </p:cNvPr>
          <p:cNvSpPr txBox="1"/>
          <p:nvPr/>
        </p:nvSpPr>
        <p:spPr>
          <a:xfrm>
            <a:off x="457200" y="228600"/>
            <a:ext cx="7918988" cy="6001643"/>
          </a:xfrm>
          <a:prstGeom prst="rect">
            <a:avLst/>
          </a:prstGeom>
          <a:noFill/>
        </p:spPr>
        <p:txBody>
          <a:bodyPr wrap="square" rtlCol="0">
            <a:spAutoFit/>
          </a:bodyPr>
          <a:lstStyle/>
          <a:p>
            <a:r>
              <a:rPr lang="en-US" sz="1600" b="1" dirty="0">
                <a:solidFill>
                  <a:srgbClr val="FF0000"/>
                </a:solidFill>
              </a:rPr>
              <a:t>SS note on Sept 28, 2019 Saturday. </a:t>
            </a:r>
            <a:r>
              <a:rPr lang="en-US" sz="1600" dirty="0">
                <a:solidFill>
                  <a:srgbClr val="1F0DFF"/>
                </a:solidFill>
              </a:rPr>
              <a:t>The error related to the </a:t>
            </a:r>
            <a:r>
              <a:rPr lang="en-US" sz="1600" dirty="0" err="1">
                <a:solidFill>
                  <a:srgbClr val="1F0DFF"/>
                </a:solidFill>
              </a:rPr>
              <a:t>hapseq</a:t>
            </a:r>
            <a:r>
              <a:rPr lang="en-US" sz="1600" dirty="0">
                <a:solidFill>
                  <a:srgbClr val="1F0DFF"/>
                </a:solidFill>
              </a:rPr>
              <a:t> running error “Person 1 is </a:t>
            </a:r>
          </a:p>
          <a:p>
            <a:r>
              <a:rPr lang="en-US" sz="1600" dirty="0">
                <a:solidFill>
                  <a:srgbClr val="1F0DFF"/>
                </a:solidFill>
              </a:rPr>
              <a:t>Duplicated” (in September26 2019 HapSeq2RealData.txt) </a:t>
            </a:r>
          </a:p>
          <a:p>
            <a:r>
              <a:rPr lang="en-US" sz="1600" dirty="0">
                <a:solidFill>
                  <a:srgbClr val="1F0DFF"/>
                </a:solidFill>
              </a:rPr>
              <a:t> because the first 5 columns (family ID, individual ID, father, mother ID, and gender) </a:t>
            </a:r>
          </a:p>
          <a:p>
            <a:r>
              <a:rPr lang="en-US" sz="1600" dirty="0"/>
              <a:t>Are not provided correctly because we run part of the </a:t>
            </a:r>
            <a:r>
              <a:rPr lang="en-US" sz="1600" dirty="0" err="1"/>
              <a:t>bam.parser</a:t>
            </a:r>
            <a:r>
              <a:rPr lang="en-US" sz="1600" dirty="0"/>
              <a:t> code sample by sample. See below</a:t>
            </a:r>
          </a:p>
          <a:p>
            <a:r>
              <a:rPr lang="en-US" sz="1600" dirty="0"/>
              <a:t>We should either manually fix the ”ID” or add “sample ID” as one of the param</a:t>
            </a:r>
            <a:r>
              <a:rPr lang="en-US" sz="1400" dirty="0"/>
              <a:t>eters, e.g., </a:t>
            </a:r>
          </a:p>
          <a:p>
            <a:r>
              <a:rPr lang="en-US" sz="1400" dirty="0"/>
              <a:t>./</a:t>
            </a:r>
            <a:r>
              <a:rPr lang="en-US" sz="1400" dirty="0" err="1"/>
              <a:t>bam_parser</a:t>
            </a:r>
            <a:r>
              <a:rPr lang="en-US" sz="1400" dirty="0"/>
              <a:t> BAMs/8212ch10.bam    chr10wchr.vcf   parsed/826chr10 1</a:t>
            </a:r>
          </a:p>
          <a:p>
            <a:endParaRPr lang="en-US" dirty="0"/>
          </a:p>
          <a:p>
            <a:r>
              <a:rPr lang="en-US" dirty="0">
                <a:solidFill>
                  <a:schemeClr val="accent2"/>
                </a:solidFill>
              </a:rPr>
              <a:t># The incorrect one: </a:t>
            </a:r>
          </a:p>
          <a:p>
            <a:r>
              <a:rPr lang="en-US" sz="1400" dirty="0"/>
              <a:t>&gt; count[1:5, 1:20]</a:t>
            </a:r>
          </a:p>
          <a:p>
            <a:r>
              <a:rPr lang="en-US" sz="1400" dirty="0"/>
              <a:t>  V1 V2 V3 V4 V5 V6 V7 V8  V9 V10 V11 V12 V13 V14 V15 V16 V17 V18 V19 V20</a:t>
            </a:r>
          </a:p>
          <a:p>
            <a:r>
              <a:rPr lang="en-US" sz="1400" dirty="0"/>
              <a:t>1  1  1  0  0  1  1  1 39  19   0  24   0  42  14  15   0  23   0 138   0</a:t>
            </a:r>
          </a:p>
          <a:p>
            <a:r>
              <a:rPr lang="en-US" sz="1400" dirty="0"/>
              <a:t>2  1  1  0  0  1  0  0 59   3  26   4  31   6  24   0   0  21   0 118   0</a:t>
            </a:r>
          </a:p>
          <a:p>
            <a:r>
              <a:rPr lang="en-US" sz="1400" dirty="0"/>
              <a:t>3  1  1  0  0  1  0  2  1 143  20   0  47  25  45   0   0  84 163 201   0</a:t>
            </a:r>
          </a:p>
          <a:p>
            <a:r>
              <a:rPr lang="en-US" sz="1400" dirty="0"/>
              <a:t>4  1  1  0  0  1  0  0 44   0  21   0  23   0  12   8   0  14   1 157   0</a:t>
            </a:r>
          </a:p>
          <a:p>
            <a:pPr marL="342900" indent="-342900">
              <a:buAutoNum type="arabicPlain" startAt="5"/>
            </a:pPr>
            <a:r>
              <a:rPr lang="en-US" sz="1400" dirty="0"/>
              <a:t>1  1  0  0  1  1  2 52  65   0  25   0  90  20  20   0  57   1 246 111</a:t>
            </a:r>
          </a:p>
          <a:p>
            <a:endParaRPr lang="en-US" sz="1400" dirty="0"/>
          </a:p>
          <a:p>
            <a:r>
              <a:rPr lang="en-US" sz="1400" b="1" dirty="0">
                <a:solidFill>
                  <a:srgbClr val="1F0DFF"/>
                </a:solidFill>
              </a:rPr>
              <a:t># The correct one:</a:t>
            </a:r>
          </a:p>
          <a:p>
            <a:r>
              <a:rPr lang="en-US" sz="1400" dirty="0"/>
              <a:t>&gt; count&lt;-</a:t>
            </a:r>
            <a:r>
              <a:rPr lang="en-US" sz="1400" dirty="0" err="1"/>
              <a:t>read.table</a:t>
            </a:r>
            <a:r>
              <a:rPr lang="en-US" sz="1400" dirty="0"/>
              <a:t>("</a:t>
            </a:r>
            <a:r>
              <a:rPr lang="en-US" sz="1400" dirty="0" err="1"/>
              <a:t>count.txt</a:t>
            </a:r>
            <a:r>
              <a:rPr lang="en-US" sz="1400" dirty="0"/>
              <a:t>", header=F)</a:t>
            </a:r>
          </a:p>
          <a:p>
            <a:r>
              <a:rPr lang="en-US" sz="1400" dirty="0"/>
              <a:t>&gt; count[1:5, 1:20]</a:t>
            </a:r>
          </a:p>
          <a:p>
            <a:r>
              <a:rPr lang="en-US" sz="1400" dirty="0"/>
              <a:t>  V1 V2 V3 V4 V5 V6 V7 V8  V9 V10 V11 V12 V13 V14 V15 V16 V17 V18 V19 V20</a:t>
            </a:r>
          </a:p>
          <a:p>
            <a:r>
              <a:rPr lang="en-US" sz="1400" dirty="0"/>
              <a:t>1  1  1  0  0  1  1  1 39  19   0  24   0  42  14  15   0  23   0 138   0</a:t>
            </a:r>
          </a:p>
          <a:p>
            <a:r>
              <a:rPr lang="en-US" sz="1400" dirty="0"/>
              <a:t>2  2  2  0  0  1  0  0 59   3  26   4  31   6  24   0   0  21   0 118   0</a:t>
            </a:r>
          </a:p>
          <a:p>
            <a:r>
              <a:rPr lang="en-US" sz="1400" dirty="0"/>
              <a:t>3  3  3  0  0  1  0  2  1 143  20   0  47  25  45   0   0  84 163 201   0</a:t>
            </a:r>
          </a:p>
          <a:p>
            <a:r>
              <a:rPr lang="en-US" sz="1400" dirty="0"/>
              <a:t>4  4  4  0  0  1  0  0 44   0  21   0  23   0  12   8   0  14   1 157   0</a:t>
            </a:r>
          </a:p>
          <a:p>
            <a:r>
              <a:rPr lang="en-US" sz="1400" dirty="0"/>
              <a:t>5  5  5  0  0  1  1  2 52  65   0  25   0  90  20  20   0  57   1 246 111</a:t>
            </a:r>
          </a:p>
        </p:txBody>
      </p:sp>
      <p:sp>
        <p:nvSpPr>
          <p:cNvPr id="2" name="Slide Number Placeholder 1">
            <a:extLst>
              <a:ext uri="{FF2B5EF4-FFF2-40B4-BE49-F238E27FC236}">
                <a16:creationId xmlns:a16="http://schemas.microsoft.com/office/drawing/2014/main" id="{9CFE1A7A-7E1C-45E6-A6F5-476A32DA5D6D}"/>
              </a:ext>
            </a:extLst>
          </p:cNvPr>
          <p:cNvSpPr>
            <a:spLocks noGrp="1"/>
          </p:cNvSpPr>
          <p:nvPr>
            <p:ph type="sldNum" sz="quarter" idx="12"/>
          </p:nvPr>
        </p:nvSpPr>
        <p:spPr/>
        <p:txBody>
          <a:bodyPr/>
          <a:lstStyle/>
          <a:p>
            <a:fld id="{79EB0BAA-089B-F446-9CF3-DE954596BEEC}" type="slidenum">
              <a:rPr lang="en-US" smtClean="0"/>
              <a:t>31</a:t>
            </a:fld>
            <a:endParaRPr lang="en-US"/>
          </a:p>
        </p:txBody>
      </p:sp>
    </p:spTree>
    <p:extLst>
      <p:ext uri="{BB962C8B-B14F-4D97-AF65-F5344CB8AC3E}">
        <p14:creationId xmlns:p14="http://schemas.microsoft.com/office/powerpoint/2010/main" val="1454812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alpha val="3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B68B0-E38E-8143-93C7-E4BB5247EA00}"/>
              </a:ext>
            </a:extLst>
          </p:cNvPr>
          <p:cNvSpPr>
            <a:spLocks noGrp="1"/>
          </p:cNvSpPr>
          <p:nvPr>
            <p:ph type="title"/>
          </p:nvPr>
        </p:nvSpPr>
        <p:spPr>
          <a:xfrm>
            <a:off x="457200" y="0"/>
            <a:ext cx="7886700" cy="315911"/>
          </a:xfrm>
        </p:spPr>
        <p:txBody>
          <a:bodyPr>
            <a:normAutofit fontScale="90000"/>
          </a:bodyPr>
          <a:lstStyle/>
          <a:p>
            <a:r>
              <a:rPr lang="en-US" sz="2000" b="1" dirty="0"/>
              <a:t>Sept 28, 2019 Saturday meeting notes</a:t>
            </a:r>
          </a:p>
        </p:txBody>
      </p:sp>
      <p:sp>
        <p:nvSpPr>
          <p:cNvPr id="3" name="Content Placeholder 2">
            <a:extLst>
              <a:ext uri="{FF2B5EF4-FFF2-40B4-BE49-F238E27FC236}">
                <a16:creationId xmlns:a16="http://schemas.microsoft.com/office/drawing/2014/main" id="{18BCCD49-A6D5-2942-B406-39466D90D4FE}"/>
              </a:ext>
            </a:extLst>
          </p:cNvPr>
          <p:cNvSpPr>
            <a:spLocks noGrp="1"/>
          </p:cNvSpPr>
          <p:nvPr>
            <p:ph idx="1"/>
          </p:nvPr>
        </p:nvSpPr>
        <p:spPr>
          <a:xfrm>
            <a:off x="113296" y="315911"/>
            <a:ext cx="6668504" cy="6161089"/>
          </a:xfrm>
        </p:spPr>
        <p:txBody>
          <a:bodyPr>
            <a:noAutofit/>
          </a:bodyPr>
          <a:lstStyle/>
          <a:p>
            <a:pPr marL="0" indent="0">
              <a:lnSpc>
                <a:spcPct val="100000"/>
              </a:lnSpc>
              <a:spcBef>
                <a:spcPts val="0"/>
              </a:spcBef>
              <a:buNone/>
            </a:pPr>
            <a:r>
              <a:rPr lang="en-US" sz="1600" dirty="0"/>
              <a:t>ASHG:  Oct 15 T - Oct 17 .    Math Open House: Nov 8 Friday </a:t>
            </a:r>
          </a:p>
          <a:p>
            <a:pPr marL="0" indent="0">
              <a:lnSpc>
                <a:spcPct val="100000"/>
              </a:lnSpc>
              <a:spcBef>
                <a:spcPts val="0"/>
              </a:spcBef>
              <a:buNone/>
            </a:pPr>
            <a:r>
              <a:rPr lang="en-US" sz="1600" dirty="0"/>
              <a:t>Get the poster ready Oct 8 T or Oct 9 Wed: </a:t>
            </a:r>
          </a:p>
          <a:p>
            <a:pPr marL="0" indent="0">
              <a:lnSpc>
                <a:spcPct val="100000"/>
              </a:lnSpc>
              <a:spcBef>
                <a:spcPts val="0"/>
              </a:spcBef>
              <a:buNone/>
            </a:pPr>
            <a:endParaRPr lang="en-US" sz="1600" dirty="0"/>
          </a:p>
          <a:p>
            <a:pPr marL="0" indent="0">
              <a:lnSpc>
                <a:spcPct val="100000"/>
              </a:lnSpc>
              <a:spcBef>
                <a:spcPts val="0"/>
              </a:spcBef>
              <a:buNone/>
            </a:pPr>
            <a:r>
              <a:rPr lang="en-US" sz="1600" dirty="0"/>
              <a:t># Hapseq2 /home/s_m774/data/hapseq2/</a:t>
            </a:r>
            <a:r>
              <a:rPr lang="en-US" sz="1600" dirty="0" err="1"/>
              <a:t>testrun</a:t>
            </a:r>
            <a:r>
              <a:rPr lang="en-US" sz="1600" dirty="0"/>
              <a:t>/</a:t>
            </a:r>
            <a:r>
              <a:rPr lang="en-US" sz="1600" dirty="0" err="1"/>
              <a:t>sample.haplotype.txt</a:t>
            </a:r>
            <a:endParaRPr lang="en-US" sz="1600" dirty="0"/>
          </a:p>
          <a:p>
            <a:pPr marL="0" indent="0">
              <a:lnSpc>
                <a:spcPct val="100000"/>
              </a:lnSpc>
              <a:spcBef>
                <a:spcPts val="0"/>
              </a:spcBef>
              <a:buNone/>
            </a:pPr>
            <a:r>
              <a:rPr lang="en-US" sz="1600" dirty="0"/>
              <a:t># DBM: /home/s_m774/data/</a:t>
            </a:r>
            <a:r>
              <a:rPr lang="en-US" sz="1600" dirty="0" err="1"/>
              <a:t>dbm</a:t>
            </a:r>
            <a:r>
              <a:rPr lang="en-US" sz="1600" dirty="0"/>
              <a:t>/pair.2depth.5sample/5sampleDBM.9.28</a:t>
            </a:r>
          </a:p>
          <a:p>
            <a:pPr marL="0" indent="0">
              <a:lnSpc>
                <a:spcPct val="100000"/>
              </a:lnSpc>
              <a:spcBef>
                <a:spcPts val="0"/>
              </a:spcBef>
              <a:buNone/>
            </a:pPr>
            <a:r>
              <a:rPr lang="en-US" sz="1600" dirty="0"/>
              <a:t># These two files are copied to /home/s_m774/data/compare/</a:t>
            </a:r>
          </a:p>
          <a:p>
            <a:pPr marL="0" indent="0">
              <a:lnSpc>
                <a:spcPct val="100000"/>
              </a:lnSpc>
              <a:spcBef>
                <a:spcPts val="0"/>
              </a:spcBef>
              <a:buNone/>
            </a:pPr>
            <a:r>
              <a:rPr lang="en-US" sz="1600" b="1" dirty="0">
                <a:solidFill>
                  <a:srgbClr val="1F0DFF"/>
                </a:solidFill>
              </a:rPr>
              <a:t>HapSeq2 </a:t>
            </a:r>
          </a:p>
          <a:p>
            <a:pPr marL="0" indent="0">
              <a:lnSpc>
                <a:spcPct val="100000"/>
              </a:lnSpc>
              <a:spcBef>
                <a:spcPts val="0"/>
              </a:spcBef>
              <a:buNone/>
            </a:pPr>
            <a:r>
              <a:rPr lang="en-US" sz="1600" dirty="0" err="1"/>
              <a:t>tttggcatgt</a:t>
            </a:r>
            <a:endParaRPr lang="en-US" sz="1600" dirty="0"/>
          </a:p>
          <a:p>
            <a:pPr marL="0" indent="0">
              <a:lnSpc>
                <a:spcPct val="100000"/>
              </a:lnSpc>
              <a:spcBef>
                <a:spcPts val="0"/>
              </a:spcBef>
              <a:buNone/>
            </a:pPr>
            <a:r>
              <a:rPr lang="en-US" sz="1600" dirty="0" err="1"/>
              <a:t>cctgacatgc</a:t>
            </a:r>
            <a:endParaRPr lang="en-US" sz="1600" dirty="0"/>
          </a:p>
          <a:p>
            <a:pPr marL="0" indent="0">
              <a:lnSpc>
                <a:spcPct val="100000"/>
              </a:lnSpc>
              <a:spcBef>
                <a:spcPts val="0"/>
              </a:spcBef>
              <a:buNone/>
            </a:pPr>
            <a:r>
              <a:rPr lang="en-US" sz="1600" b="1" dirty="0">
                <a:solidFill>
                  <a:srgbClr val="1F0DFF"/>
                </a:solidFill>
              </a:rPr>
              <a:t>DBM </a:t>
            </a:r>
          </a:p>
          <a:p>
            <a:pPr marL="0" indent="0">
              <a:lnSpc>
                <a:spcPct val="100000"/>
              </a:lnSpc>
              <a:spcBef>
                <a:spcPts val="0"/>
              </a:spcBef>
              <a:buNone/>
            </a:pPr>
            <a:r>
              <a:rPr lang="en-US" sz="1600" dirty="0"/>
              <a:t>ID CHR POS I1 I1 		      </a:t>
            </a:r>
          </a:p>
          <a:p>
            <a:pPr marL="0" indent="0">
              <a:lnSpc>
                <a:spcPct val="100000"/>
              </a:lnSpc>
              <a:spcBef>
                <a:spcPts val="0"/>
              </a:spcBef>
              <a:buNone/>
            </a:pPr>
            <a:r>
              <a:rPr lang="en-US" sz="1600" dirty="0"/>
              <a:t>1 chr10 1183608 T T   0	0.5 	</a:t>
            </a:r>
          </a:p>
          <a:p>
            <a:pPr marL="0" indent="0">
              <a:lnSpc>
                <a:spcPct val="100000"/>
              </a:lnSpc>
              <a:spcBef>
                <a:spcPts val="0"/>
              </a:spcBef>
              <a:buNone/>
            </a:pPr>
            <a:r>
              <a:rPr lang="en-US" sz="1600" dirty="0"/>
              <a:t>2 chr10 1185028 T C  1	1	</a:t>
            </a:r>
          </a:p>
          <a:p>
            <a:pPr marL="0" indent="0">
              <a:lnSpc>
                <a:spcPct val="100000"/>
              </a:lnSpc>
              <a:spcBef>
                <a:spcPts val="0"/>
              </a:spcBef>
              <a:buNone/>
            </a:pPr>
            <a:r>
              <a:rPr lang="en-US" sz="1600" dirty="0"/>
              <a:t>3 chr10 1199953 T A  0	0.5	</a:t>
            </a:r>
          </a:p>
          <a:p>
            <a:pPr marL="0" indent="0">
              <a:lnSpc>
                <a:spcPct val="100000"/>
              </a:lnSpc>
              <a:spcBef>
                <a:spcPts val="0"/>
              </a:spcBef>
              <a:buNone/>
            </a:pPr>
            <a:r>
              <a:rPr lang="en-US" sz="1600" dirty="0"/>
              <a:t>4 chr10 1233561 T G  0	0.5 	</a:t>
            </a:r>
          </a:p>
          <a:p>
            <a:pPr marL="0" indent="0">
              <a:lnSpc>
                <a:spcPct val="100000"/>
              </a:lnSpc>
              <a:spcBef>
                <a:spcPts val="0"/>
              </a:spcBef>
              <a:buNone/>
            </a:pPr>
            <a:r>
              <a:rPr lang="en-US" sz="1600" dirty="0"/>
              <a:t>5 chr10 1737155 G A  1	1	</a:t>
            </a:r>
          </a:p>
          <a:p>
            <a:pPr marL="0" indent="0">
              <a:lnSpc>
                <a:spcPct val="100000"/>
              </a:lnSpc>
              <a:spcBef>
                <a:spcPts val="0"/>
              </a:spcBef>
              <a:buNone/>
            </a:pPr>
            <a:r>
              <a:rPr lang="en-US" sz="1600" dirty="0"/>
              <a:t>6 chr10 3010999 C A  0 	 0.5		</a:t>
            </a:r>
          </a:p>
          <a:p>
            <a:pPr marL="0" indent="0">
              <a:lnSpc>
                <a:spcPct val="100000"/>
              </a:lnSpc>
              <a:spcBef>
                <a:spcPts val="0"/>
              </a:spcBef>
              <a:buNone/>
            </a:pPr>
            <a:r>
              <a:rPr lang="en-US" sz="1600" dirty="0"/>
              <a:t>7 chr10 3011174 A A  1 	 1	 </a:t>
            </a:r>
          </a:p>
          <a:p>
            <a:pPr marL="0" indent="0">
              <a:lnSpc>
                <a:spcPct val="100000"/>
              </a:lnSpc>
              <a:spcBef>
                <a:spcPts val="0"/>
              </a:spcBef>
              <a:buNone/>
            </a:pPr>
            <a:r>
              <a:rPr lang="en-US" sz="1600" dirty="0"/>
              <a:t>8 chr10 5073699 T G  0	0.5	 </a:t>
            </a:r>
          </a:p>
          <a:p>
            <a:pPr marL="0" indent="0">
              <a:lnSpc>
                <a:spcPct val="100000"/>
              </a:lnSpc>
              <a:spcBef>
                <a:spcPts val="0"/>
              </a:spcBef>
              <a:buNone/>
            </a:pPr>
            <a:r>
              <a:rPr lang="en-US" sz="1600" dirty="0"/>
              <a:t>9 chr10 5073715 G T  1	0.5    </a:t>
            </a:r>
          </a:p>
          <a:p>
            <a:pPr marL="0" indent="0">
              <a:lnSpc>
                <a:spcPct val="100000"/>
              </a:lnSpc>
              <a:spcBef>
                <a:spcPts val="0"/>
              </a:spcBef>
              <a:buNone/>
            </a:pPr>
            <a:r>
              <a:rPr lang="en-US" sz="1600" dirty="0"/>
              <a:t>10 chr10 8644132 T C 1	1 	 </a:t>
            </a:r>
          </a:p>
          <a:p>
            <a:pPr marL="0" indent="0">
              <a:lnSpc>
                <a:spcPct val="100000"/>
              </a:lnSpc>
              <a:spcBef>
                <a:spcPts val="0"/>
              </a:spcBef>
              <a:buNone/>
            </a:pPr>
            <a:r>
              <a:rPr lang="en-US" sz="1600" dirty="0"/>
              <a:t>                     </a:t>
            </a:r>
          </a:p>
          <a:p>
            <a:pPr marL="0" indent="0">
              <a:lnSpc>
                <a:spcPct val="100000"/>
              </a:lnSpc>
              <a:spcBef>
                <a:spcPts val="0"/>
              </a:spcBef>
              <a:buNone/>
            </a:pPr>
            <a:endParaRPr lang="en-US" sz="1600" dirty="0"/>
          </a:p>
          <a:p>
            <a:pPr marL="0" indent="0">
              <a:lnSpc>
                <a:spcPct val="100000"/>
              </a:lnSpc>
              <a:spcBef>
                <a:spcPts val="0"/>
              </a:spcBef>
              <a:buNone/>
            </a:pPr>
            <a:endParaRPr lang="en-US" sz="1600" dirty="0"/>
          </a:p>
        </p:txBody>
      </p:sp>
      <p:sp>
        <p:nvSpPr>
          <p:cNvPr id="5" name="TextBox 4">
            <a:extLst>
              <a:ext uri="{FF2B5EF4-FFF2-40B4-BE49-F238E27FC236}">
                <a16:creationId xmlns:a16="http://schemas.microsoft.com/office/drawing/2014/main" id="{A1CEB2E2-1BD8-4B45-861B-AEE212971039}"/>
              </a:ext>
            </a:extLst>
          </p:cNvPr>
          <p:cNvSpPr txBox="1"/>
          <p:nvPr/>
        </p:nvSpPr>
        <p:spPr>
          <a:xfrm>
            <a:off x="3505200" y="3048000"/>
            <a:ext cx="5356979" cy="1600438"/>
          </a:xfrm>
          <a:prstGeom prst="rect">
            <a:avLst/>
          </a:prstGeom>
          <a:solidFill>
            <a:schemeClr val="accent1">
              <a:alpha val="53000"/>
            </a:schemeClr>
          </a:solidFill>
        </p:spPr>
        <p:txBody>
          <a:bodyPr wrap="none" rtlCol="0">
            <a:spAutoFit/>
          </a:bodyPr>
          <a:lstStyle/>
          <a:p>
            <a:r>
              <a:rPr lang="en-US" sz="1400" dirty="0"/>
              <a:t>"strict" genotype comparison: 5/10 agreement  </a:t>
            </a:r>
          </a:p>
          <a:p>
            <a:r>
              <a:rPr lang="en-US" sz="1400" dirty="0"/>
              <a:t>"not strict" genotype </a:t>
            </a:r>
            <a:r>
              <a:rPr lang="en-US" sz="1400" dirty="0" err="1"/>
              <a:t>comparision</a:t>
            </a:r>
            <a:r>
              <a:rPr lang="en-US" sz="1400" dirty="0"/>
              <a:t>: 7.5/10</a:t>
            </a:r>
          </a:p>
          <a:p>
            <a:r>
              <a:rPr lang="en-US" sz="1400" dirty="0"/>
              <a:t>  </a:t>
            </a:r>
          </a:p>
          <a:p>
            <a:r>
              <a:rPr lang="en-US" sz="1400" dirty="0"/>
              <a:t>output this person by person: </a:t>
            </a:r>
          </a:p>
          <a:p>
            <a:r>
              <a:rPr lang="en-US" sz="1400" dirty="0"/>
              <a:t>    strict compare:  65/120 for sample826  70/120 for sample827 ....</a:t>
            </a:r>
          </a:p>
          <a:p>
            <a:r>
              <a:rPr lang="en-US" sz="1400" dirty="0"/>
              <a:t>Not strict compare:  80/120 for sample826  95/120 for sample827 .... </a:t>
            </a:r>
          </a:p>
          <a:p>
            <a:endParaRPr lang="en-US" sz="1400" dirty="0"/>
          </a:p>
        </p:txBody>
      </p:sp>
      <p:sp>
        <p:nvSpPr>
          <p:cNvPr id="4" name="Slide Number Placeholder 3">
            <a:extLst>
              <a:ext uri="{FF2B5EF4-FFF2-40B4-BE49-F238E27FC236}">
                <a16:creationId xmlns:a16="http://schemas.microsoft.com/office/drawing/2014/main" id="{E0121C6E-74C4-4AAA-A6EC-9D5368CD549F}"/>
              </a:ext>
            </a:extLst>
          </p:cNvPr>
          <p:cNvSpPr>
            <a:spLocks noGrp="1"/>
          </p:cNvSpPr>
          <p:nvPr>
            <p:ph type="sldNum" sz="quarter" idx="12"/>
          </p:nvPr>
        </p:nvSpPr>
        <p:spPr/>
        <p:txBody>
          <a:bodyPr/>
          <a:lstStyle/>
          <a:p>
            <a:fld id="{79EB0BAA-089B-F446-9CF3-DE954596BEEC}" type="slidenum">
              <a:rPr lang="en-US" smtClean="0"/>
              <a:t>32</a:t>
            </a:fld>
            <a:endParaRPr lang="en-US"/>
          </a:p>
        </p:txBody>
      </p:sp>
    </p:spTree>
    <p:extLst>
      <p:ext uri="{BB962C8B-B14F-4D97-AF65-F5344CB8AC3E}">
        <p14:creationId xmlns:p14="http://schemas.microsoft.com/office/powerpoint/2010/main" val="309155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October 3,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C139021B-43B6-49E9-A719-2BB0F5C43351}"/>
              </a:ext>
            </a:extLst>
          </p:cNvPr>
          <p:cNvSpPr>
            <a:spLocks noGrp="1"/>
          </p:cNvSpPr>
          <p:nvPr>
            <p:ph type="sldNum" sz="quarter" idx="12"/>
          </p:nvPr>
        </p:nvSpPr>
        <p:spPr/>
        <p:txBody>
          <a:bodyPr/>
          <a:lstStyle/>
          <a:p>
            <a:fld id="{79EB0BAA-089B-F446-9CF3-DE954596BEEC}" type="slidenum">
              <a:rPr lang="en-US" smtClean="0"/>
              <a:t>33</a:t>
            </a:fld>
            <a:endParaRPr lang="en-US"/>
          </a:p>
        </p:txBody>
      </p:sp>
    </p:spTree>
    <p:extLst>
      <p:ext uri="{BB962C8B-B14F-4D97-AF65-F5344CB8AC3E}">
        <p14:creationId xmlns:p14="http://schemas.microsoft.com/office/powerpoint/2010/main" val="32206163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October 3,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Create a standard format for genotype data to compare DBM and HapSeq2 genotype data</a:t>
            </a:r>
          </a:p>
          <a:p>
            <a:pPr marL="0" indent="0">
              <a:buNone/>
            </a:pPr>
            <a:r>
              <a:rPr lang="en-US" sz="2000" dirty="0"/>
              <a:t>	</a:t>
            </a:r>
            <a:r>
              <a:rPr lang="en-US" sz="2000" dirty="0">
                <a:solidFill>
                  <a:srgbClr val="00B050"/>
                </a:solidFill>
              </a:rPr>
              <a:t>Complete</a:t>
            </a:r>
            <a:r>
              <a:rPr lang="en-US" sz="2000" dirty="0"/>
              <a:t>, see October3 2019 CompareHapSeq2DBM.txt</a:t>
            </a:r>
          </a:p>
          <a:p>
            <a:pPr marL="0" indent="0">
              <a:buNone/>
            </a:pPr>
            <a:r>
              <a:rPr lang="en-US" sz="2000" dirty="0"/>
              <a:t>2.  Create code to count the genotype agreement of the DBM and HapSeq2 results using strict pointing</a:t>
            </a:r>
          </a:p>
          <a:p>
            <a:pPr marL="0" indent="0">
              <a:buNone/>
            </a:pPr>
            <a:r>
              <a:rPr lang="en-US" sz="2000" dirty="0"/>
              <a:t>	</a:t>
            </a:r>
            <a:r>
              <a:rPr lang="en-US" sz="2000" dirty="0">
                <a:solidFill>
                  <a:srgbClr val="00B050"/>
                </a:solidFill>
              </a:rPr>
              <a:t>Complete</a:t>
            </a:r>
            <a:r>
              <a:rPr lang="en-US" sz="2000" dirty="0"/>
              <a:t>, see /home/s_m774/software/perl/getPoints.pl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68AC16B5-6065-4C31-815C-78853029ED9A}"/>
              </a:ext>
            </a:extLst>
          </p:cNvPr>
          <p:cNvSpPr>
            <a:spLocks noGrp="1"/>
          </p:cNvSpPr>
          <p:nvPr>
            <p:ph type="sldNum" sz="quarter" idx="12"/>
          </p:nvPr>
        </p:nvSpPr>
        <p:spPr/>
        <p:txBody>
          <a:bodyPr/>
          <a:lstStyle/>
          <a:p>
            <a:fld id="{79EB0BAA-089B-F446-9CF3-DE954596BEEC}" type="slidenum">
              <a:rPr lang="en-US" smtClean="0"/>
              <a:t>34</a:t>
            </a:fld>
            <a:endParaRPr lang="en-US"/>
          </a:p>
        </p:txBody>
      </p:sp>
    </p:spTree>
    <p:extLst>
      <p:ext uri="{BB962C8B-B14F-4D97-AF65-F5344CB8AC3E}">
        <p14:creationId xmlns:p14="http://schemas.microsoft.com/office/powerpoint/2010/main" val="21063059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October 3, 2019 Meeting To-Do V2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Find genotype agreement of the DBM and HapSeq2 results using (1) strict pointing and (2) non-strict pointing</a:t>
            </a:r>
          </a:p>
          <a:p>
            <a:pPr marL="0" indent="0">
              <a:buNone/>
            </a:pPr>
            <a:r>
              <a:rPr lang="en-US" sz="2000" dirty="0"/>
              <a:t>	</a:t>
            </a:r>
            <a:r>
              <a:rPr lang="en-US" sz="2000" dirty="0">
                <a:solidFill>
                  <a:srgbClr val="00B050"/>
                </a:solidFill>
              </a:rPr>
              <a:t>Complete</a:t>
            </a:r>
            <a:r>
              <a:rPr lang="en-US" sz="2000" dirty="0"/>
              <a:t>, see October3 2019 Updated Genotype Agreement.txt</a:t>
            </a:r>
          </a:p>
          <a:p>
            <a:pPr marL="0" indent="0">
              <a:buNone/>
            </a:pPr>
            <a:endParaRPr lang="en-US" sz="2000" dirty="0"/>
          </a:p>
          <a:p>
            <a:pPr marL="0" indent="0">
              <a:buNone/>
            </a:pPr>
            <a:r>
              <a:rPr lang="en-US" sz="2000" dirty="0"/>
              <a:t># 826</a:t>
            </a:r>
          </a:p>
          <a:p>
            <a:pPr marL="0" indent="0">
              <a:buNone/>
            </a:pPr>
            <a:r>
              <a:rPr lang="en-US" sz="2000" dirty="0"/>
              <a:t>Strict genotype agreement: 49/120</a:t>
            </a:r>
          </a:p>
          <a:p>
            <a:pPr marL="0" indent="0">
              <a:buNone/>
            </a:pPr>
            <a:r>
              <a:rPr lang="en-US" sz="2000" dirty="0"/>
              <a:t>Non-Strict genotype agreement: 83.5/120Job took 0 seconds</a:t>
            </a:r>
          </a:p>
          <a:p>
            <a:pPr marL="0" indent="0">
              <a:buNone/>
            </a:pPr>
            <a:r>
              <a:rPr lang="en-US" sz="2000" dirty="0"/>
              <a:t># 827</a:t>
            </a:r>
          </a:p>
          <a:p>
            <a:pPr marL="0" indent="0">
              <a:buNone/>
            </a:pPr>
            <a:r>
              <a:rPr lang="en-US" sz="2000" dirty="0"/>
              <a:t>Strict genotype agreement: 48/120</a:t>
            </a:r>
          </a:p>
          <a:p>
            <a:pPr marL="0" indent="0">
              <a:buNone/>
            </a:pPr>
            <a:r>
              <a:rPr lang="en-US" sz="2000" dirty="0"/>
              <a:t>Non-Strict genotype agreement: 81.5/120Job took 0 seconds</a:t>
            </a:r>
          </a:p>
          <a:p>
            <a:pPr marL="0" indent="0">
              <a:buNone/>
            </a:pPr>
            <a:r>
              <a:rPr lang="en-US" sz="2000" dirty="0"/>
              <a:t># 832Strict genotype agreement: 60/120Non-Strict genotype agreement: 88.5/120Job took 0 seconds# 847Strict genotype agreement: 45/120Non-Strict genotype agreement: 78/120Job took 0 seconds# 850Strict genotype agreement: 62/120Non-Strict genotype agreement: 87.5/120Job took 0 seconds</a:t>
            </a:r>
          </a:p>
          <a:p>
            <a:pPr marL="0" indent="0">
              <a:buNone/>
            </a:pPr>
            <a:endParaRPr lang="en-US" sz="2000" dirty="0"/>
          </a:p>
          <a:p>
            <a:pPr marL="0" indent="0">
              <a:buNone/>
            </a:pPr>
            <a:endParaRPr lang="en-US" sz="2000" dirty="0"/>
          </a:p>
        </p:txBody>
      </p:sp>
      <p:sp>
        <p:nvSpPr>
          <p:cNvPr id="4" name="Slide Number Placeholder 3">
            <a:extLst>
              <a:ext uri="{FF2B5EF4-FFF2-40B4-BE49-F238E27FC236}">
                <a16:creationId xmlns:a16="http://schemas.microsoft.com/office/drawing/2014/main" id="{1A273AEE-4A07-47AE-828E-7C3B732B70E4}"/>
              </a:ext>
            </a:extLst>
          </p:cNvPr>
          <p:cNvSpPr>
            <a:spLocks noGrp="1"/>
          </p:cNvSpPr>
          <p:nvPr>
            <p:ph type="sldNum" sz="quarter" idx="12"/>
          </p:nvPr>
        </p:nvSpPr>
        <p:spPr/>
        <p:txBody>
          <a:bodyPr/>
          <a:lstStyle/>
          <a:p>
            <a:fld id="{79EB0BAA-089B-F446-9CF3-DE954596BEEC}" type="slidenum">
              <a:rPr lang="en-US" smtClean="0"/>
              <a:t>35</a:t>
            </a:fld>
            <a:endParaRPr lang="en-US"/>
          </a:p>
        </p:txBody>
      </p:sp>
    </p:spTree>
    <p:extLst>
      <p:ext uri="{BB962C8B-B14F-4D97-AF65-F5344CB8AC3E}">
        <p14:creationId xmlns:p14="http://schemas.microsoft.com/office/powerpoint/2010/main" val="2303884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998C7-56B7-4199-BE27-FFBCF461CE28}"/>
              </a:ext>
            </a:extLst>
          </p:cNvPr>
          <p:cNvSpPr>
            <a:spLocks noGrp="1"/>
          </p:cNvSpPr>
          <p:nvPr>
            <p:ph type="title"/>
          </p:nvPr>
        </p:nvSpPr>
        <p:spPr>
          <a:xfrm>
            <a:off x="628650" y="-76200"/>
            <a:ext cx="7886700" cy="1325563"/>
          </a:xfrm>
        </p:spPr>
        <p:txBody>
          <a:bodyPr>
            <a:normAutofit/>
          </a:bodyPr>
          <a:lstStyle/>
          <a:p>
            <a:r>
              <a:rPr lang="en-US" sz="3600" b="1" dirty="0">
                <a:solidFill>
                  <a:srgbClr val="1F0DFF"/>
                </a:solidFill>
              </a:rPr>
              <a:t>DBM and HapSeq2 Genotype Comparison</a:t>
            </a:r>
            <a:endParaRPr lang="en-US" sz="3600" dirty="0"/>
          </a:p>
        </p:txBody>
      </p:sp>
      <p:sp>
        <p:nvSpPr>
          <p:cNvPr id="3" name="Content Placeholder 2">
            <a:extLst>
              <a:ext uri="{FF2B5EF4-FFF2-40B4-BE49-F238E27FC236}">
                <a16:creationId xmlns:a16="http://schemas.microsoft.com/office/drawing/2014/main" id="{4F84C07C-B374-4428-B78D-BF777EB8021E}"/>
              </a:ext>
            </a:extLst>
          </p:cNvPr>
          <p:cNvSpPr>
            <a:spLocks noGrp="1"/>
          </p:cNvSpPr>
          <p:nvPr>
            <p:ph idx="1"/>
          </p:nvPr>
        </p:nvSpPr>
        <p:spPr>
          <a:xfrm>
            <a:off x="597274" y="838200"/>
            <a:ext cx="7886700" cy="5562600"/>
          </a:xfrm>
        </p:spPr>
        <p:txBody>
          <a:bodyPr>
            <a:normAutofit/>
          </a:bodyPr>
          <a:lstStyle/>
          <a:p>
            <a:pPr marL="0" indent="0">
              <a:lnSpc>
                <a:spcPct val="100000"/>
              </a:lnSpc>
              <a:spcBef>
                <a:spcPts val="0"/>
              </a:spcBef>
              <a:buNone/>
            </a:pPr>
            <a:r>
              <a:rPr lang="en-US" sz="1800" dirty="0">
                <a:solidFill>
                  <a:schemeClr val="accent1">
                    <a:lumMod val="75000"/>
                  </a:schemeClr>
                </a:solidFill>
              </a:rPr>
              <a:t># 826</a:t>
            </a:r>
          </a:p>
          <a:p>
            <a:pPr marL="0" indent="0">
              <a:lnSpc>
                <a:spcPct val="100000"/>
              </a:lnSpc>
              <a:spcBef>
                <a:spcPts val="0"/>
              </a:spcBef>
              <a:buNone/>
            </a:pPr>
            <a:r>
              <a:rPr lang="en-US" sz="1800" dirty="0">
                <a:solidFill>
                  <a:schemeClr val="accent1">
                    <a:lumMod val="75000"/>
                  </a:schemeClr>
                </a:solidFill>
              </a:rPr>
              <a:t>Strict genotype agreement: 49/120</a:t>
            </a:r>
          </a:p>
          <a:p>
            <a:pPr marL="0" indent="0">
              <a:lnSpc>
                <a:spcPct val="100000"/>
              </a:lnSpc>
              <a:spcBef>
                <a:spcPts val="0"/>
              </a:spcBef>
              <a:buNone/>
            </a:pPr>
            <a:r>
              <a:rPr lang="en-US" sz="1800" dirty="0">
                <a:solidFill>
                  <a:schemeClr val="accent1">
                    <a:lumMod val="75000"/>
                  </a:schemeClr>
                </a:solidFill>
              </a:rPr>
              <a:t>Non-Strict genotype agreement: 83.5/120</a:t>
            </a:r>
          </a:p>
          <a:p>
            <a:pPr marL="0" indent="0">
              <a:lnSpc>
                <a:spcPct val="100000"/>
              </a:lnSpc>
              <a:spcBef>
                <a:spcPts val="0"/>
              </a:spcBef>
              <a:buNone/>
            </a:pPr>
            <a:endParaRPr lang="en-US" sz="1800" dirty="0">
              <a:solidFill>
                <a:schemeClr val="accent1">
                  <a:lumMod val="75000"/>
                </a:schemeClr>
              </a:solidFill>
            </a:endParaRPr>
          </a:p>
          <a:p>
            <a:pPr marL="0" indent="0">
              <a:lnSpc>
                <a:spcPct val="100000"/>
              </a:lnSpc>
              <a:spcBef>
                <a:spcPts val="0"/>
              </a:spcBef>
              <a:buNone/>
            </a:pPr>
            <a:r>
              <a:rPr lang="en-US" sz="1800" dirty="0">
                <a:solidFill>
                  <a:schemeClr val="accent1">
                    <a:lumMod val="75000"/>
                  </a:schemeClr>
                </a:solidFill>
              </a:rPr>
              <a:t># 827</a:t>
            </a:r>
          </a:p>
          <a:p>
            <a:pPr marL="0" indent="0">
              <a:lnSpc>
                <a:spcPct val="100000"/>
              </a:lnSpc>
              <a:spcBef>
                <a:spcPts val="0"/>
              </a:spcBef>
              <a:buNone/>
            </a:pPr>
            <a:r>
              <a:rPr lang="en-US" sz="1800" dirty="0">
                <a:solidFill>
                  <a:schemeClr val="accent1">
                    <a:lumMod val="75000"/>
                  </a:schemeClr>
                </a:solidFill>
              </a:rPr>
              <a:t>Strict genotype agreement: 48/120</a:t>
            </a:r>
          </a:p>
          <a:p>
            <a:pPr marL="0" indent="0">
              <a:lnSpc>
                <a:spcPct val="100000"/>
              </a:lnSpc>
              <a:spcBef>
                <a:spcPts val="0"/>
              </a:spcBef>
              <a:buNone/>
            </a:pPr>
            <a:r>
              <a:rPr lang="en-US" sz="1800" dirty="0">
                <a:solidFill>
                  <a:schemeClr val="accent1">
                    <a:lumMod val="75000"/>
                  </a:schemeClr>
                </a:solidFill>
              </a:rPr>
              <a:t>Non-Strict genotype agreement: 81.5/120</a:t>
            </a:r>
          </a:p>
          <a:p>
            <a:pPr marL="0" indent="0">
              <a:lnSpc>
                <a:spcPct val="100000"/>
              </a:lnSpc>
              <a:spcBef>
                <a:spcPts val="0"/>
              </a:spcBef>
              <a:buNone/>
            </a:pPr>
            <a:endParaRPr lang="en-US" sz="1800" dirty="0">
              <a:solidFill>
                <a:schemeClr val="accent1">
                  <a:lumMod val="75000"/>
                </a:schemeClr>
              </a:solidFill>
            </a:endParaRPr>
          </a:p>
          <a:p>
            <a:pPr marL="0" indent="0">
              <a:lnSpc>
                <a:spcPct val="100000"/>
              </a:lnSpc>
              <a:spcBef>
                <a:spcPts val="0"/>
              </a:spcBef>
              <a:buNone/>
            </a:pPr>
            <a:r>
              <a:rPr lang="en-US" sz="1800" dirty="0">
                <a:solidFill>
                  <a:schemeClr val="accent1">
                    <a:lumMod val="75000"/>
                  </a:schemeClr>
                </a:solidFill>
              </a:rPr>
              <a:t># 832</a:t>
            </a:r>
          </a:p>
          <a:p>
            <a:pPr marL="0" indent="0">
              <a:lnSpc>
                <a:spcPct val="100000"/>
              </a:lnSpc>
              <a:spcBef>
                <a:spcPts val="0"/>
              </a:spcBef>
              <a:buNone/>
            </a:pPr>
            <a:r>
              <a:rPr lang="en-US" sz="1800" dirty="0">
                <a:solidFill>
                  <a:schemeClr val="accent1">
                    <a:lumMod val="75000"/>
                  </a:schemeClr>
                </a:solidFill>
              </a:rPr>
              <a:t>Strict genotype agreement: 60/120</a:t>
            </a:r>
          </a:p>
          <a:p>
            <a:pPr marL="0" indent="0">
              <a:lnSpc>
                <a:spcPct val="100000"/>
              </a:lnSpc>
              <a:spcBef>
                <a:spcPts val="0"/>
              </a:spcBef>
              <a:buNone/>
            </a:pPr>
            <a:r>
              <a:rPr lang="en-US" sz="1800" dirty="0">
                <a:solidFill>
                  <a:schemeClr val="accent1">
                    <a:lumMod val="75000"/>
                  </a:schemeClr>
                </a:solidFill>
              </a:rPr>
              <a:t>Non-Strict genotype agreement: 88.5/120</a:t>
            </a:r>
          </a:p>
          <a:p>
            <a:pPr marL="0" indent="0">
              <a:lnSpc>
                <a:spcPct val="100000"/>
              </a:lnSpc>
              <a:spcBef>
                <a:spcPts val="0"/>
              </a:spcBef>
              <a:buNone/>
            </a:pPr>
            <a:endParaRPr lang="en-US" sz="1800" dirty="0">
              <a:solidFill>
                <a:schemeClr val="accent1">
                  <a:lumMod val="75000"/>
                </a:schemeClr>
              </a:solidFill>
            </a:endParaRPr>
          </a:p>
          <a:p>
            <a:pPr marL="0" indent="0">
              <a:lnSpc>
                <a:spcPct val="100000"/>
              </a:lnSpc>
              <a:spcBef>
                <a:spcPts val="0"/>
              </a:spcBef>
              <a:buNone/>
            </a:pPr>
            <a:r>
              <a:rPr lang="en-US" sz="1800" dirty="0">
                <a:solidFill>
                  <a:schemeClr val="accent1">
                    <a:lumMod val="75000"/>
                  </a:schemeClr>
                </a:solidFill>
              </a:rPr>
              <a:t># 847</a:t>
            </a:r>
          </a:p>
          <a:p>
            <a:pPr marL="0" indent="0">
              <a:lnSpc>
                <a:spcPct val="100000"/>
              </a:lnSpc>
              <a:spcBef>
                <a:spcPts val="0"/>
              </a:spcBef>
              <a:buNone/>
            </a:pPr>
            <a:r>
              <a:rPr lang="en-US" sz="1800" dirty="0">
                <a:solidFill>
                  <a:schemeClr val="accent1">
                    <a:lumMod val="75000"/>
                  </a:schemeClr>
                </a:solidFill>
              </a:rPr>
              <a:t>Strict genotype agreement: 45/120</a:t>
            </a:r>
          </a:p>
          <a:p>
            <a:pPr marL="0" indent="0">
              <a:lnSpc>
                <a:spcPct val="100000"/>
              </a:lnSpc>
              <a:spcBef>
                <a:spcPts val="0"/>
              </a:spcBef>
              <a:buNone/>
            </a:pPr>
            <a:r>
              <a:rPr lang="en-US" sz="1800" dirty="0">
                <a:solidFill>
                  <a:schemeClr val="accent1">
                    <a:lumMod val="75000"/>
                  </a:schemeClr>
                </a:solidFill>
              </a:rPr>
              <a:t>Non-Strict genotype agreement: 78/120</a:t>
            </a:r>
          </a:p>
          <a:p>
            <a:pPr marL="0" indent="0">
              <a:lnSpc>
                <a:spcPct val="100000"/>
              </a:lnSpc>
              <a:spcBef>
                <a:spcPts val="0"/>
              </a:spcBef>
              <a:buNone/>
            </a:pPr>
            <a:endParaRPr lang="en-US" sz="1800" dirty="0">
              <a:solidFill>
                <a:schemeClr val="accent1">
                  <a:lumMod val="75000"/>
                </a:schemeClr>
              </a:solidFill>
            </a:endParaRPr>
          </a:p>
          <a:p>
            <a:pPr marL="0" indent="0">
              <a:lnSpc>
                <a:spcPct val="100000"/>
              </a:lnSpc>
              <a:spcBef>
                <a:spcPts val="0"/>
              </a:spcBef>
              <a:buNone/>
            </a:pPr>
            <a:r>
              <a:rPr lang="en-US" sz="1800" dirty="0">
                <a:solidFill>
                  <a:schemeClr val="accent1">
                    <a:lumMod val="75000"/>
                  </a:schemeClr>
                </a:solidFill>
              </a:rPr>
              <a:t># 850</a:t>
            </a:r>
          </a:p>
          <a:p>
            <a:pPr marL="0" indent="0">
              <a:lnSpc>
                <a:spcPct val="100000"/>
              </a:lnSpc>
              <a:spcBef>
                <a:spcPts val="0"/>
              </a:spcBef>
              <a:buNone/>
            </a:pPr>
            <a:r>
              <a:rPr lang="en-US" sz="1800" dirty="0">
                <a:solidFill>
                  <a:schemeClr val="accent1">
                    <a:lumMod val="75000"/>
                  </a:schemeClr>
                </a:solidFill>
              </a:rPr>
              <a:t>Strict genotype agreement: 62/120</a:t>
            </a:r>
          </a:p>
          <a:p>
            <a:pPr marL="0" indent="0">
              <a:lnSpc>
                <a:spcPct val="100000"/>
              </a:lnSpc>
              <a:spcBef>
                <a:spcPts val="0"/>
              </a:spcBef>
              <a:buNone/>
            </a:pPr>
            <a:r>
              <a:rPr lang="en-US" sz="1800" dirty="0">
                <a:solidFill>
                  <a:schemeClr val="accent1">
                    <a:lumMod val="75000"/>
                  </a:schemeClr>
                </a:solidFill>
              </a:rPr>
              <a:t>Non-Strict genotype agreement: 87.5/120</a:t>
            </a:r>
          </a:p>
          <a:p>
            <a:pPr marL="0" indent="0">
              <a:lnSpc>
                <a:spcPct val="100000"/>
              </a:lnSpc>
              <a:spcBef>
                <a:spcPts val="0"/>
              </a:spcBef>
              <a:buNone/>
            </a:pPr>
            <a:endParaRPr lang="en-US" sz="1800" dirty="0">
              <a:solidFill>
                <a:schemeClr val="accent1">
                  <a:lumMod val="75000"/>
                </a:schemeClr>
              </a:solidFill>
            </a:endParaRPr>
          </a:p>
        </p:txBody>
      </p:sp>
      <p:sp>
        <p:nvSpPr>
          <p:cNvPr id="4" name="Slide Number Placeholder 3">
            <a:extLst>
              <a:ext uri="{FF2B5EF4-FFF2-40B4-BE49-F238E27FC236}">
                <a16:creationId xmlns:a16="http://schemas.microsoft.com/office/drawing/2014/main" id="{5C9F3144-3525-4CC9-A7C7-5AD35A315579}"/>
              </a:ext>
            </a:extLst>
          </p:cNvPr>
          <p:cNvSpPr>
            <a:spLocks noGrp="1"/>
          </p:cNvSpPr>
          <p:nvPr>
            <p:ph type="sldNum" sz="quarter" idx="12"/>
          </p:nvPr>
        </p:nvSpPr>
        <p:spPr/>
        <p:txBody>
          <a:bodyPr/>
          <a:lstStyle/>
          <a:p>
            <a:fld id="{79EB0BAA-089B-F446-9CF3-DE954596BEEC}" type="slidenum">
              <a:rPr lang="en-US" smtClean="0"/>
              <a:t>36</a:t>
            </a:fld>
            <a:endParaRPr lang="en-US"/>
          </a:p>
        </p:txBody>
      </p:sp>
    </p:spTree>
    <p:extLst>
      <p:ext uri="{BB962C8B-B14F-4D97-AF65-F5344CB8AC3E}">
        <p14:creationId xmlns:p14="http://schemas.microsoft.com/office/powerpoint/2010/main" val="708955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October 10,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3C6DC6CC-8886-4D96-BD73-98188FF21E7F}"/>
              </a:ext>
            </a:extLst>
          </p:cNvPr>
          <p:cNvSpPr>
            <a:spLocks noGrp="1"/>
          </p:cNvSpPr>
          <p:nvPr>
            <p:ph type="sldNum" sz="quarter" idx="12"/>
          </p:nvPr>
        </p:nvSpPr>
        <p:spPr/>
        <p:txBody>
          <a:bodyPr/>
          <a:lstStyle/>
          <a:p>
            <a:fld id="{79EB0BAA-089B-F446-9CF3-DE954596BEEC}" type="slidenum">
              <a:rPr lang="en-US" smtClean="0"/>
              <a:t>37</a:t>
            </a:fld>
            <a:endParaRPr lang="en-US"/>
          </a:p>
        </p:txBody>
      </p:sp>
    </p:spTree>
    <p:extLst>
      <p:ext uri="{BB962C8B-B14F-4D97-AF65-F5344CB8AC3E}">
        <p14:creationId xmlns:p14="http://schemas.microsoft.com/office/powerpoint/2010/main" val="19844121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October 10,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Create code to find haplotype block conflicts in hapcut2 and PEATH haplotype files</a:t>
            </a:r>
          </a:p>
          <a:p>
            <a:pPr marL="0" indent="0">
              <a:buNone/>
            </a:pPr>
            <a:r>
              <a:rPr lang="en-US" sz="2000" dirty="0">
                <a:solidFill>
                  <a:srgbClr val="00B050"/>
                </a:solidFill>
              </a:rPr>
              <a:t>               Complete</a:t>
            </a:r>
            <a:r>
              <a:rPr lang="en-US" sz="2000" dirty="0"/>
              <a:t>, see /home/s_m774/software/perl/getHapcutPeathConflicts.pl </a:t>
            </a:r>
          </a:p>
          <a:p>
            <a:pPr marL="0" indent="0">
              <a:buNone/>
            </a:pPr>
            <a:endParaRPr lang="en-US" sz="2000" dirty="0"/>
          </a:p>
          <a:p>
            <a:pPr marL="0" indent="0">
              <a:buNone/>
            </a:pPr>
            <a:r>
              <a:rPr lang="en-US" sz="2000" dirty="0"/>
              <a:t>2. (1) Create test cases for the code (2) Run on full hapcut2 and PEATH haplotype file created by Dr. Sun  </a:t>
            </a:r>
          </a:p>
          <a:p>
            <a:pPr marL="0" indent="0">
              <a:buNone/>
            </a:pPr>
            <a:r>
              <a:rPr lang="en-US" sz="2000" dirty="0"/>
              <a:t>	</a:t>
            </a:r>
            <a:r>
              <a:rPr lang="en-US" sz="2000" dirty="0">
                <a:solidFill>
                  <a:srgbClr val="00B050"/>
                </a:solidFill>
              </a:rPr>
              <a:t>Complete</a:t>
            </a:r>
            <a:r>
              <a:rPr lang="en-US" sz="2000" dirty="0"/>
              <a:t>, see October10 2019 CompareHapCut2PEATH.txt</a:t>
            </a:r>
          </a:p>
          <a:p>
            <a:pPr marL="0" indent="0">
              <a:buNone/>
            </a:pPr>
            <a:endParaRPr lang="en-US" sz="2000" dirty="0"/>
          </a:p>
          <a:p>
            <a:pPr marL="0" indent="0">
              <a:buNone/>
            </a:pPr>
            <a:endParaRPr lang="en-US" sz="2000" dirty="0"/>
          </a:p>
        </p:txBody>
      </p:sp>
      <p:sp>
        <p:nvSpPr>
          <p:cNvPr id="4" name="Slide Number Placeholder 3">
            <a:extLst>
              <a:ext uri="{FF2B5EF4-FFF2-40B4-BE49-F238E27FC236}">
                <a16:creationId xmlns:a16="http://schemas.microsoft.com/office/drawing/2014/main" id="{C36021B1-543F-4A44-A87F-B6B7F3F3C08C}"/>
              </a:ext>
            </a:extLst>
          </p:cNvPr>
          <p:cNvSpPr>
            <a:spLocks noGrp="1"/>
          </p:cNvSpPr>
          <p:nvPr>
            <p:ph type="sldNum" sz="quarter" idx="12"/>
          </p:nvPr>
        </p:nvSpPr>
        <p:spPr/>
        <p:txBody>
          <a:bodyPr/>
          <a:lstStyle/>
          <a:p>
            <a:fld id="{79EB0BAA-089B-F446-9CF3-DE954596BEEC}" type="slidenum">
              <a:rPr lang="en-US" smtClean="0"/>
              <a:t>38</a:t>
            </a:fld>
            <a:endParaRPr lang="en-US"/>
          </a:p>
        </p:txBody>
      </p:sp>
    </p:spTree>
    <p:extLst>
      <p:ext uri="{BB962C8B-B14F-4D97-AF65-F5344CB8AC3E}">
        <p14:creationId xmlns:p14="http://schemas.microsoft.com/office/powerpoint/2010/main" val="753061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October 10, 2019 Results</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b="1" dirty="0"/>
              <a:t>Directory: /home/s_m774/data/compare/</a:t>
            </a:r>
            <a:r>
              <a:rPr lang="en-US" sz="2000" b="1" dirty="0" err="1"/>
              <a:t>peathHapCut</a:t>
            </a:r>
            <a:endParaRPr lang="en-US" sz="2000" b="1" dirty="0"/>
          </a:p>
          <a:p>
            <a:pPr marL="0" indent="0">
              <a:buNone/>
            </a:pPr>
            <a:endParaRPr lang="en-US" sz="2000" b="1" dirty="0"/>
          </a:p>
          <a:p>
            <a:pPr marL="0" indent="0">
              <a:buNone/>
            </a:pPr>
            <a:r>
              <a:rPr lang="en-US" sz="2000" b="1" dirty="0"/>
              <a:t>1012/31355 (3.23%): </a:t>
            </a:r>
            <a:r>
              <a:rPr lang="en-US" sz="2000" dirty="0" err="1"/>
              <a:t>Hapcut</a:t>
            </a:r>
            <a:r>
              <a:rPr lang="en-US" sz="2000" dirty="0"/>
              <a:t> and </a:t>
            </a:r>
            <a:r>
              <a:rPr lang="en-US" sz="2000" dirty="0" err="1"/>
              <a:t>Peath</a:t>
            </a:r>
            <a:r>
              <a:rPr lang="en-US" sz="2000" dirty="0"/>
              <a:t> disagree with each other on 1012 out of 31355 </a:t>
            </a:r>
            <a:r>
              <a:rPr lang="en-US" sz="2000" dirty="0" err="1"/>
              <a:t>Peath</a:t>
            </a:r>
            <a:r>
              <a:rPr lang="en-US" sz="2000" dirty="0"/>
              <a:t> blocks.</a:t>
            </a:r>
          </a:p>
          <a:p>
            <a:pPr marL="0" indent="0">
              <a:buNone/>
            </a:pPr>
            <a:r>
              <a:rPr lang="en-US" sz="2000" dirty="0"/>
              <a:t>cut -f 5 fullResult.txt | sort | </a:t>
            </a:r>
            <a:r>
              <a:rPr lang="en-US" sz="2000" dirty="0" err="1"/>
              <a:t>uniq</a:t>
            </a:r>
            <a:r>
              <a:rPr lang="en-US" sz="2000" dirty="0"/>
              <a:t> | wc -l</a:t>
            </a:r>
          </a:p>
          <a:p>
            <a:pPr marL="0" indent="0">
              <a:buNone/>
            </a:pPr>
            <a:r>
              <a:rPr lang="en-US" sz="2000" dirty="0"/>
              <a:t>1012</a:t>
            </a:r>
          </a:p>
          <a:p>
            <a:pPr marL="0" indent="0">
              <a:buNone/>
            </a:pPr>
            <a:r>
              <a:rPr lang="en-US" sz="2000" dirty="0"/>
              <a:t>cut -f 5 hapcutPeath.2019.10.3.txt | sort | </a:t>
            </a:r>
            <a:r>
              <a:rPr lang="en-US" sz="2000" dirty="0" err="1"/>
              <a:t>uniq</a:t>
            </a:r>
            <a:r>
              <a:rPr lang="en-US" sz="2000" dirty="0"/>
              <a:t> | wc -l</a:t>
            </a:r>
          </a:p>
          <a:p>
            <a:pPr marL="0" indent="0">
              <a:buNone/>
            </a:pPr>
            <a:r>
              <a:rPr lang="en-US" sz="2000" dirty="0"/>
              <a:t>31355</a:t>
            </a:r>
          </a:p>
          <a:p>
            <a:pPr marL="0" indent="0">
              <a:buNone/>
            </a:pPr>
            <a:endParaRPr lang="en-US" sz="2000" dirty="0"/>
          </a:p>
          <a:p>
            <a:pPr marL="0" indent="0">
              <a:buNone/>
            </a:pPr>
            <a:r>
              <a:rPr lang="en-US" sz="2000" b="1" dirty="0"/>
              <a:t>4875/115813 (4.21%):</a:t>
            </a:r>
            <a:r>
              <a:rPr lang="en-US" sz="2000" dirty="0"/>
              <a:t> </a:t>
            </a:r>
            <a:r>
              <a:rPr lang="en-US" sz="2000" dirty="0" err="1"/>
              <a:t>HapCut</a:t>
            </a:r>
            <a:r>
              <a:rPr lang="en-US" sz="2000" dirty="0"/>
              <a:t> and </a:t>
            </a:r>
            <a:r>
              <a:rPr lang="en-US" sz="2000" dirty="0" err="1"/>
              <a:t>Peath</a:t>
            </a:r>
            <a:r>
              <a:rPr lang="en-US" sz="2000" dirty="0"/>
              <a:t> disagree with each other on 4875 out of the total 115813 SNVs.</a:t>
            </a:r>
          </a:p>
          <a:p>
            <a:pPr marL="0" indent="0">
              <a:buNone/>
            </a:pPr>
            <a:r>
              <a:rPr lang="en-US" sz="2000" dirty="0"/>
              <a:t>Wc –l </a:t>
            </a:r>
          </a:p>
          <a:p>
            <a:pPr marL="0" indent="0">
              <a:buNone/>
            </a:pPr>
            <a:r>
              <a:rPr lang="en-US" sz="2000" dirty="0"/>
              <a:t>4875 fullResult.txt</a:t>
            </a:r>
          </a:p>
          <a:p>
            <a:pPr marL="0" indent="0">
              <a:buNone/>
            </a:pPr>
            <a:r>
              <a:rPr lang="en-US" sz="2000" dirty="0"/>
              <a:t>115813 hapcutPeath.2019.10.3.txt</a:t>
            </a:r>
          </a:p>
        </p:txBody>
      </p:sp>
      <p:sp>
        <p:nvSpPr>
          <p:cNvPr id="4" name="Slide Number Placeholder 3">
            <a:extLst>
              <a:ext uri="{FF2B5EF4-FFF2-40B4-BE49-F238E27FC236}">
                <a16:creationId xmlns:a16="http://schemas.microsoft.com/office/drawing/2014/main" id="{CBD1C99B-DA03-4DB9-AF4B-C337B35BEB89}"/>
              </a:ext>
            </a:extLst>
          </p:cNvPr>
          <p:cNvSpPr>
            <a:spLocks noGrp="1"/>
          </p:cNvSpPr>
          <p:nvPr>
            <p:ph type="sldNum" sz="quarter" idx="12"/>
          </p:nvPr>
        </p:nvSpPr>
        <p:spPr/>
        <p:txBody>
          <a:bodyPr/>
          <a:lstStyle/>
          <a:p>
            <a:fld id="{79EB0BAA-089B-F446-9CF3-DE954596BEEC}" type="slidenum">
              <a:rPr lang="en-US" smtClean="0"/>
              <a:t>39</a:t>
            </a:fld>
            <a:endParaRPr lang="en-US"/>
          </a:p>
        </p:txBody>
      </p:sp>
    </p:spTree>
    <p:extLst>
      <p:ext uri="{BB962C8B-B14F-4D97-AF65-F5344CB8AC3E}">
        <p14:creationId xmlns:p14="http://schemas.microsoft.com/office/powerpoint/2010/main" val="2990421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14,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320EC59F-9CAF-435B-B2BC-8207107EB712}"/>
              </a:ext>
            </a:extLst>
          </p:cNvPr>
          <p:cNvSpPr>
            <a:spLocks noGrp="1"/>
          </p:cNvSpPr>
          <p:nvPr>
            <p:ph type="sldNum" sz="quarter" idx="12"/>
          </p:nvPr>
        </p:nvSpPr>
        <p:spPr/>
        <p:txBody>
          <a:bodyPr/>
          <a:lstStyle/>
          <a:p>
            <a:fld id="{79EB0BAA-089B-F446-9CF3-DE954596BEEC}" type="slidenum">
              <a:rPr lang="en-US" smtClean="0"/>
              <a:t>4</a:t>
            </a:fld>
            <a:endParaRPr lang="en-US"/>
          </a:p>
        </p:txBody>
      </p:sp>
    </p:spTree>
    <p:extLst>
      <p:ext uri="{BB962C8B-B14F-4D97-AF65-F5344CB8AC3E}">
        <p14:creationId xmlns:p14="http://schemas.microsoft.com/office/powerpoint/2010/main" val="2646943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October 22,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4FC80D0F-8D92-4DD8-8DA5-453F6FEEB170}"/>
              </a:ext>
            </a:extLst>
          </p:cNvPr>
          <p:cNvSpPr>
            <a:spLocks noGrp="1"/>
          </p:cNvSpPr>
          <p:nvPr>
            <p:ph type="sldNum" sz="quarter" idx="12"/>
          </p:nvPr>
        </p:nvSpPr>
        <p:spPr/>
        <p:txBody>
          <a:bodyPr/>
          <a:lstStyle/>
          <a:p>
            <a:fld id="{79EB0BAA-089B-F446-9CF3-DE954596BEEC}" type="slidenum">
              <a:rPr lang="en-US" smtClean="0"/>
              <a:t>40</a:t>
            </a:fld>
            <a:endParaRPr lang="en-US"/>
          </a:p>
        </p:txBody>
      </p:sp>
    </p:spTree>
    <p:extLst>
      <p:ext uri="{BB962C8B-B14F-4D97-AF65-F5344CB8AC3E}">
        <p14:creationId xmlns:p14="http://schemas.microsoft.com/office/powerpoint/2010/main" val="20429159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October 22,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Create a list of more MIHA software packages</a:t>
            </a:r>
          </a:p>
          <a:p>
            <a:pPr marL="0" indent="0">
              <a:buNone/>
            </a:pPr>
            <a:r>
              <a:rPr lang="en-US" sz="2000" dirty="0">
                <a:solidFill>
                  <a:srgbClr val="00B050"/>
                </a:solidFill>
              </a:rPr>
              <a:t>               In Progress</a:t>
            </a:r>
            <a:r>
              <a:rPr lang="en-US" sz="2000" dirty="0"/>
              <a:t>, see October21 2019 MIHA</a:t>
            </a:r>
          </a:p>
          <a:p>
            <a:pPr marL="0" indent="0">
              <a:buNone/>
            </a:pPr>
            <a:r>
              <a:rPr lang="en-US" sz="2000" dirty="0"/>
              <a:t>2. Search for real data with a known truth and simulation data</a:t>
            </a:r>
          </a:p>
          <a:p>
            <a:pPr marL="0" indent="0">
              <a:buNone/>
            </a:pPr>
            <a:r>
              <a:rPr lang="en-US" sz="2000" dirty="0"/>
              <a:t>	</a:t>
            </a:r>
            <a:r>
              <a:rPr lang="en-US" sz="2000" dirty="0">
                <a:solidFill>
                  <a:srgbClr val="00B050"/>
                </a:solidFill>
              </a:rPr>
              <a:t>Complete</a:t>
            </a:r>
            <a:r>
              <a:rPr lang="en-US" sz="2000" dirty="0"/>
              <a:t>, Models.zip is provided by </a:t>
            </a:r>
            <a:r>
              <a:rPr lang="en-US" sz="2000" dirty="0" err="1"/>
              <a:t>GenHap</a:t>
            </a:r>
            <a:endParaRPr lang="en-US" sz="2000" dirty="0"/>
          </a:p>
          <a:p>
            <a:pPr marL="0" indent="0">
              <a:buNone/>
            </a:pPr>
            <a:r>
              <a:rPr lang="en-US" sz="2000" dirty="0"/>
              <a:t>	A. The two files in the root are real data</a:t>
            </a:r>
          </a:p>
          <a:p>
            <a:pPr marL="0" indent="0">
              <a:buNone/>
            </a:pPr>
            <a:r>
              <a:rPr lang="en-US" sz="2000" dirty="0"/>
              <a:t>	B. The directories contain simulated input data with their known truth 	(ground 	truth) as a txt file with the same name</a:t>
            </a:r>
          </a:p>
          <a:p>
            <a:pPr marL="0" indent="0">
              <a:buNone/>
            </a:pPr>
            <a:r>
              <a:rPr lang="en-US" sz="2000" dirty="0"/>
              <a:t>3. Create a Perl code to compare the 3 SIHA algorithms: </a:t>
            </a:r>
            <a:r>
              <a:rPr lang="en-US" sz="2000" dirty="0" err="1"/>
              <a:t>Peath</a:t>
            </a:r>
            <a:r>
              <a:rPr lang="en-US" sz="2000" dirty="0"/>
              <a:t>, HapCUT2, and </a:t>
            </a:r>
            <a:r>
              <a:rPr lang="en-US" sz="2000" dirty="0" err="1"/>
              <a:t>mixSIH</a:t>
            </a:r>
            <a:endParaRPr lang="en-US" sz="2000" dirty="0"/>
          </a:p>
          <a:p>
            <a:pPr marL="0" indent="0">
              <a:buNone/>
            </a:pPr>
            <a:r>
              <a:rPr lang="en-US" sz="2000" dirty="0"/>
              <a:t>	</a:t>
            </a:r>
            <a:r>
              <a:rPr lang="en-US" sz="2000" dirty="0">
                <a:solidFill>
                  <a:srgbClr val="00B050"/>
                </a:solidFill>
              </a:rPr>
              <a:t>In Progress</a:t>
            </a:r>
            <a:r>
              <a:rPr lang="en-US" sz="2000" dirty="0"/>
              <a:t>, this task needs refinement</a:t>
            </a:r>
          </a:p>
          <a:p>
            <a:pPr marL="0" indent="0">
              <a:buNone/>
            </a:pPr>
            <a:r>
              <a:rPr lang="en-US" sz="2000" dirty="0"/>
              <a:t>	</a:t>
            </a:r>
          </a:p>
        </p:txBody>
      </p:sp>
      <p:sp>
        <p:nvSpPr>
          <p:cNvPr id="4" name="Slide Number Placeholder 3">
            <a:extLst>
              <a:ext uri="{FF2B5EF4-FFF2-40B4-BE49-F238E27FC236}">
                <a16:creationId xmlns:a16="http://schemas.microsoft.com/office/drawing/2014/main" id="{26D72B26-810B-413C-BE23-B56C8DF54536}"/>
              </a:ext>
            </a:extLst>
          </p:cNvPr>
          <p:cNvSpPr>
            <a:spLocks noGrp="1"/>
          </p:cNvSpPr>
          <p:nvPr>
            <p:ph type="sldNum" sz="quarter" idx="12"/>
          </p:nvPr>
        </p:nvSpPr>
        <p:spPr/>
        <p:txBody>
          <a:bodyPr/>
          <a:lstStyle/>
          <a:p>
            <a:fld id="{79EB0BAA-089B-F446-9CF3-DE954596BEEC}" type="slidenum">
              <a:rPr lang="en-US" smtClean="0"/>
              <a:t>41</a:t>
            </a:fld>
            <a:endParaRPr lang="en-US"/>
          </a:p>
        </p:txBody>
      </p:sp>
    </p:spTree>
    <p:extLst>
      <p:ext uri="{BB962C8B-B14F-4D97-AF65-F5344CB8AC3E}">
        <p14:creationId xmlns:p14="http://schemas.microsoft.com/office/powerpoint/2010/main" val="41905809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2F495C-E091-4537-B599-CCDC76D60C90}"/>
              </a:ext>
            </a:extLst>
          </p:cNvPr>
          <p:cNvSpPr>
            <a:spLocks noGrp="1"/>
          </p:cNvSpPr>
          <p:nvPr>
            <p:ph idx="1"/>
          </p:nvPr>
        </p:nvSpPr>
        <p:spPr>
          <a:xfrm>
            <a:off x="628650" y="304800"/>
            <a:ext cx="7886700" cy="5872163"/>
          </a:xfrm>
        </p:spPr>
        <p:txBody>
          <a:bodyPr>
            <a:normAutofit/>
          </a:bodyPr>
          <a:lstStyle/>
          <a:p>
            <a:pPr marL="0" indent="0" algn="ctr">
              <a:buNone/>
            </a:pPr>
            <a:r>
              <a:rPr lang="en-US" b="1" dirty="0"/>
              <a:t>Create a list of more MIHA software packages</a:t>
            </a:r>
          </a:p>
          <a:p>
            <a:pPr marL="0" indent="0" algn="ctr">
              <a:buNone/>
            </a:pPr>
            <a:endParaRPr lang="en-US" b="1" dirty="0"/>
          </a:p>
          <a:p>
            <a:pPr marL="0" indent="0">
              <a:buNone/>
            </a:pPr>
            <a:r>
              <a:rPr lang="en-US" dirty="0"/>
              <a:t>(1) check the papers that cited DBM and HapSeq2 to  see which software DBM and HapSeq2 have been compared with</a:t>
            </a:r>
          </a:p>
          <a:p>
            <a:pPr marL="0" indent="0">
              <a:buNone/>
            </a:pPr>
            <a:r>
              <a:rPr lang="en-US" dirty="0"/>
              <a:t>(2) based on the excels from Bertie </a:t>
            </a:r>
          </a:p>
          <a:p>
            <a:pPr marL="0" indent="0">
              <a:buNone/>
            </a:pPr>
            <a:r>
              <a:rPr lang="en-US" dirty="0"/>
              <a:t>(3) Just simply Google</a:t>
            </a:r>
          </a:p>
        </p:txBody>
      </p:sp>
      <p:sp>
        <p:nvSpPr>
          <p:cNvPr id="2" name="Slide Number Placeholder 1">
            <a:extLst>
              <a:ext uri="{FF2B5EF4-FFF2-40B4-BE49-F238E27FC236}">
                <a16:creationId xmlns:a16="http://schemas.microsoft.com/office/drawing/2014/main" id="{0B381681-5209-4AC2-8DA8-3C2EC6F6B31F}"/>
              </a:ext>
            </a:extLst>
          </p:cNvPr>
          <p:cNvSpPr>
            <a:spLocks noGrp="1"/>
          </p:cNvSpPr>
          <p:nvPr>
            <p:ph type="sldNum" sz="quarter" idx="12"/>
          </p:nvPr>
        </p:nvSpPr>
        <p:spPr/>
        <p:txBody>
          <a:bodyPr/>
          <a:lstStyle/>
          <a:p>
            <a:fld id="{79EB0BAA-089B-F446-9CF3-DE954596BEEC}" type="slidenum">
              <a:rPr lang="en-US" smtClean="0"/>
              <a:t>42</a:t>
            </a:fld>
            <a:endParaRPr lang="en-US"/>
          </a:p>
        </p:txBody>
      </p:sp>
    </p:spTree>
    <p:extLst>
      <p:ext uri="{BB962C8B-B14F-4D97-AF65-F5344CB8AC3E}">
        <p14:creationId xmlns:p14="http://schemas.microsoft.com/office/powerpoint/2010/main" val="6077008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2F495C-E091-4537-B599-CCDC76D60C90}"/>
              </a:ext>
            </a:extLst>
          </p:cNvPr>
          <p:cNvSpPr>
            <a:spLocks noGrp="1"/>
          </p:cNvSpPr>
          <p:nvPr>
            <p:ph idx="1"/>
          </p:nvPr>
        </p:nvSpPr>
        <p:spPr>
          <a:xfrm>
            <a:off x="628650" y="304800"/>
            <a:ext cx="7886700" cy="5872163"/>
          </a:xfrm>
        </p:spPr>
        <p:txBody>
          <a:bodyPr>
            <a:normAutofit/>
          </a:bodyPr>
          <a:lstStyle/>
          <a:p>
            <a:pPr marL="0" indent="0" algn="ctr">
              <a:buNone/>
            </a:pPr>
            <a:r>
              <a:rPr lang="en-US" sz="2000" b="1" dirty="0"/>
              <a:t>Create code to compare the 3 SIHA algorithms: </a:t>
            </a:r>
            <a:r>
              <a:rPr lang="en-US" sz="2000" b="1" dirty="0" err="1"/>
              <a:t>Peath</a:t>
            </a:r>
            <a:r>
              <a:rPr lang="en-US" sz="2000" b="1" dirty="0"/>
              <a:t>, HapCUT2, and </a:t>
            </a:r>
            <a:r>
              <a:rPr lang="en-US" sz="2000" b="1" dirty="0" err="1"/>
              <a:t>mixSIH</a:t>
            </a:r>
            <a:r>
              <a:rPr lang="en-US" sz="2000" b="1" dirty="0"/>
              <a:t> </a:t>
            </a:r>
          </a:p>
          <a:p>
            <a:pPr marL="0" indent="0" algn="ctr">
              <a:buNone/>
            </a:pPr>
            <a:endParaRPr lang="en-US" sz="2000" b="1" dirty="0"/>
          </a:p>
          <a:p>
            <a:pPr marL="0" indent="0">
              <a:buNone/>
            </a:pPr>
            <a:r>
              <a:rPr lang="en-US" sz="2000" dirty="0"/>
              <a:t>1. Which blocks have all 3 agree, 2 agree, and 0 agree </a:t>
            </a:r>
          </a:p>
          <a:p>
            <a:pPr marL="0" indent="0">
              <a:buNone/>
            </a:pPr>
            <a:r>
              <a:rPr lang="en-US" sz="2000" dirty="0"/>
              <a:t>Note: I can output the agreement of software packages being either </a:t>
            </a:r>
          </a:p>
          <a:p>
            <a:pPr marL="0" indent="0">
              <a:buNone/>
            </a:pPr>
            <a:r>
              <a:rPr lang="en-US" sz="2000" dirty="0"/>
              <a:t>	A. 3 way</a:t>
            </a:r>
          </a:p>
          <a:p>
            <a:pPr marL="0" indent="0">
              <a:buNone/>
            </a:pPr>
            <a:r>
              <a:rPr lang="en-US" sz="2000" dirty="0"/>
              <a:t>	B. Disagreement exists</a:t>
            </a:r>
          </a:p>
          <a:p>
            <a:pPr marL="0" indent="0">
              <a:buNone/>
            </a:pPr>
            <a:endParaRPr lang="en-US" sz="2000" dirty="0"/>
          </a:p>
          <a:p>
            <a:pPr marL="0" indent="0">
              <a:buNone/>
            </a:pPr>
            <a:r>
              <a:rPr lang="en-US" sz="2000" dirty="0"/>
              <a:t>2. Select one input’s block ID to output the 12 columns of the input file </a:t>
            </a:r>
          </a:p>
          <a:p>
            <a:pPr marL="0" indent="0">
              <a:buNone/>
            </a:pPr>
            <a:r>
              <a:rPr lang="en-US" sz="2000" dirty="0"/>
              <a:t>+ # of HA agreement 3, 2, or 0</a:t>
            </a:r>
          </a:p>
          <a:p>
            <a:pPr marL="0" indent="0">
              <a:buNone/>
            </a:pPr>
            <a:r>
              <a:rPr lang="en-US" sz="2000" dirty="0"/>
              <a:t>+ two haplotypes preferred 000, 111, with the reference allele "0" on the left</a:t>
            </a:r>
          </a:p>
        </p:txBody>
      </p:sp>
      <p:sp>
        <p:nvSpPr>
          <p:cNvPr id="2" name="Slide Number Placeholder 1">
            <a:extLst>
              <a:ext uri="{FF2B5EF4-FFF2-40B4-BE49-F238E27FC236}">
                <a16:creationId xmlns:a16="http://schemas.microsoft.com/office/drawing/2014/main" id="{853A4CEF-090B-436A-8C49-A989C65C2B88}"/>
              </a:ext>
            </a:extLst>
          </p:cNvPr>
          <p:cNvSpPr>
            <a:spLocks noGrp="1"/>
          </p:cNvSpPr>
          <p:nvPr>
            <p:ph type="sldNum" sz="quarter" idx="12"/>
          </p:nvPr>
        </p:nvSpPr>
        <p:spPr/>
        <p:txBody>
          <a:bodyPr/>
          <a:lstStyle/>
          <a:p>
            <a:fld id="{79EB0BAA-089B-F446-9CF3-DE954596BEEC}" type="slidenum">
              <a:rPr lang="en-US" smtClean="0"/>
              <a:t>43</a:t>
            </a:fld>
            <a:endParaRPr lang="en-US"/>
          </a:p>
        </p:txBody>
      </p:sp>
    </p:spTree>
    <p:extLst>
      <p:ext uri="{BB962C8B-B14F-4D97-AF65-F5344CB8AC3E}">
        <p14:creationId xmlns:p14="http://schemas.microsoft.com/office/powerpoint/2010/main" val="15735997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November 7,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128803CB-FD16-4678-9459-2812524FFC3B}"/>
              </a:ext>
            </a:extLst>
          </p:cNvPr>
          <p:cNvSpPr>
            <a:spLocks noGrp="1"/>
          </p:cNvSpPr>
          <p:nvPr>
            <p:ph type="sldNum" sz="quarter" idx="12"/>
          </p:nvPr>
        </p:nvSpPr>
        <p:spPr/>
        <p:txBody>
          <a:bodyPr/>
          <a:lstStyle/>
          <a:p>
            <a:fld id="{79EB0BAA-089B-F446-9CF3-DE954596BEEC}" type="slidenum">
              <a:rPr lang="en-US" smtClean="0"/>
              <a:t>44</a:t>
            </a:fld>
            <a:endParaRPr lang="en-US"/>
          </a:p>
        </p:txBody>
      </p:sp>
    </p:spTree>
    <p:extLst>
      <p:ext uri="{BB962C8B-B14F-4D97-AF65-F5344CB8AC3E}">
        <p14:creationId xmlns:p14="http://schemas.microsoft.com/office/powerpoint/2010/main" val="20128461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November 7,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884719"/>
            <a:ext cx="8588272" cy="5768842"/>
          </a:xfrm>
        </p:spPr>
        <p:txBody>
          <a:bodyPr>
            <a:normAutofit/>
          </a:bodyPr>
          <a:lstStyle/>
          <a:p>
            <a:pPr marL="0" indent="0">
              <a:buNone/>
            </a:pPr>
            <a:r>
              <a:rPr lang="en-US" sz="2000" dirty="0"/>
              <a:t>1. Create a Perl code to compare the 3 SIHA algorithms: </a:t>
            </a:r>
            <a:r>
              <a:rPr lang="en-US" sz="2000" dirty="0" err="1"/>
              <a:t>Peath</a:t>
            </a:r>
            <a:r>
              <a:rPr lang="en-US" sz="2000" dirty="0"/>
              <a:t>, HapCUT2, and </a:t>
            </a:r>
            <a:r>
              <a:rPr lang="en-US" sz="2000" dirty="0" err="1"/>
              <a:t>mixSIH</a:t>
            </a:r>
            <a:endParaRPr lang="en-US" sz="2000" dirty="0"/>
          </a:p>
          <a:p>
            <a:pPr marL="0" indent="0">
              <a:buNone/>
            </a:pPr>
            <a:r>
              <a:rPr lang="en-US" sz="2000" dirty="0"/>
              <a:t>	</a:t>
            </a:r>
            <a:r>
              <a:rPr lang="en-US" sz="2000" dirty="0">
                <a:solidFill>
                  <a:srgbClr val="00B050"/>
                </a:solidFill>
              </a:rPr>
              <a:t>Complete</a:t>
            </a:r>
            <a:r>
              <a:rPr lang="en-US" sz="2000" dirty="0"/>
              <a:t>, see getAgreement12Col </a:t>
            </a:r>
            <a:r>
              <a:rPr lang="en-US" sz="2000" dirty="0" err="1"/>
              <a:t>Peath</a:t>
            </a:r>
            <a:r>
              <a:rPr lang="en-US" sz="2000" dirty="0"/>
              <a:t> HapCut2 </a:t>
            </a:r>
            <a:r>
              <a:rPr lang="en-US" sz="2000" dirty="0" err="1"/>
              <a:t>MixSIH</a:t>
            </a:r>
            <a:r>
              <a:rPr lang="en-US" sz="2000" dirty="0"/>
              <a:t> 2019.11.7</a:t>
            </a:r>
          </a:p>
          <a:p>
            <a:pPr marL="0" indent="0">
              <a:buNone/>
            </a:pPr>
            <a:endParaRPr lang="en-US" sz="2000" dirty="0"/>
          </a:p>
          <a:p>
            <a:pPr marL="0" indent="0">
              <a:buNone/>
            </a:pPr>
            <a:r>
              <a:rPr lang="en-US" sz="2000" dirty="0"/>
              <a:t>2. Check these papers for MIHA software packages:</a:t>
            </a:r>
          </a:p>
          <a:p>
            <a:pPr marL="0" indent="0">
              <a:buNone/>
            </a:pPr>
            <a:r>
              <a:rPr lang="en-US" sz="2000" dirty="0"/>
              <a:t>	HAPI-UR, 2012</a:t>
            </a:r>
          </a:p>
          <a:p>
            <a:pPr marL="0" indent="0">
              <a:buNone/>
            </a:pPr>
            <a:r>
              <a:rPr lang="en-US" sz="2000" dirty="0"/>
              <a:t>	</a:t>
            </a:r>
            <a:r>
              <a:rPr lang="en-US" sz="2000" dirty="0" err="1"/>
              <a:t>MaCH</a:t>
            </a:r>
            <a:r>
              <a:rPr lang="en-US" sz="2000" dirty="0"/>
              <a:t>, 2010</a:t>
            </a:r>
          </a:p>
          <a:p>
            <a:pPr marL="0" indent="0">
              <a:buNone/>
            </a:pPr>
            <a:r>
              <a:rPr lang="en-US" sz="2000" dirty="0"/>
              <a:t>	BEAGLE, 2007</a:t>
            </a:r>
          </a:p>
          <a:p>
            <a:pPr marL="0" indent="0">
              <a:buNone/>
            </a:pPr>
            <a:r>
              <a:rPr lang="en-US" sz="2000" dirty="0">
                <a:solidFill>
                  <a:srgbClr val="00B050"/>
                </a:solidFill>
              </a:rPr>
              <a:t>	In Progress</a:t>
            </a:r>
            <a:endParaRPr lang="en-US" sz="2000" dirty="0"/>
          </a:p>
          <a:p>
            <a:pPr marL="0" indent="0">
              <a:buNone/>
            </a:pPr>
            <a:r>
              <a:rPr lang="en-US" sz="2000" dirty="0"/>
              <a:t>	</a:t>
            </a:r>
          </a:p>
        </p:txBody>
      </p:sp>
      <p:sp>
        <p:nvSpPr>
          <p:cNvPr id="4" name="Slide Number Placeholder 3">
            <a:extLst>
              <a:ext uri="{FF2B5EF4-FFF2-40B4-BE49-F238E27FC236}">
                <a16:creationId xmlns:a16="http://schemas.microsoft.com/office/drawing/2014/main" id="{B4C65E7E-BB0F-496C-B72A-EB21A952F18A}"/>
              </a:ext>
            </a:extLst>
          </p:cNvPr>
          <p:cNvSpPr>
            <a:spLocks noGrp="1"/>
          </p:cNvSpPr>
          <p:nvPr>
            <p:ph type="sldNum" sz="quarter" idx="12"/>
          </p:nvPr>
        </p:nvSpPr>
        <p:spPr/>
        <p:txBody>
          <a:bodyPr/>
          <a:lstStyle/>
          <a:p>
            <a:fld id="{79EB0BAA-089B-F446-9CF3-DE954596BEEC}" type="slidenum">
              <a:rPr lang="en-US" smtClean="0"/>
              <a:t>45</a:t>
            </a:fld>
            <a:endParaRPr lang="en-US"/>
          </a:p>
        </p:txBody>
      </p:sp>
    </p:spTree>
    <p:extLst>
      <p:ext uri="{BB962C8B-B14F-4D97-AF65-F5344CB8AC3E}">
        <p14:creationId xmlns:p14="http://schemas.microsoft.com/office/powerpoint/2010/main" val="13311785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November 21,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1FA15D97-DEC4-4083-B197-6FDF6560BB7F}"/>
              </a:ext>
            </a:extLst>
          </p:cNvPr>
          <p:cNvSpPr>
            <a:spLocks noGrp="1"/>
          </p:cNvSpPr>
          <p:nvPr>
            <p:ph type="sldNum" sz="quarter" idx="12"/>
          </p:nvPr>
        </p:nvSpPr>
        <p:spPr/>
        <p:txBody>
          <a:bodyPr/>
          <a:lstStyle/>
          <a:p>
            <a:fld id="{79EB0BAA-089B-F446-9CF3-DE954596BEEC}" type="slidenum">
              <a:rPr lang="en-US" smtClean="0"/>
              <a:t>46</a:t>
            </a:fld>
            <a:endParaRPr lang="en-US"/>
          </a:p>
        </p:txBody>
      </p:sp>
    </p:spTree>
    <p:extLst>
      <p:ext uri="{BB962C8B-B14F-4D97-AF65-F5344CB8AC3E}">
        <p14:creationId xmlns:p14="http://schemas.microsoft.com/office/powerpoint/2010/main" val="32564814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November 21,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631958"/>
            <a:ext cx="8588272" cy="5768842"/>
          </a:xfrm>
        </p:spPr>
        <p:txBody>
          <a:bodyPr>
            <a:normAutofit/>
          </a:bodyPr>
          <a:lstStyle/>
          <a:p>
            <a:pPr marL="0" indent="0">
              <a:buNone/>
            </a:pPr>
            <a:r>
              <a:rPr lang="en-US" sz="2000" dirty="0"/>
              <a:t>1. Fix comparing three SIHA algorithms by adding the last block (last block is not reported) </a:t>
            </a:r>
          </a:p>
          <a:p>
            <a:pPr marL="0" indent="0">
              <a:buNone/>
            </a:pPr>
            <a:r>
              <a:rPr lang="en-US" sz="2000" dirty="0">
                <a:solidFill>
                  <a:srgbClr val="00B050"/>
                </a:solidFill>
              </a:rPr>
              <a:t>	Complete</a:t>
            </a:r>
            <a:r>
              <a:rPr lang="en-US" sz="2000" dirty="0"/>
              <a:t>, see </a:t>
            </a:r>
            <a:r>
              <a:rPr lang="en-US" sz="2000" dirty="0" err="1"/>
              <a:t>comparingSIHA</a:t>
            </a:r>
            <a:r>
              <a:rPr lang="en-US" sz="2000" dirty="0"/>
              <a:t> 2019.11.20</a:t>
            </a:r>
          </a:p>
          <a:p>
            <a:pPr marL="0" indent="0">
              <a:buNone/>
            </a:pPr>
            <a:r>
              <a:rPr lang="en-US" sz="2000" dirty="0"/>
              <a:t>2. Sort the data first by </a:t>
            </a:r>
            <a:r>
              <a:rPr lang="en-US" sz="2000" dirty="0" err="1"/>
              <a:t>hapcut</a:t>
            </a:r>
            <a:r>
              <a:rPr lang="en-US" sz="2000" dirty="0"/>
              <a:t>/Mix SIH blk ID, they should give the same results as the one shown on page 12 of the ASHG poster</a:t>
            </a:r>
          </a:p>
          <a:p>
            <a:pPr marL="0" indent="0">
              <a:buNone/>
            </a:pPr>
            <a:r>
              <a:rPr lang="en-US" sz="2000" dirty="0"/>
              <a:t>	</a:t>
            </a:r>
            <a:r>
              <a:rPr lang="en-US" sz="2000" dirty="0">
                <a:solidFill>
                  <a:srgbClr val="00B050"/>
                </a:solidFill>
              </a:rPr>
              <a:t>Complete</a:t>
            </a:r>
            <a:r>
              <a:rPr lang="en-US" sz="2000" dirty="0"/>
              <a:t>, see </a:t>
            </a:r>
            <a:r>
              <a:rPr lang="en-US" sz="2000" dirty="0" err="1"/>
              <a:t>comparingSIHA</a:t>
            </a:r>
            <a:r>
              <a:rPr lang="en-US" sz="2000" dirty="0"/>
              <a:t> 2019.11.20</a:t>
            </a:r>
          </a:p>
          <a:p>
            <a:pPr marL="0" indent="0">
              <a:buNone/>
            </a:pPr>
            <a:r>
              <a:rPr lang="en-US" sz="2000" dirty="0"/>
              <a:t>3. Add a 3rd column that print out which 2 software packages agree "</a:t>
            </a:r>
            <a:r>
              <a:rPr lang="en-US" sz="2000" dirty="0" err="1"/>
              <a:t>PeathHapcut</a:t>
            </a:r>
            <a:r>
              <a:rPr lang="en-US" sz="2000" dirty="0"/>
              <a:t>" or "</a:t>
            </a:r>
            <a:r>
              <a:rPr lang="en-US" sz="2000" dirty="0" err="1"/>
              <a:t>HapcutPeath</a:t>
            </a:r>
            <a:r>
              <a:rPr lang="en-US" sz="2000" dirty="0"/>
              <a:t>"</a:t>
            </a:r>
          </a:p>
          <a:p>
            <a:pPr marL="0" indent="0">
              <a:buNone/>
            </a:pPr>
            <a:r>
              <a:rPr lang="en-US" sz="2000" dirty="0"/>
              <a:t>	</a:t>
            </a:r>
            <a:r>
              <a:rPr lang="en-US" sz="2000" dirty="0">
                <a:solidFill>
                  <a:srgbClr val="00B050"/>
                </a:solidFill>
              </a:rPr>
              <a:t>Complete</a:t>
            </a:r>
            <a:r>
              <a:rPr lang="en-US" sz="2000" dirty="0"/>
              <a:t>, see </a:t>
            </a:r>
            <a:r>
              <a:rPr lang="en-US" sz="2000" dirty="0" err="1"/>
              <a:t>comparingSIHA</a:t>
            </a:r>
            <a:r>
              <a:rPr lang="en-US" sz="2000" dirty="0"/>
              <a:t> 2019.11.20</a:t>
            </a:r>
          </a:p>
          <a:p>
            <a:pPr marL="0" indent="0">
              <a:buNone/>
            </a:pPr>
            <a:r>
              <a:rPr lang="en-US" sz="2000" dirty="0"/>
              <a:t>4. Run the Whatshap algorithm (1) for just 1 sample (example script attached)  and (2) for multiple samples in collaboration with Bertie (she will provide her script to you) </a:t>
            </a:r>
          </a:p>
          <a:p>
            <a:pPr marL="0" indent="0">
              <a:buNone/>
            </a:pPr>
            <a:r>
              <a:rPr lang="en-US" sz="2000" dirty="0"/>
              <a:t>	</a:t>
            </a:r>
            <a:r>
              <a:rPr lang="en-US" sz="2000" dirty="0">
                <a:solidFill>
                  <a:srgbClr val="00B050"/>
                </a:solidFill>
              </a:rPr>
              <a:t>In Progress</a:t>
            </a:r>
            <a:r>
              <a:rPr lang="en-US" sz="2000" dirty="0"/>
              <a:t>, see </a:t>
            </a:r>
            <a:r>
              <a:rPr lang="en-US" sz="2000" dirty="0" err="1"/>
              <a:t>WhatsHap</a:t>
            </a:r>
            <a:r>
              <a:rPr lang="en-US" sz="2000" dirty="0"/>
              <a:t> install 2019 Nov28 </a:t>
            </a:r>
            <a:r>
              <a:rPr lang="en-US" sz="2000" dirty="0" err="1"/>
              <a:t>conda</a:t>
            </a:r>
            <a:endParaRPr lang="en-US" sz="2000" dirty="0"/>
          </a:p>
          <a:p>
            <a:pPr marL="0" indent="0">
              <a:buNone/>
            </a:pPr>
            <a:endParaRPr lang="en-US" sz="2000" dirty="0"/>
          </a:p>
        </p:txBody>
      </p:sp>
      <p:sp>
        <p:nvSpPr>
          <p:cNvPr id="4" name="Slide Number Placeholder 3">
            <a:extLst>
              <a:ext uri="{FF2B5EF4-FFF2-40B4-BE49-F238E27FC236}">
                <a16:creationId xmlns:a16="http://schemas.microsoft.com/office/drawing/2014/main" id="{96FF384D-0D75-4C01-995A-7939ABB1B438}"/>
              </a:ext>
            </a:extLst>
          </p:cNvPr>
          <p:cNvSpPr>
            <a:spLocks noGrp="1"/>
          </p:cNvSpPr>
          <p:nvPr>
            <p:ph type="sldNum" sz="quarter" idx="12"/>
          </p:nvPr>
        </p:nvSpPr>
        <p:spPr/>
        <p:txBody>
          <a:bodyPr/>
          <a:lstStyle/>
          <a:p>
            <a:fld id="{79EB0BAA-089B-F446-9CF3-DE954596BEEC}" type="slidenum">
              <a:rPr lang="en-US" smtClean="0"/>
              <a:t>47</a:t>
            </a:fld>
            <a:endParaRPr lang="en-US"/>
          </a:p>
        </p:txBody>
      </p:sp>
    </p:spTree>
    <p:extLst>
      <p:ext uri="{BB962C8B-B14F-4D97-AF65-F5344CB8AC3E}">
        <p14:creationId xmlns:p14="http://schemas.microsoft.com/office/powerpoint/2010/main" val="5093531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November 30,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435AC860-824A-46BE-8210-E169C93A7848}"/>
              </a:ext>
            </a:extLst>
          </p:cNvPr>
          <p:cNvSpPr>
            <a:spLocks noGrp="1"/>
          </p:cNvSpPr>
          <p:nvPr>
            <p:ph type="sldNum" sz="quarter" idx="12"/>
          </p:nvPr>
        </p:nvSpPr>
        <p:spPr/>
        <p:txBody>
          <a:bodyPr/>
          <a:lstStyle/>
          <a:p>
            <a:fld id="{79EB0BAA-089B-F446-9CF3-DE954596BEEC}" type="slidenum">
              <a:rPr lang="en-US" smtClean="0"/>
              <a:t>48</a:t>
            </a:fld>
            <a:endParaRPr lang="en-US"/>
          </a:p>
        </p:txBody>
      </p:sp>
    </p:spTree>
    <p:extLst>
      <p:ext uri="{BB962C8B-B14F-4D97-AF65-F5344CB8AC3E}">
        <p14:creationId xmlns:p14="http://schemas.microsoft.com/office/powerpoint/2010/main" val="27253559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pPr algn="ctr"/>
            <a:r>
              <a:rPr lang="en-US" sz="4000" b="1" dirty="0">
                <a:solidFill>
                  <a:srgbClr val="1F0DFF"/>
                </a:solidFill>
              </a:rPr>
              <a:t>November 30, 2019 Meeting</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631958"/>
            <a:ext cx="8588272" cy="5768842"/>
          </a:xfrm>
        </p:spPr>
        <p:txBody>
          <a:bodyPr>
            <a:normAutofit/>
          </a:bodyPr>
          <a:lstStyle/>
          <a:p>
            <a:pPr marL="0" indent="0">
              <a:buNone/>
            </a:pPr>
            <a:r>
              <a:rPr lang="en-US" sz="2000" dirty="0"/>
              <a:t>1. (1) Comparing 3 SIHA algorithms: add "-" for 0 agreement of 3 HA algorithms;  (2) add column 4, which is the number of SNVs in each block (3) consider how to extend it to compare 4 or more HA algorithms </a:t>
            </a:r>
          </a:p>
          <a:p>
            <a:pPr marL="0" indent="0">
              <a:buNone/>
            </a:pPr>
            <a:r>
              <a:rPr lang="en-US" sz="2000" dirty="0">
                <a:solidFill>
                  <a:srgbClr val="00B050"/>
                </a:solidFill>
              </a:rPr>
              <a:t>	</a:t>
            </a:r>
            <a:r>
              <a:rPr lang="en-US" sz="2000" dirty="0"/>
              <a:t>(1) </a:t>
            </a:r>
            <a:r>
              <a:rPr lang="en-US" sz="2000" dirty="0">
                <a:solidFill>
                  <a:srgbClr val="00B050"/>
                </a:solidFill>
              </a:rPr>
              <a:t>Complete</a:t>
            </a:r>
            <a:r>
              <a:rPr lang="en-US" sz="2000" dirty="0"/>
              <a:t> </a:t>
            </a:r>
            <a:r>
              <a:rPr lang="en-US" sz="2000" dirty="0" err="1"/>
              <a:t>compareSIHA</a:t>
            </a:r>
            <a:r>
              <a:rPr lang="en-US" sz="2000" dirty="0"/>
              <a:t> 2019 Nov 30</a:t>
            </a:r>
          </a:p>
          <a:p>
            <a:pPr marL="0" indent="0">
              <a:buNone/>
            </a:pPr>
            <a:r>
              <a:rPr lang="en-US" sz="2000" dirty="0">
                <a:solidFill>
                  <a:srgbClr val="00B050"/>
                </a:solidFill>
              </a:rPr>
              <a:t>	</a:t>
            </a:r>
            <a:r>
              <a:rPr lang="en-US" sz="2000" dirty="0"/>
              <a:t>(2) </a:t>
            </a:r>
            <a:r>
              <a:rPr lang="en-US" sz="2000" dirty="0">
                <a:solidFill>
                  <a:srgbClr val="00B050"/>
                </a:solidFill>
              </a:rPr>
              <a:t>Complete</a:t>
            </a:r>
            <a:endParaRPr lang="en-US" sz="2000" dirty="0"/>
          </a:p>
          <a:p>
            <a:pPr marL="0" indent="0">
              <a:buNone/>
            </a:pPr>
            <a:r>
              <a:rPr lang="en-US" sz="2000" dirty="0"/>
              <a:t>2. (1) Install Whatshap and (2) run for single sample and (3) multiple-samples </a:t>
            </a:r>
          </a:p>
          <a:p>
            <a:pPr marL="0" indent="0">
              <a:buNone/>
            </a:pPr>
            <a:r>
              <a:rPr lang="en-US" sz="2000" dirty="0">
                <a:solidFill>
                  <a:srgbClr val="00B050"/>
                </a:solidFill>
              </a:rPr>
              <a:t>	In Progress</a:t>
            </a:r>
            <a:endParaRPr lang="en-US" sz="2000" dirty="0"/>
          </a:p>
          <a:p>
            <a:pPr marL="0" indent="0">
              <a:buNone/>
            </a:pPr>
            <a:r>
              <a:rPr lang="en-US" sz="2000" dirty="0"/>
              <a:t>3. Provide a detailed summary of running DBM and Hapseq2, one text file for each of these software packages</a:t>
            </a:r>
          </a:p>
          <a:p>
            <a:pPr marL="0" indent="0">
              <a:buNone/>
            </a:pPr>
            <a:r>
              <a:rPr lang="en-US" sz="2000" dirty="0">
                <a:solidFill>
                  <a:srgbClr val="00B050"/>
                </a:solidFill>
              </a:rPr>
              <a:t>	Complete</a:t>
            </a:r>
            <a:r>
              <a:rPr lang="en-US" sz="2000" dirty="0"/>
              <a:t>, DBM workflow 2019 Nov 30</a:t>
            </a:r>
          </a:p>
          <a:p>
            <a:pPr marL="0" indent="0">
              <a:buNone/>
            </a:pPr>
            <a:r>
              <a:rPr lang="en-US" sz="2000" dirty="0">
                <a:solidFill>
                  <a:srgbClr val="00B050"/>
                </a:solidFill>
              </a:rPr>
              <a:t>	Complete</a:t>
            </a:r>
            <a:r>
              <a:rPr lang="en-US" sz="2000" dirty="0"/>
              <a:t>, Hapseq2 workflow 2019 Nov 30</a:t>
            </a:r>
          </a:p>
          <a:p>
            <a:pPr marL="0" indent="0">
              <a:buNone/>
            </a:pPr>
            <a:endParaRPr lang="en-US" sz="2000" dirty="0"/>
          </a:p>
          <a:p>
            <a:pPr marL="0" indent="0">
              <a:buNone/>
            </a:pPr>
            <a:endParaRPr lang="en-US" sz="2000" dirty="0"/>
          </a:p>
        </p:txBody>
      </p:sp>
      <p:sp>
        <p:nvSpPr>
          <p:cNvPr id="4" name="Slide Number Placeholder 3">
            <a:extLst>
              <a:ext uri="{FF2B5EF4-FFF2-40B4-BE49-F238E27FC236}">
                <a16:creationId xmlns:a16="http://schemas.microsoft.com/office/drawing/2014/main" id="{2A193ABB-7385-48D2-AB11-D37F9FE833C0}"/>
              </a:ext>
            </a:extLst>
          </p:cNvPr>
          <p:cNvSpPr>
            <a:spLocks noGrp="1"/>
          </p:cNvSpPr>
          <p:nvPr>
            <p:ph type="sldNum" sz="quarter" idx="12"/>
          </p:nvPr>
        </p:nvSpPr>
        <p:spPr/>
        <p:txBody>
          <a:bodyPr/>
          <a:lstStyle/>
          <a:p>
            <a:fld id="{79EB0BAA-089B-F446-9CF3-DE954596BEEC}" type="slidenum">
              <a:rPr lang="en-US" smtClean="0"/>
              <a:t>49</a:t>
            </a:fld>
            <a:endParaRPr lang="en-US"/>
          </a:p>
        </p:txBody>
      </p:sp>
    </p:spTree>
    <p:extLst>
      <p:ext uri="{BB962C8B-B14F-4D97-AF65-F5344CB8AC3E}">
        <p14:creationId xmlns:p14="http://schemas.microsoft.com/office/powerpoint/2010/main" val="819686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BB7BC-F334-274E-BC76-5D9B27AE01DB}"/>
              </a:ext>
            </a:extLst>
          </p:cNvPr>
          <p:cNvSpPr>
            <a:spLocks noGrp="1"/>
          </p:cNvSpPr>
          <p:nvPr>
            <p:ph type="title"/>
          </p:nvPr>
        </p:nvSpPr>
        <p:spPr>
          <a:xfrm>
            <a:off x="219770" y="134667"/>
            <a:ext cx="8574823" cy="497235"/>
          </a:xfrm>
        </p:spPr>
        <p:txBody>
          <a:bodyPr>
            <a:normAutofit fontScale="90000"/>
          </a:bodyPr>
          <a:lstStyle/>
          <a:p>
            <a:r>
              <a:rPr lang="en-US" b="1" dirty="0">
                <a:solidFill>
                  <a:srgbClr val="1F0DFF"/>
                </a:solidFill>
              </a:rPr>
              <a:t>July 14, 2019 Meeting To-Do </a:t>
            </a:r>
          </a:p>
        </p:txBody>
      </p:sp>
      <p:sp>
        <p:nvSpPr>
          <p:cNvPr id="3" name="Content Placeholder 2">
            <a:extLst>
              <a:ext uri="{FF2B5EF4-FFF2-40B4-BE49-F238E27FC236}">
                <a16:creationId xmlns:a16="http://schemas.microsoft.com/office/drawing/2014/main" id="{D80FEC17-7DC9-3C4D-B919-199E063F0A5A}"/>
              </a:ext>
            </a:extLst>
          </p:cNvPr>
          <p:cNvSpPr>
            <a:spLocks noGrp="1"/>
          </p:cNvSpPr>
          <p:nvPr>
            <p:ph idx="1"/>
          </p:nvPr>
        </p:nvSpPr>
        <p:spPr>
          <a:xfrm>
            <a:off x="156116" y="877229"/>
            <a:ext cx="8987883" cy="5189034"/>
          </a:xfrm>
        </p:spPr>
        <p:txBody>
          <a:bodyPr>
            <a:normAutofit/>
          </a:bodyPr>
          <a:lstStyle/>
          <a:p>
            <a:pPr marL="0" indent="0">
              <a:buNone/>
            </a:pPr>
            <a:r>
              <a:rPr lang="en-US" sz="2000" dirty="0">
                <a:cs typeface="Times New Roman" panose="02020603050405020304" pitchFamily="18" charset="0"/>
              </a:rPr>
              <a:t>1. Find SNPs for 826 827 832 pair-end data with at least 4X coverage (DP&gt;3)</a:t>
            </a:r>
          </a:p>
          <a:p>
            <a:pPr marL="0" indent="0">
              <a:buNone/>
            </a:pPr>
            <a:r>
              <a:rPr lang="en-US" sz="2000" dirty="0">
                <a:solidFill>
                  <a:srgbClr val="00B050"/>
                </a:solidFill>
                <a:cs typeface="Times New Roman" panose="02020603050405020304" pitchFamily="18" charset="0"/>
              </a:rPr>
              <a:t>	 In Progress</a:t>
            </a:r>
            <a:r>
              <a:rPr lang="en-US" sz="2000" dirty="0">
                <a:cs typeface="Times New Roman" panose="02020603050405020304" pitchFamily="18" charset="0"/>
              </a:rPr>
              <a:t>, see bwaPairEnd.txt</a:t>
            </a:r>
            <a:endParaRPr lang="en-US" sz="2000" dirty="0">
              <a:solidFill>
                <a:srgbClr val="00B050"/>
              </a:solidFill>
              <a:cs typeface="Times New Roman" panose="02020603050405020304" pitchFamily="18" charset="0"/>
            </a:endParaRPr>
          </a:p>
          <a:p>
            <a:pPr marL="0" indent="0">
              <a:buNone/>
            </a:pPr>
            <a:r>
              <a:rPr lang="en-US" sz="2000" dirty="0">
                <a:cs typeface="Times New Roman" panose="02020603050405020304" pitchFamily="18" charset="0"/>
              </a:rPr>
              <a:t>2. Create and run a Perl script to get the DBM input (compare with the Unix script to make sure you have the same output) </a:t>
            </a:r>
          </a:p>
          <a:p>
            <a:pPr marL="0" indent="0">
              <a:buNone/>
            </a:pP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/home/s_m774/project/data/dbm/7.14/intersect/prepare.pl</a:t>
            </a:r>
          </a:p>
          <a:p>
            <a:pPr marL="0" indent="0">
              <a:buNone/>
            </a:pPr>
            <a:r>
              <a:rPr lang="en-US" sz="2000" dirty="0">
                <a:cs typeface="Times New Roman" panose="02020603050405020304" pitchFamily="18" charset="0"/>
              </a:rPr>
              <a:t>3. (1) Run DBM on a single individual with 4X coverage</a:t>
            </a:r>
          </a:p>
          <a:p>
            <a:pPr marL="0" indent="0">
              <a:buNone/>
            </a:pPr>
            <a:r>
              <a:rPr lang="en-US" sz="2000" dirty="0">
                <a:cs typeface="Times New Roman" panose="02020603050405020304" pitchFamily="18" charset="0"/>
              </a:rPr>
              <a:t>    (2) Run DBM on 826 827 832 with 4X coverage</a:t>
            </a:r>
          </a:p>
          <a:p>
            <a:pPr marL="0" indent="0">
              <a:buNone/>
            </a:pP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July14.SingleDBM.txt</a:t>
            </a:r>
          </a:p>
          <a:p>
            <a:pPr marL="0" indent="0">
              <a:buNone/>
            </a:pP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July14.MultiDBM.txt</a:t>
            </a:r>
          </a:p>
          <a:p>
            <a:pPr marL="0" indent="0">
              <a:buNone/>
            </a:pPr>
            <a:r>
              <a:rPr lang="en-US" sz="2000" dirty="0">
                <a:cs typeface="Times New Roman" panose="02020603050405020304" pitchFamily="18" charset="0"/>
              </a:rPr>
              <a:t>4. Prepare the DBM input and then run DBM on SNPs with at least 1X coverage on all individuals</a:t>
            </a:r>
          </a:p>
          <a:p>
            <a:pPr marL="0" indent="0">
              <a:buNone/>
            </a:pPr>
            <a:r>
              <a:rPr lang="en-US" sz="2000" dirty="0">
                <a:solidFill>
                  <a:srgbClr val="00B050"/>
                </a:solidFill>
                <a:cs typeface="Times New Roman" panose="02020603050405020304" pitchFamily="18" charset="0"/>
              </a:rPr>
              <a:t>	 Complete</a:t>
            </a:r>
            <a:r>
              <a:rPr lang="en-US" sz="2000" dirty="0">
                <a:cs typeface="Times New Roman" panose="02020603050405020304" pitchFamily="18" charset="0"/>
              </a:rPr>
              <a:t>, see July14.IntersectDBM.txt</a:t>
            </a:r>
            <a:endParaRPr lang="en-US" sz="2000" dirty="0">
              <a:solidFill>
                <a:srgbClr val="00B050"/>
              </a:solidFill>
              <a:cs typeface="Times New Roman" panose="02020603050405020304" pitchFamily="18" charset="0"/>
            </a:endParaRPr>
          </a:p>
          <a:p>
            <a:pPr marL="457200" indent="-457200">
              <a:buFont typeface="+mj-lt"/>
              <a:buAutoNum type="arabicPeriod"/>
            </a:pPr>
            <a:endParaRPr lang="en-US" sz="20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C05B187-9E8E-4DE4-B4DD-D9B954AD8F63}"/>
              </a:ext>
            </a:extLst>
          </p:cNvPr>
          <p:cNvSpPr>
            <a:spLocks noGrp="1"/>
          </p:cNvSpPr>
          <p:nvPr>
            <p:ph type="sldNum" sz="quarter" idx="12"/>
          </p:nvPr>
        </p:nvSpPr>
        <p:spPr/>
        <p:txBody>
          <a:bodyPr/>
          <a:lstStyle/>
          <a:p>
            <a:fld id="{79EB0BAA-089B-F446-9CF3-DE954596BEEC}" type="slidenum">
              <a:rPr lang="en-US" smtClean="0"/>
              <a:t>5</a:t>
            </a:fld>
            <a:endParaRPr lang="en-US"/>
          </a:p>
        </p:txBody>
      </p:sp>
    </p:spTree>
    <p:extLst>
      <p:ext uri="{BB962C8B-B14F-4D97-AF65-F5344CB8AC3E}">
        <p14:creationId xmlns:p14="http://schemas.microsoft.com/office/powerpoint/2010/main" val="34660219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December 12,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5CDE6B26-C888-48F6-88AD-9D44E532AE30}"/>
              </a:ext>
            </a:extLst>
          </p:cNvPr>
          <p:cNvSpPr>
            <a:spLocks noGrp="1"/>
          </p:cNvSpPr>
          <p:nvPr>
            <p:ph type="sldNum" sz="quarter" idx="12"/>
          </p:nvPr>
        </p:nvSpPr>
        <p:spPr/>
        <p:txBody>
          <a:bodyPr/>
          <a:lstStyle/>
          <a:p>
            <a:fld id="{79EB0BAA-089B-F446-9CF3-DE954596BEEC}" type="slidenum">
              <a:rPr lang="en-US" smtClean="0"/>
              <a:t>50</a:t>
            </a:fld>
            <a:endParaRPr lang="en-US"/>
          </a:p>
        </p:txBody>
      </p:sp>
    </p:spTree>
    <p:extLst>
      <p:ext uri="{BB962C8B-B14F-4D97-AF65-F5344CB8AC3E}">
        <p14:creationId xmlns:p14="http://schemas.microsoft.com/office/powerpoint/2010/main" val="41952191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pPr algn="ctr"/>
            <a:r>
              <a:rPr lang="en-US" sz="4000" b="1" dirty="0">
                <a:solidFill>
                  <a:srgbClr val="1F0DFF"/>
                </a:solidFill>
              </a:rPr>
              <a:t>December 12, 2019 Meeting</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631958"/>
            <a:ext cx="8588272" cy="5768842"/>
          </a:xfrm>
        </p:spPr>
        <p:txBody>
          <a:bodyPr>
            <a:normAutofit/>
          </a:bodyPr>
          <a:lstStyle/>
          <a:p>
            <a:pPr marL="0" indent="0">
              <a:buNone/>
            </a:pPr>
            <a:r>
              <a:rPr lang="en-US" sz="2000" dirty="0"/>
              <a:t>1. Create a Perl script for pairwise comparison conduct pairwise comparison for any two HA algorithms </a:t>
            </a:r>
          </a:p>
          <a:p>
            <a:pPr marL="0" indent="0">
              <a:buNone/>
            </a:pPr>
            <a:r>
              <a:rPr lang="en-US" sz="2000" dirty="0">
                <a:solidFill>
                  <a:srgbClr val="00B050"/>
                </a:solidFill>
              </a:rPr>
              <a:t>	Complete</a:t>
            </a:r>
            <a:r>
              <a:rPr lang="en-US" sz="2000" dirty="0"/>
              <a:t>, script generated results matching our poster data</a:t>
            </a:r>
            <a:endParaRPr lang="en-US" sz="2000" dirty="0">
              <a:solidFill>
                <a:srgbClr val="00B050"/>
              </a:solidFill>
            </a:endParaRPr>
          </a:p>
          <a:p>
            <a:pPr marL="0" indent="0">
              <a:buNone/>
            </a:pPr>
            <a:r>
              <a:rPr lang="en-US" sz="2000" dirty="0"/>
              <a:t>2. Conduct pairwise comparison of HA algorithms against Whatshap results</a:t>
            </a:r>
          </a:p>
          <a:p>
            <a:pPr marL="0" indent="0">
              <a:buNone/>
            </a:pPr>
            <a:r>
              <a:rPr lang="en-US" sz="2000" dirty="0">
                <a:solidFill>
                  <a:srgbClr val="00B050"/>
                </a:solidFill>
              </a:rPr>
              <a:t>	In progress</a:t>
            </a:r>
            <a:r>
              <a:rPr lang="en-US" sz="2000" dirty="0"/>
              <a:t>, Dr. Sun and my pairwise comparison results conflict</a:t>
            </a:r>
          </a:p>
          <a:p>
            <a:pPr marL="0" indent="0">
              <a:buNone/>
            </a:pPr>
            <a:r>
              <a:rPr lang="en-US" sz="2000" dirty="0"/>
              <a:t>3. Conduct 3-way comparison for any three algorithms (testing on Whatshap as it is different from the others)</a:t>
            </a:r>
          </a:p>
          <a:p>
            <a:pPr marL="0" indent="0">
              <a:buNone/>
            </a:pPr>
            <a:r>
              <a:rPr lang="en-US" sz="2000" dirty="0"/>
              <a:t>4. Conduct 4-way comparison for any four algorithms </a:t>
            </a:r>
          </a:p>
        </p:txBody>
      </p:sp>
      <p:sp>
        <p:nvSpPr>
          <p:cNvPr id="4" name="Slide Number Placeholder 3">
            <a:extLst>
              <a:ext uri="{FF2B5EF4-FFF2-40B4-BE49-F238E27FC236}">
                <a16:creationId xmlns:a16="http://schemas.microsoft.com/office/drawing/2014/main" id="{1ABC76CF-5D17-40D2-BA61-477DD978B2E3}"/>
              </a:ext>
            </a:extLst>
          </p:cNvPr>
          <p:cNvSpPr>
            <a:spLocks noGrp="1"/>
          </p:cNvSpPr>
          <p:nvPr>
            <p:ph type="sldNum" sz="quarter" idx="12"/>
          </p:nvPr>
        </p:nvSpPr>
        <p:spPr/>
        <p:txBody>
          <a:bodyPr/>
          <a:lstStyle/>
          <a:p>
            <a:fld id="{79EB0BAA-089B-F446-9CF3-DE954596BEEC}" type="slidenum">
              <a:rPr lang="en-US" smtClean="0"/>
              <a:t>51</a:t>
            </a:fld>
            <a:endParaRPr lang="en-US"/>
          </a:p>
        </p:txBody>
      </p:sp>
    </p:spTree>
    <p:extLst>
      <p:ext uri="{BB962C8B-B14F-4D97-AF65-F5344CB8AC3E}">
        <p14:creationId xmlns:p14="http://schemas.microsoft.com/office/powerpoint/2010/main" val="19365131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December 20,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C2F7D30B-268A-43D4-98ED-14F11C2EC6D6}"/>
              </a:ext>
            </a:extLst>
          </p:cNvPr>
          <p:cNvSpPr>
            <a:spLocks noGrp="1"/>
          </p:cNvSpPr>
          <p:nvPr>
            <p:ph type="sldNum" sz="quarter" idx="12"/>
          </p:nvPr>
        </p:nvSpPr>
        <p:spPr/>
        <p:txBody>
          <a:bodyPr/>
          <a:lstStyle/>
          <a:p>
            <a:fld id="{79EB0BAA-089B-F446-9CF3-DE954596BEEC}" type="slidenum">
              <a:rPr lang="en-US" smtClean="0"/>
              <a:t>52</a:t>
            </a:fld>
            <a:endParaRPr lang="en-US"/>
          </a:p>
        </p:txBody>
      </p:sp>
    </p:spTree>
    <p:extLst>
      <p:ext uri="{BB962C8B-B14F-4D97-AF65-F5344CB8AC3E}">
        <p14:creationId xmlns:p14="http://schemas.microsoft.com/office/powerpoint/2010/main" val="38850806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1. Correct Perl script for pairwise comparisons with unique variants</a:t>
            </a:r>
          </a:p>
          <a:p>
            <a:pPr marL="0" indent="0">
              <a:buNone/>
            </a:pPr>
            <a:r>
              <a:rPr lang="en-US" sz="2000" dirty="0">
                <a:solidFill>
                  <a:srgbClr val="00B050"/>
                </a:solidFill>
              </a:rPr>
              <a:t>	Complete</a:t>
            </a:r>
            <a:endParaRPr lang="en-US" sz="2000" dirty="0"/>
          </a:p>
          <a:p>
            <a:pPr marL="0" indent="0">
              <a:buNone/>
            </a:pPr>
            <a:r>
              <a:rPr lang="en-US" sz="2000" dirty="0"/>
              <a:t>2. Conduct pairwise comparison of HA algorithms against Whatshap results</a:t>
            </a:r>
          </a:p>
          <a:p>
            <a:pPr marL="0" indent="0">
              <a:buNone/>
            </a:pPr>
            <a:r>
              <a:rPr lang="en-US" sz="2000" dirty="0">
                <a:solidFill>
                  <a:srgbClr val="00B050"/>
                </a:solidFill>
              </a:rPr>
              <a:t>	Complete</a:t>
            </a:r>
            <a:r>
              <a:rPr lang="en-US" sz="2000" dirty="0"/>
              <a:t>, Dr. Sun and my own Whatshap results conflict</a:t>
            </a:r>
          </a:p>
          <a:p>
            <a:pPr marL="0" indent="0">
              <a:buNone/>
            </a:pPr>
            <a:r>
              <a:rPr lang="en-US" sz="2000" dirty="0"/>
              <a:t>3. Create a 3-way comparison script, Create a 4-way comparison script</a:t>
            </a:r>
          </a:p>
          <a:p>
            <a:pPr marL="0" indent="0">
              <a:buNone/>
            </a:pPr>
            <a:r>
              <a:rPr lang="en-US" sz="2000" dirty="0"/>
              <a:t>	</a:t>
            </a:r>
            <a:r>
              <a:rPr lang="en-US" sz="2000" dirty="0">
                <a:solidFill>
                  <a:srgbClr val="00B050"/>
                </a:solidFill>
              </a:rPr>
              <a:t> In progress</a:t>
            </a:r>
            <a:endParaRPr lang="en-US" sz="2000" dirty="0"/>
          </a:p>
        </p:txBody>
      </p:sp>
      <p:sp>
        <p:nvSpPr>
          <p:cNvPr id="2" name="Slide Number Placeholder 1">
            <a:extLst>
              <a:ext uri="{FF2B5EF4-FFF2-40B4-BE49-F238E27FC236}">
                <a16:creationId xmlns:a16="http://schemas.microsoft.com/office/drawing/2014/main" id="{1655510A-4DBF-40A2-8D6A-572CAB24091B}"/>
              </a:ext>
            </a:extLst>
          </p:cNvPr>
          <p:cNvSpPr>
            <a:spLocks noGrp="1"/>
          </p:cNvSpPr>
          <p:nvPr>
            <p:ph type="sldNum" sz="quarter" idx="12"/>
          </p:nvPr>
        </p:nvSpPr>
        <p:spPr/>
        <p:txBody>
          <a:bodyPr/>
          <a:lstStyle/>
          <a:p>
            <a:fld id="{79EB0BAA-089B-F446-9CF3-DE954596BEEC}" type="slidenum">
              <a:rPr lang="en-US" smtClean="0"/>
              <a:t>53</a:t>
            </a:fld>
            <a:endParaRPr lang="en-US"/>
          </a:p>
        </p:txBody>
      </p:sp>
    </p:spTree>
    <p:extLst>
      <p:ext uri="{BB962C8B-B14F-4D97-AF65-F5344CB8AC3E}">
        <p14:creationId xmlns:p14="http://schemas.microsoft.com/office/powerpoint/2010/main" val="19337286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December 27,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9D303356-617A-4B2D-8303-F79E70829E95}"/>
              </a:ext>
            </a:extLst>
          </p:cNvPr>
          <p:cNvSpPr>
            <a:spLocks noGrp="1"/>
          </p:cNvSpPr>
          <p:nvPr>
            <p:ph type="sldNum" sz="quarter" idx="12"/>
          </p:nvPr>
        </p:nvSpPr>
        <p:spPr/>
        <p:txBody>
          <a:bodyPr/>
          <a:lstStyle/>
          <a:p>
            <a:fld id="{79EB0BAA-089B-F446-9CF3-DE954596BEEC}" type="slidenum">
              <a:rPr lang="en-US" smtClean="0"/>
              <a:t>54</a:t>
            </a:fld>
            <a:endParaRPr lang="en-US"/>
          </a:p>
        </p:txBody>
      </p:sp>
    </p:spTree>
    <p:extLst>
      <p:ext uri="{BB962C8B-B14F-4D97-AF65-F5344CB8AC3E}">
        <p14:creationId xmlns:p14="http://schemas.microsoft.com/office/powerpoint/2010/main" val="28721919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1. Fix the 2-way comparison results, do not print the extra "last +1" block, compare with Dr. Sun's 5-column output files  /home/s_s355/research3/</a:t>
            </a:r>
            <a:r>
              <a:rPr lang="en-US" sz="2000" dirty="0" err="1"/>
              <a:t>NGS.hap.run</a:t>
            </a:r>
            <a:r>
              <a:rPr lang="en-US" sz="2000" dirty="0"/>
              <a:t>/Oct3.2019.check.HA/Dec22.2019*</a:t>
            </a:r>
          </a:p>
          <a:p>
            <a:pPr marL="0" indent="0">
              <a:buNone/>
            </a:pPr>
            <a:r>
              <a:rPr lang="en-US" sz="2000" dirty="0">
                <a:solidFill>
                  <a:srgbClr val="00B050"/>
                </a:solidFill>
              </a:rPr>
              <a:t>Complete</a:t>
            </a:r>
            <a:r>
              <a:rPr lang="en-US" sz="2000" dirty="0"/>
              <a:t>, diff results conflict only at positions where </a:t>
            </a:r>
            <a:r>
              <a:rPr lang="en-US" sz="2000" dirty="0" err="1"/>
              <a:t>hapcut</a:t>
            </a:r>
            <a:r>
              <a:rPr lang="en-US" sz="2000" dirty="0"/>
              <a:t> and mix have no haplotype, see pairwise compare 2019 Dec 25</a:t>
            </a:r>
          </a:p>
          <a:p>
            <a:pPr marL="0" indent="0">
              <a:buNone/>
            </a:pPr>
            <a:r>
              <a:rPr lang="en-US" sz="2000" dirty="0"/>
              <a:t>2. Create 3-way comparison code</a:t>
            </a:r>
          </a:p>
          <a:p>
            <a:pPr marL="0" indent="0">
              <a:buNone/>
            </a:pPr>
            <a:r>
              <a:rPr lang="en-US" sz="2000" dirty="0">
                <a:solidFill>
                  <a:srgbClr val="00B050"/>
                </a:solidFill>
              </a:rPr>
              <a:t>Complete</a:t>
            </a:r>
            <a:r>
              <a:rPr lang="en-US" sz="2000" dirty="0"/>
              <a:t>, results matched with chart results when using fake data, see 3 way compare 2019 Dec 25</a:t>
            </a:r>
          </a:p>
          <a:p>
            <a:pPr marL="0" indent="0">
              <a:buNone/>
            </a:pPr>
            <a:r>
              <a:rPr lang="en-US" sz="2000" dirty="0"/>
              <a:t>3. Check the 3-way comparison code</a:t>
            </a:r>
          </a:p>
          <a:p>
            <a:pPr marL="0" indent="0">
              <a:buNone/>
            </a:pPr>
            <a:r>
              <a:rPr lang="en-US" sz="2000" dirty="0"/>
              <a:t>   (1) print out the top 20 and then 40 SNV to get results </a:t>
            </a:r>
            <a:r>
              <a:rPr lang="en-US" sz="2000" dirty="0" err="1"/>
              <a:t>manuallly</a:t>
            </a:r>
            <a:r>
              <a:rPr lang="en-US" sz="2000" dirty="0"/>
              <a:t> </a:t>
            </a:r>
          </a:p>
          <a:p>
            <a:pPr marL="0" indent="0">
              <a:buNone/>
            </a:pPr>
            <a:r>
              <a:rPr lang="en-US" sz="2000" dirty="0"/>
              <a:t>   (2) use fake HA output (</a:t>
            </a:r>
            <a:r>
              <a:rPr lang="en-US" sz="2000" dirty="0" err="1"/>
              <a:t>e.g</a:t>
            </a:r>
            <a:r>
              <a:rPr lang="en-US" sz="2000" dirty="0"/>
              <a:t>, </a:t>
            </a:r>
            <a:r>
              <a:rPr lang="en-US" sz="2000" dirty="0" err="1"/>
              <a:t>peath</a:t>
            </a:r>
            <a:r>
              <a:rPr lang="en-US" sz="2000" dirty="0"/>
              <a:t>, </a:t>
            </a:r>
            <a:r>
              <a:rPr lang="en-US" sz="2000" dirty="0" err="1"/>
              <a:t>wshap</a:t>
            </a:r>
            <a:r>
              <a:rPr lang="en-US" sz="2000" dirty="0"/>
              <a:t>, </a:t>
            </a:r>
            <a:r>
              <a:rPr lang="en-US" sz="2000" dirty="0" err="1"/>
              <a:t>peath</a:t>
            </a:r>
            <a:r>
              <a:rPr lang="en-US" sz="2000" dirty="0"/>
              <a:t>)</a:t>
            </a:r>
          </a:p>
          <a:p>
            <a:pPr marL="0" indent="0">
              <a:buNone/>
            </a:pPr>
            <a:r>
              <a:rPr lang="en-US" sz="2000" dirty="0">
                <a:solidFill>
                  <a:srgbClr val="00B050"/>
                </a:solidFill>
              </a:rPr>
              <a:t>Complete</a:t>
            </a:r>
            <a:r>
              <a:rPr lang="en-US" sz="2000" dirty="0"/>
              <a:t>, see 3 way compare 2019 Dec 25</a:t>
            </a:r>
          </a:p>
          <a:p>
            <a:pPr marL="0" indent="0">
              <a:buNone/>
            </a:pPr>
            <a:r>
              <a:rPr lang="en-US" sz="2000" dirty="0"/>
              <a:t>4. Install and run </a:t>
            </a:r>
            <a:r>
              <a:rPr lang="en-US" sz="2000" dirty="0" err="1"/>
              <a:t>HapCHAT</a:t>
            </a:r>
            <a:endParaRPr lang="en-US" sz="2000" dirty="0"/>
          </a:p>
          <a:p>
            <a:pPr marL="0" indent="0">
              <a:buNone/>
            </a:pPr>
            <a:r>
              <a:rPr lang="en-US" sz="2000" dirty="0">
                <a:solidFill>
                  <a:srgbClr val="00B050"/>
                </a:solidFill>
              </a:rPr>
              <a:t>In progress</a:t>
            </a:r>
            <a:r>
              <a:rPr lang="en-US" sz="2000" dirty="0"/>
              <a:t>, </a:t>
            </a:r>
            <a:r>
              <a:rPr lang="en-US" sz="2000"/>
              <a:t>Installing dependencies using </a:t>
            </a:r>
            <a:r>
              <a:rPr lang="en-US" sz="2000" dirty="0"/>
              <a:t>email instructions by Shane</a:t>
            </a:r>
          </a:p>
          <a:p>
            <a:pPr marL="0" indent="0">
              <a:buNone/>
            </a:pPr>
            <a:endParaRPr lang="en-US" sz="2000" dirty="0"/>
          </a:p>
        </p:txBody>
      </p:sp>
      <p:sp>
        <p:nvSpPr>
          <p:cNvPr id="2" name="Slide Number Placeholder 1">
            <a:extLst>
              <a:ext uri="{FF2B5EF4-FFF2-40B4-BE49-F238E27FC236}">
                <a16:creationId xmlns:a16="http://schemas.microsoft.com/office/drawing/2014/main" id="{50FAE8F2-007D-4BCE-A8E8-89296AFF0857}"/>
              </a:ext>
            </a:extLst>
          </p:cNvPr>
          <p:cNvSpPr>
            <a:spLocks noGrp="1"/>
          </p:cNvSpPr>
          <p:nvPr>
            <p:ph type="sldNum" sz="quarter" idx="12"/>
          </p:nvPr>
        </p:nvSpPr>
        <p:spPr/>
        <p:txBody>
          <a:bodyPr/>
          <a:lstStyle/>
          <a:p>
            <a:fld id="{79EB0BAA-089B-F446-9CF3-DE954596BEEC}" type="slidenum">
              <a:rPr lang="en-US" smtClean="0"/>
              <a:t>55</a:t>
            </a:fld>
            <a:endParaRPr lang="en-US"/>
          </a:p>
        </p:txBody>
      </p:sp>
    </p:spTree>
    <p:extLst>
      <p:ext uri="{BB962C8B-B14F-4D97-AF65-F5344CB8AC3E}">
        <p14:creationId xmlns:p14="http://schemas.microsoft.com/office/powerpoint/2010/main" val="40046337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Jan 3,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423A839B-D526-4FC4-B348-735D7C6DAB0E}"/>
              </a:ext>
            </a:extLst>
          </p:cNvPr>
          <p:cNvSpPr>
            <a:spLocks noGrp="1"/>
          </p:cNvSpPr>
          <p:nvPr>
            <p:ph type="sldNum" sz="quarter" idx="12"/>
          </p:nvPr>
        </p:nvSpPr>
        <p:spPr/>
        <p:txBody>
          <a:bodyPr/>
          <a:lstStyle/>
          <a:p>
            <a:fld id="{79EB0BAA-089B-F446-9CF3-DE954596BEEC}" type="slidenum">
              <a:rPr lang="en-US" smtClean="0"/>
              <a:t>56</a:t>
            </a:fld>
            <a:endParaRPr lang="en-US"/>
          </a:p>
        </p:txBody>
      </p:sp>
    </p:spTree>
    <p:extLst>
      <p:ext uri="{BB962C8B-B14F-4D97-AF65-F5344CB8AC3E}">
        <p14:creationId xmlns:p14="http://schemas.microsoft.com/office/powerpoint/2010/main" val="41889653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1. Add guiding messages for the users in the 2HA comparison “the order of the input files will affect the output results.”   “The 5 columns in the 1st output are:”</a:t>
            </a:r>
          </a:p>
          <a:p>
            <a:pPr marL="0" indent="0">
              <a:buNone/>
            </a:pPr>
            <a:r>
              <a:rPr lang="en-US" sz="2000" dirty="0">
                <a:solidFill>
                  <a:srgbClr val="00B050"/>
                </a:solidFill>
              </a:rPr>
              <a:t>Complete</a:t>
            </a:r>
            <a:r>
              <a:rPr lang="en-US" sz="2000" dirty="0"/>
              <a:t>, I added guiding messages to the 2 way </a:t>
            </a:r>
            <a:r>
              <a:rPr lang="en-US" sz="2000" dirty="0" err="1"/>
              <a:t>comaparison</a:t>
            </a:r>
            <a:endParaRPr lang="en-US" sz="2000" dirty="0"/>
          </a:p>
          <a:p>
            <a:pPr marL="0" indent="0">
              <a:buNone/>
            </a:pPr>
            <a:endParaRPr lang="en-US" sz="2000" dirty="0"/>
          </a:p>
          <a:p>
            <a:pPr marL="0" indent="0">
              <a:buNone/>
            </a:pPr>
            <a:r>
              <a:rPr lang="en-US" sz="2000" dirty="0"/>
              <a:t>2. Generate a matrix/table as a 2nd output file "The 2nd output is printed below and it is saved in file"</a:t>
            </a:r>
          </a:p>
          <a:p>
            <a:pPr marL="0" indent="0">
              <a:buNone/>
            </a:pPr>
            <a:r>
              <a:rPr lang="en-US" sz="2000" dirty="0">
                <a:solidFill>
                  <a:srgbClr val="00B050"/>
                </a:solidFill>
              </a:rPr>
              <a:t>Complete</a:t>
            </a:r>
            <a:r>
              <a:rPr lang="en-US" sz="2000" dirty="0"/>
              <a:t>, I updated the output to be formatted as a matrix and output it to a file</a:t>
            </a:r>
          </a:p>
          <a:p>
            <a:pPr marL="0" indent="0">
              <a:buNone/>
            </a:pPr>
            <a:endParaRPr lang="en-US" sz="2000" dirty="0"/>
          </a:p>
          <a:p>
            <a:pPr marL="0" indent="0">
              <a:buNone/>
            </a:pPr>
            <a:r>
              <a:rPr lang="en-US" sz="2000" dirty="0"/>
              <a:t>3. Install and run </a:t>
            </a:r>
            <a:r>
              <a:rPr lang="en-US" sz="2000" dirty="0" err="1"/>
              <a:t>HapCHAT</a:t>
            </a:r>
            <a:endParaRPr lang="en-US" sz="2000" dirty="0"/>
          </a:p>
          <a:p>
            <a:pPr marL="0" indent="0">
              <a:buNone/>
            </a:pPr>
            <a:r>
              <a:rPr lang="en-US" sz="2000" dirty="0">
                <a:solidFill>
                  <a:srgbClr val="00B050"/>
                </a:solidFill>
              </a:rPr>
              <a:t>Complete</a:t>
            </a:r>
            <a:r>
              <a:rPr lang="en-US" sz="2000" dirty="0"/>
              <a:t>, </a:t>
            </a:r>
            <a:r>
              <a:rPr lang="en-US" sz="2000" dirty="0" err="1"/>
              <a:t>HapCHAT</a:t>
            </a:r>
            <a:r>
              <a:rPr lang="en-US" sz="2000" dirty="0"/>
              <a:t> ran example data provided by </a:t>
            </a:r>
            <a:r>
              <a:rPr lang="en-US" sz="2000" dirty="0" err="1"/>
              <a:t>HapCHAT</a:t>
            </a:r>
            <a:endParaRPr lang="en-US" sz="2000" dirty="0"/>
          </a:p>
          <a:p>
            <a:pPr marL="0" indent="0">
              <a:buNone/>
            </a:pPr>
            <a:r>
              <a:rPr lang="en-US" sz="2000" dirty="0"/>
              <a:t>Results are here: HapCHAT.2020.Jan.1</a:t>
            </a:r>
          </a:p>
          <a:p>
            <a:pPr marL="0" indent="0">
              <a:buNone/>
            </a:pPr>
            <a:r>
              <a:rPr lang="en-US" sz="2000" dirty="0"/>
              <a:t>4. Update the 3-way comparison code to generate similar output as the 2 HA algorithm.  Show both the manual checking and counting results and the </a:t>
            </a:r>
            <a:r>
              <a:rPr lang="en-US" sz="2000" dirty="0" err="1"/>
              <a:t>perl</a:t>
            </a:r>
            <a:r>
              <a:rPr lang="en-US" sz="2000" dirty="0"/>
              <a:t> results on a 100 SNV sample</a:t>
            </a:r>
          </a:p>
          <a:p>
            <a:pPr marL="0" indent="0">
              <a:buNone/>
            </a:pPr>
            <a:r>
              <a:rPr lang="en-US" sz="2000" dirty="0">
                <a:solidFill>
                  <a:srgbClr val="00B050"/>
                </a:solidFill>
              </a:rPr>
              <a:t>In progress</a:t>
            </a:r>
            <a:r>
              <a:rPr lang="en-US" sz="2000" dirty="0"/>
              <a:t>, I will update the code to be functionally similar to our 2 </a:t>
            </a:r>
            <a:r>
              <a:rPr lang="en-US" sz="2000"/>
              <a:t>way comparison code</a:t>
            </a:r>
            <a:endParaRPr lang="en-US" sz="2000" dirty="0"/>
          </a:p>
        </p:txBody>
      </p:sp>
      <p:sp>
        <p:nvSpPr>
          <p:cNvPr id="2" name="Slide Number Placeholder 1">
            <a:extLst>
              <a:ext uri="{FF2B5EF4-FFF2-40B4-BE49-F238E27FC236}">
                <a16:creationId xmlns:a16="http://schemas.microsoft.com/office/drawing/2014/main" id="{67E46F6C-F5C0-4E01-8A76-04604B3C694A}"/>
              </a:ext>
            </a:extLst>
          </p:cNvPr>
          <p:cNvSpPr>
            <a:spLocks noGrp="1"/>
          </p:cNvSpPr>
          <p:nvPr>
            <p:ph type="sldNum" sz="quarter" idx="12"/>
          </p:nvPr>
        </p:nvSpPr>
        <p:spPr/>
        <p:txBody>
          <a:bodyPr/>
          <a:lstStyle/>
          <a:p>
            <a:fld id="{79EB0BAA-089B-F446-9CF3-DE954596BEEC}" type="slidenum">
              <a:rPr lang="en-US" smtClean="0"/>
              <a:t>57</a:t>
            </a:fld>
            <a:endParaRPr lang="en-US"/>
          </a:p>
        </p:txBody>
      </p:sp>
    </p:spTree>
    <p:extLst>
      <p:ext uri="{BB962C8B-B14F-4D97-AF65-F5344CB8AC3E}">
        <p14:creationId xmlns:p14="http://schemas.microsoft.com/office/powerpoint/2010/main" val="107215514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Jan 10,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32D70CD6-CB01-4B73-A5E7-C6AD4E9A07C3}"/>
              </a:ext>
            </a:extLst>
          </p:cNvPr>
          <p:cNvSpPr>
            <a:spLocks noGrp="1"/>
          </p:cNvSpPr>
          <p:nvPr>
            <p:ph type="sldNum" sz="quarter" idx="12"/>
          </p:nvPr>
        </p:nvSpPr>
        <p:spPr/>
        <p:txBody>
          <a:bodyPr/>
          <a:lstStyle/>
          <a:p>
            <a:fld id="{79EB0BAA-089B-F446-9CF3-DE954596BEEC}" type="slidenum">
              <a:rPr lang="en-US" smtClean="0"/>
              <a:t>58</a:t>
            </a:fld>
            <a:endParaRPr lang="en-US"/>
          </a:p>
        </p:txBody>
      </p:sp>
    </p:spTree>
    <p:extLst>
      <p:ext uri="{BB962C8B-B14F-4D97-AF65-F5344CB8AC3E}">
        <p14:creationId xmlns:p14="http://schemas.microsoft.com/office/powerpoint/2010/main" val="20716064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1. Run a 2-way comparison after removing the "-" from HapCUT2 and MixSIH2, and create a new table using Jan3.2020.pairwise.compare.4HA.xlsx.</a:t>
            </a:r>
          </a:p>
          <a:p>
            <a:pPr marL="0" indent="0">
              <a:buNone/>
            </a:pPr>
            <a:r>
              <a:rPr lang="en-US" sz="2000" dirty="0">
                <a:solidFill>
                  <a:srgbClr val="00B050"/>
                </a:solidFill>
              </a:rPr>
              <a:t>Complete</a:t>
            </a:r>
            <a:r>
              <a:rPr lang="en-US" sz="2000" dirty="0"/>
              <a:t>, see slide 60-62</a:t>
            </a:r>
          </a:p>
          <a:p>
            <a:pPr marL="0" indent="0">
              <a:buNone/>
            </a:pPr>
            <a:endParaRPr lang="en-US" sz="2000" dirty="0"/>
          </a:p>
          <a:p>
            <a:pPr marL="0" indent="0">
              <a:buNone/>
            </a:pPr>
            <a:r>
              <a:rPr lang="en-US" sz="2000" dirty="0"/>
              <a:t>2. Run </a:t>
            </a:r>
            <a:r>
              <a:rPr lang="en-US" sz="2000" dirty="0" err="1"/>
              <a:t>HapCHAT</a:t>
            </a:r>
            <a:r>
              <a:rPr lang="en-US" sz="2000" dirty="0"/>
              <a:t> on sample data, and a smaller version of the VCF file</a:t>
            </a:r>
          </a:p>
          <a:p>
            <a:pPr marL="0" indent="0">
              <a:buNone/>
            </a:pPr>
            <a:r>
              <a:rPr lang="en-US" sz="2000" dirty="0">
                <a:solidFill>
                  <a:srgbClr val="00B050"/>
                </a:solidFill>
              </a:rPr>
              <a:t>Complete</a:t>
            </a:r>
            <a:r>
              <a:rPr lang="en-US" sz="2000" dirty="0"/>
              <a:t>, </a:t>
            </a:r>
            <a:r>
              <a:rPr lang="en-US" sz="2000" dirty="0" err="1"/>
              <a:t>HapCHAT</a:t>
            </a:r>
            <a:r>
              <a:rPr lang="en-US" sz="2000" dirty="0"/>
              <a:t> ran on the first 100 lines of NA sample</a:t>
            </a:r>
          </a:p>
          <a:p>
            <a:pPr marL="0" indent="0">
              <a:buNone/>
            </a:pPr>
            <a:r>
              <a:rPr lang="en-US" sz="2000" dirty="0"/>
              <a:t>See slide 63</a:t>
            </a:r>
          </a:p>
          <a:p>
            <a:pPr marL="0" indent="0">
              <a:buNone/>
            </a:pPr>
            <a:endParaRPr lang="en-US" sz="2000" dirty="0"/>
          </a:p>
          <a:p>
            <a:pPr marL="0" indent="0">
              <a:buNone/>
            </a:pPr>
            <a:r>
              <a:rPr lang="en-US" sz="2000" dirty="0"/>
              <a:t>3. (1) Install Whatshap (2) Run for single sample and (3) multiple-sample </a:t>
            </a:r>
          </a:p>
          <a:p>
            <a:pPr marL="0" indent="0">
              <a:buNone/>
            </a:pPr>
            <a:r>
              <a:rPr lang="en-US" sz="2000" dirty="0"/>
              <a:t>An instruction file on installing </a:t>
            </a:r>
            <a:r>
              <a:rPr lang="en-US" sz="2000" dirty="0" err="1"/>
              <a:t>conda</a:t>
            </a:r>
            <a:r>
              <a:rPr lang="en-US" sz="2000" dirty="0"/>
              <a:t> is posted on TRACS (Nov21.2019.Install.Conda.docx)</a:t>
            </a:r>
          </a:p>
          <a:p>
            <a:pPr marL="0" indent="0">
              <a:buNone/>
            </a:pPr>
            <a:r>
              <a:rPr lang="en-US" sz="2000" dirty="0">
                <a:solidFill>
                  <a:srgbClr val="00B050"/>
                </a:solidFill>
              </a:rPr>
              <a:t>In progress</a:t>
            </a:r>
            <a:r>
              <a:rPr lang="en-US" sz="2000" dirty="0"/>
              <a:t>, Installing Whatshap</a:t>
            </a:r>
          </a:p>
        </p:txBody>
      </p:sp>
      <p:sp>
        <p:nvSpPr>
          <p:cNvPr id="2" name="Slide Number Placeholder 1">
            <a:extLst>
              <a:ext uri="{FF2B5EF4-FFF2-40B4-BE49-F238E27FC236}">
                <a16:creationId xmlns:a16="http://schemas.microsoft.com/office/drawing/2014/main" id="{8A52E685-ADDD-4DE3-AE08-8FF273216438}"/>
              </a:ext>
            </a:extLst>
          </p:cNvPr>
          <p:cNvSpPr>
            <a:spLocks noGrp="1"/>
          </p:cNvSpPr>
          <p:nvPr>
            <p:ph type="sldNum" sz="quarter" idx="12"/>
          </p:nvPr>
        </p:nvSpPr>
        <p:spPr/>
        <p:txBody>
          <a:bodyPr/>
          <a:lstStyle/>
          <a:p>
            <a:fld id="{79EB0BAA-089B-F446-9CF3-DE954596BEEC}" type="slidenum">
              <a:rPr lang="en-US" smtClean="0"/>
              <a:t>59</a:t>
            </a:fld>
            <a:endParaRPr lang="en-US"/>
          </a:p>
        </p:txBody>
      </p:sp>
    </p:spTree>
    <p:extLst>
      <p:ext uri="{BB962C8B-B14F-4D97-AF65-F5344CB8AC3E}">
        <p14:creationId xmlns:p14="http://schemas.microsoft.com/office/powerpoint/2010/main" val="1765203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21,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1E6D5726-C2F2-4805-AF05-E43D4C19EAD2}"/>
              </a:ext>
            </a:extLst>
          </p:cNvPr>
          <p:cNvSpPr>
            <a:spLocks noGrp="1"/>
          </p:cNvSpPr>
          <p:nvPr>
            <p:ph type="sldNum" sz="quarter" idx="12"/>
          </p:nvPr>
        </p:nvSpPr>
        <p:spPr/>
        <p:txBody>
          <a:bodyPr/>
          <a:lstStyle/>
          <a:p>
            <a:fld id="{79EB0BAA-089B-F446-9CF3-DE954596BEEC}" type="slidenum">
              <a:rPr lang="en-US" smtClean="0"/>
              <a:t>6</a:t>
            </a:fld>
            <a:endParaRPr lang="en-US"/>
          </a:p>
        </p:txBody>
      </p:sp>
    </p:spTree>
    <p:extLst>
      <p:ext uri="{BB962C8B-B14F-4D97-AF65-F5344CB8AC3E}">
        <p14:creationId xmlns:p14="http://schemas.microsoft.com/office/powerpoint/2010/main" val="8398410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1. Run a 2-way comparison after removing the "-" from HapCUT2 and MixSIH2, and create a new table using Jan3.2020.pairwise.compare.4HA.xlsx.</a:t>
            </a:r>
          </a:p>
          <a:p>
            <a:pPr marL="0" indent="0">
              <a:buNone/>
            </a:pPr>
            <a:r>
              <a:rPr lang="en-US" sz="2000" dirty="0"/>
              <a:t>[s_m774@login2 2WaySIHA2020.1.1]$ </a:t>
            </a:r>
            <a:r>
              <a:rPr lang="en-US" sz="2000" dirty="0" err="1"/>
              <a:t>pwd</a:t>
            </a:r>
            <a:endParaRPr lang="en-US" sz="2000" dirty="0"/>
          </a:p>
          <a:p>
            <a:pPr marL="0" indent="0">
              <a:buNone/>
            </a:pPr>
            <a:r>
              <a:rPr lang="en-US" sz="2000" dirty="0"/>
              <a:t>/home/s_m774/Haplotype-Research/2WaySIHA2020.1.1</a:t>
            </a:r>
          </a:p>
          <a:p>
            <a:pPr marL="0" indent="0">
              <a:buNone/>
            </a:pPr>
            <a:r>
              <a:rPr lang="en-US" sz="2000" dirty="0"/>
              <a:t>[s_m774@login2 2WaySIHA2020.1.1]$ </a:t>
            </a:r>
            <a:r>
              <a:rPr lang="en-US" sz="2000" dirty="0" err="1"/>
              <a:t>perl</a:t>
            </a:r>
            <a:r>
              <a:rPr lang="en-US" sz="2000" dirty="0"/>
              <a:t> ../compare2HA.pl peath.4col.txt hapcut.4col.txt 1 results/</a:t>
            </a:r>
            <a:r>
              <a:rPr lang="en-US" sz="2000" dirty="0" err="1"/>
              <a:t>peathHapcut</a:t>
            </a:r>
            <a:endParaRPr lang="en-US" sz="2000" dirty="0"/>
          </a:p>
          <a:p>
            <a:pPr marL="0" indent="0">
              <a:buNone/>
            </a:pPr>
            <a:r>
              <a:rPr lang="en-US" sz="2000" dirty="0"/>
              <a:t>[s_m774@login2 2WaySIHA2020.1.1]$ </a:t>
            </a:r>
            <a:r>
              <a:rPr lang="en-US" sz="2000" dirty="0" err="1"/>
              <a:t>perl</a:t>
            </a:r>
            <a:r>
              <a:rPr lang="en-US" sz="2000" dirty="0"/>
              <a:t> ../compare2HA.pl peath.4col.txt mixSIH.4col.txt 1 results/</a:t>
            </a:r>
            <a:r>
              <a:rPr lang="en-US" sz="2000" dirty="0" err="1"/>
              <a:t>peathMix</a:t>
            </a:r>
            <a:endParaRPr lang="en-US" sz="2000" dirty="0"/>
          </a:p>
          <a:p>
            <a:pPr marL="0" indent="0">
              <a:buNone/>
            </a:pPr>
            <a:r>
              <a:rPr lang="en-US" sz="2000" dirty="0"/>
              <a:t>[s_m774@login2 2WaySIHA2020.1.1]$ </a:t>
            </a:r>
            <a:r>
              <a:rPr lang="en-US" sz="2000" dirty="0" err="1"/>
              <a:t>perl</a:t>
            </a:r>
            <a:r>
              <a:rPr lang="en-US" sz="2000" dirty="0"/>
              <a:t> ../compare2HA.pl peath.4col.txt whatshap.4col.txt 1 results/</a:t>
            </a:r>
            <a:r>
              <a:rPr lang="en-US" sz="2000" dirty="0" err="1"/>
              <a:t>peathWhatshap</a:t>
            </a:r>
            <a:endParaRPr lang="en-US" sz="2000" dirty="0"/>
          </a:p>
          <a:p>
            <a:pPr marL="0" indent="0">
              <a:buNone/>
            </a:pPr>
            <a:endParaRPr lang="en-US" sz="2000" dirty="0"/>
          </a:p>
          <a:p>
            <a:pPr marL="0" indent="0">
              <a:buNone/>
            </a:pPr>
            <a:r>
              <a:rPr lang="en-US" sz="2000" dirty="0"/>
              <a:t>[s_m774@login2 2WaySIHA2020.1.1]$ </a:t>
            </a:r>
            <a:r>
              <a:rPr lang="en-US" sz="2000" dirty="0" err="1"/>
              <a:t>perl</a:t>
            </a:r>
            <a:r>
              <a:rPr lang="en-US" sz="2000" dirty="0"/>
              <a:t> ../compare2HA.pl hapcut.4col.txt peath.4col.txt 1 results/</a:t>
            </a:r>
            <a:r>
              <a:rPr lang="en-US" sz="2000" dirty="0" err="1"/>
              <a:t>hapcutPeath</a:t>
            </a:r>
            <a:endParaRPr lang="en-US" sz="2000" dirty="0"/>
          </a:p>
          <a:p>
            <a:pPr marL="0" indent="0">
              <a:buNone/>
            </a:pPr>
            <a:r>
              <a:rPr lang="en-US" sz="2000" dirty="0"/>
              <a:t>[s_m774@login2 2WaySIHA2020.1.1]$ </a:t>
            </a:r>
            <a:r>
              <a:rPr lang="en-US" sz="2000" dirty="0" err="1"/>
              <a:t>perl</a:t>
            </a:r>
            <a:r>
              <a:rPr lang="en-US" sz="2000" dirty="0"/>
              <a:t> ../compare2HA.pl hapcut.4col.txt mixSIH.4col.txt 1 results/</a:t>
            </a:r>
            <a:r>
              <a:rPr lang="en-US" sz="2000" dirty="0" err="1"/>
              <a:t>hapcutMix</a:t>
            </a:r>
            <a:endParaRPr lang="en-US" sz="2000" dirty="0"/>
          </a:p>
          <a:p>
            <a:pPr marL="0" indent="0">
              <a:buNone/>
            </a:pPr>
            <a:r>
              <a:rPr lang="en-US" sz="2000" dirty="0"/>
              <a:t>[s_m774@login2 2WaySIHA2020.1.1]$ </a:t>
            </a:r>
            <a:r>
              <a:rPr lang="en-US" sz="2000" dirty="0" err="1"/>
              <a:t>perl</a:t>
            </a:r>
            <a:r>
              <a:rPr lang="en-US" sz="2000" dirty="0"/>
              <a:t> ../compare2HA.pl hapcut.4col.txt whatshap.4col.txt 1 results/</a:t>
            </a:r>
            <a:r>
              <a:rPr lang="en-US" sz="2000" dirty="0" err="1"/>
              <a:t>hapcutWhatshap</a:t>
            </a:r>
            <a:endParaRPr lang="en-US" sz="2000" dirty="0"/>
          </a:p>
        </p:txBody>
      </p:sp>
      <p:sp>
        <p:nvSpPr>
          <p:cNvPr id="2" name="Slide Number Placeholder 1">
            <a:extLst>
              <a:ext uri="{FF2B5EF4-FFF2-40B4-BE49-F238E27FC236}">
                <a16:creationId xmlns:a16="http://schemas.microsoft.com/office/drawing/2014/main" id="{941B879D-27FC-4513-B39B-CD8582C9EE56}"/>
              </a:ext>
            </a:extLst>
          </p:cNvPr>
          <p:cNvSpPr>
            <a:spLocks noGrp="1"/>
          </p:cNvSpPr>
          <p:nvPr>
            <p:ph type="sldNum" sz="quarter" idx="12"/>
          </p:nvPr>
        </p:nvSpPr>
        <p:spPr/>
        <p:txBody>
          <a:bodyPr/>
          <a:lstStyle/>
          <a:p>
            <a:fld id="{79EB0BAA-089B-F446-9CF3-DE954596BEEC}" type="slidenum">
              <a:rPr lang="en-US" smtClean="0"/>
              <a:t>60</a:t>
            </a:fld>
            <a:endParaRPr lang="en-US"/>
          </a:p>
        </p:txBody>
      </p:sp>
    </p:spTree>
    <p:extLst>
      <p:ext uri="{BB962C8B-B14F-4D97-AF65-F5344CB8AC3E}">
        <p14:creationId xmlns:p14="http://schemas.microsoft.com/office/powerpoint/2010/main" val="7316422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[s_m774@login2 2WaySIHA2020.1.1]$ </a:t>
            </a:r>
            <a:r>
              <a:rPr lang="en-US" sz="2000" dirty="0" err="1"/>
              <a:t>perl</a:t>
            </a:r>
            <a:r>
              <a:rPr lang="en-US" sz="2000" dirty="0"/>
              <a:t> ../compare2HA.pl mixSIH.4col.txt peath.4col.txt 1 results/</a:t>
            </a:r>
            <a:r>
              <a:rPr lang="en-US" sz="2000" dirty="0" err="1"/>
              <a:t>mixPeath</a:t>
            </a:r>
            <a:endParaRPr lang="en-US" sz="2000" dirty="0"/>
          </a:p>
          <a:p>
            <a:pPr marL="0" indent="0">
              <a:buNone/>
            </a:pPr>
            <a:r>
              <a:rPr lang="en-US" sz="2000" dirty="0"/>
              <a:t>[s_m774@login2 2WaySIHA2020.1.1]$ </a:t>
            </a:r>
            <a:r>
              <a:rPr lang="en-US" sz="2000" dirty="0" err="1"/>
              <a:t>perl</a:t>
            </a:r>
            <a:r>
              <a:rPr lang="en-US" sz="2000" dirty="0"/>
              <a:t> ../compare2HA.pl mixSIH.4col.txt hapcut.4col.txt 1 results/</a:t>
            </a:r>
            <a:r>
              <a:rPr lang="en-US" sz="2000" dirty="0" err="1"/>
              <a:t>mixHapcut</a:t>
            </a:r>
            <a:endParaRPr lang="en-US" sz="2000" dirty="0"/>
          </a:p>
          <a:p>
            <a:pPr marL="0" indent="0">
              <a:buNone/>
            </a:pPr>
            <a:r>
              <a:rPr lang="en-US" sz="2000" dirty="0"/>
              <a:t>[s_m774@login2 2WaySIHA2020.1.1]$ </a:t>
            </a:r>
            <a:r>
              <a:rPr lang="en-US" sz="2000" dirty="0" err="1"/>
              <a:t>perl</a:t>
            </a:r>
            <a:r>
              <a:rPr lang="en-US" sz="2000" dirty="0"/>
              <a:t> ../compare2HA.pl mixSIH.4col.txt whatshap.4col.txt 1 results/</a:t>
            </a:r>
            <a:r>
              <a:rPr lang="en-US" sz="2000" dirty="0" err="1"/>
              <a:t>mixWhatshap</a:t>
            </a:r>
            <a:endParaRPr lang="en-US" sz="2000" dirty="0"/>
          </a:p>
          <a:p>
            <a:pPr marL="0" indent="0">
              <a:buNone/>
            </a:pPr>
            <a:endParaRPr lang="en-US" sz="2000" dirty="0"/>
          </a:p>
          <a:p>
            <a:pPr marL="0" indent="0">
              <a:buNone/>
            </a:pPr>
            <a:r>
              <a:rPr lang="en-US" sz="2000" dirty="0"/>
              <a:t>[s_m774@login2 2WaySIHA2020.1.1]$ </a:t>
            </a:r>
            <a:r>
              <a:rPr lang="en-US" sz="2000" dirty="0" err="1"/>
              <a:t>perl</a:t>
            </a:r>
            <a:r>
              <a:rPr lang="en-US" sz="2000" dirty="0"/>
              <a:t> ../compare2HA.pl whatshap.4col.txt peath.4col.txt 1 results/</a:t>
            </a:r>
            <a:r>
              <a:rPr lang="en-US" sz="2000" dirty="0" err="1"/>
              <a:t>whatshapPeath</a:t>
            </a:r>
            <a:endParaRPr lang="en-US" sz="2000" dirty="0"/>
          </a:p>
          <a:p>
            <a:pPr marL="0" indent="0">
              <a:buNone/>
            </a:pPr>
            <a:r>
              <a:rPr lang="en-US" sz="2000" dirty="0"/>
              <a:t>[s_m774@login2 2WaySIHA2020.1.1]$ </a:t>
            </a:r>
            <a:r>
              <a:rPr lang="en-US" sz="2000" dirty="0" err="1"/>
              <a:t>perl</a:t>
            </a:r>
            <a:r>
              <a:rPr lang="en-US" sz="2000" dirty="0"/>
              <a:t> ../compare2HA.pl whatshap.4col.txt hapcut.4col.txt 1 results/</a:t>
            </a:r>
            <a:r>
              <a:rPr lang="en-US" sz="2000" dirty="0" err="1"/>
              <a:t>whatshapHapcut</a:t>
            </a:r>
            <a:endParaRPr lang="en-US" sz="2000" dirty="0"/>
          </a:p>
          <a:p>
            <a:pPr marL="0" indent="0">
              <a:buNone/>
            </a:pPr>
            <a:r>
              <a:rPr lang="en-US" sz="2000" dirty="0"/>
              <a:t>[s_m774@login2 2WaySIHA2020.1.1]$ </a:t>
            </a:r>
            <a:r>
              <a:rPr lang="en-US" sz="2000" dirty="0" err="1"/>
              <a:t>perl</a:t>
            </a:r>
            <a:r>
              <a:rPr lang="en-US" sz="2000" dirty="0"/>
              <a:t> ../compare2HA.pl whatshap.4col.txt mixSIH.4col.txt 1 results/</a:t>
            </a:r>
            <a:r>
              <a:rPr lang="en-US" sz="2000" dirty="0" err="1"/>
              <a:t>whatshapMix</a:t>
            </a: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E15207ED-D0C4-4A16-9D8E-11D59DB825D6}"/>
              </a:ext>
            </a:extLst>
          </p:cNvPr>
          <p:cNvSpPr>
            <a:spLocks noGrp="1"/>
          </p:cNvSpPr>
          <p:nvPr>
            <p:ph type="sldNum" sz="quarter" idx="12"/>
          </p:nvPr>
        </p:nvSpPr>
        <p:spPr/>
        <p:txBody>
          <a:bodyPr/>
          <a:lstStyle/>
          <a:p>
            <a:fld id="{79EB0BAA-089B-F446-9CF3-DE954596BEEC}" type="slidenum">
              <a:rPr lang="en-US" smtClean="0"/>
              <a:t>61</a:t>
            </a:fld>
            <a:endParaRPr lang="en-US"/>
          </a:p>
        </p:txBody>
      </p:sp>
    </p:spTree>
    <p:extLst>
      <p:ext uri="{BB962C8B-B14F-4D97-AF65-F5344CB8AC3E}">
        <p14:creationId xmlns:p14="http://schemas.microsoft.com/office/powerpoint/2010/main" val="19798463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lnSpcReduction="10000"/>
          </a:bodyPr>
          <a:lstStyle/>
          <a:p>
            <a:pPr marL="0" indent="0">
              <a:buNone/>
            </a:pPr>
            <a:r>
              <a:rPr lang="en-US" sz="2000" dirty="0"/>
              <a:t># Created a new table using Jan3.2020.pairwise.compare.4HA.xlsx</a:t>
            </a:r>
          </a:p>
          <a:p>
            <a:pPr marL="0" indent="0">
              <a:buNone/>
            </a:pPr>
            <a:r>
              <a:rPr lang="en-US" sz="2000" dirty="0"/>
              <a:t># Our </a:t>
            </a:r>
            <a:r>
              <a:rPr lang="en-US" sz="2000" dirty="0" err="1"/>
              <a:t>Hapcut</a:t>
            </a:r>
            <a:r>
              <a:rPr lang="en-US" sz="2000" dirty="0"/>
              <a:t> Key results conflict, The rest of the packages agree on both Block and SNV</a:t>
            </a:r>
          </a:p>
          <a:p>
            <a:pPr marL="0" indent="0">
              <a:buNone/>
            </a:pPr>
            <a:r>
              <a:rPr lang="en-US" sz="2000" dirty="0"/>
              <a:t># </a:t>
            </a:r>
            <a:r>
              <a:rPr lang="en-US" sz="2000" dirty="0" err="1"/>
              <a:t>Hapcut</a:t>
            </a:r>
            <a:r>
              <a:rPr lang="en-US" sz="2000" dirty="0"/>
              <a:t> and </a:t>
            </a:r>
            <a:r>
              <a:rPr lang="en-US" sz="2000" dirty="0" err="1"/>
              <a:t>Peath</a:t>
            </a:r>
            <a:r>
              <a:rPr lang="en-US" sz="2000" dirty="0"/>
              <a:t> results verified manually (First 80 SNV)</a:t>
            </a:r>
          </a:p>
          <a:p>
            <a:pPr marL="0" indent="0">
              <a:buNone/>
            </a:pPr>
            <a:r>
              <a:rPr lang="en-US" sz="2000" dirty="0"/>
              <a:t>[s_m774@login2 2WaySIHA2020.1.1]$ </a:t>
            </a:r>
            <a:r>
              <a:rPr lang="en-US" sz="2000" dirty="0" err="1"/>
              <a:t>perl</a:t>
            </a:r>
            <a:r>
              <a:rPr lang="en-US" sz="2000" dirty="0"/>
              <a:t> ../compare2HA.pl hapcut.4col.txt peath.4col.txt 1 results/</a:t>
            </a:r>
            <a:r>
              <a:rPr lang="en-US" sz="2000" dirty="0" err="1"/>
              <a:t>hapcutPeath</a:t>
            </a:r>
            <a:endParaRPr lang="en-US" sz="2000" dirty="0"/>
          </a:p>
          <a:p>
            <a:pPr marL="0" indent="0">
              <a:buNone/>
            </a:pPr>
            <a:r>
              <a:rPr lang="en-US" sz="2000" dirty="0"/>
              <a:t>Output </a:t>
            </a:r>
            <a:r>
              <a:rPr lang="en-US" sz="2000" dirty="0" err="1"/>
              <a:t>colums</a:t>
            </a:r>
            <a:r>
              <a:rPr lang="en-US" sz="2000" dirty="0"/>
              <a:t>: Block ID, HA1 count, HA2 count, Variant agreement, Haplotype agreement</a:t>
            </a:r>
          </a:p>
          <a:p>
            <a:pPr marL="0" indent="0">
              <a:buNone/>
            </a:pPr>
            <a:r>
              <a:rPr lang="en-US" sz="2000" dirty="0"/>
              <a:t>The order of the input files will affect the output results</a:t>
            </a:r>
          </a:p>
          <a:p>
            <a:pPr marL="0" indent="0">
              <a:buNone/>
            </a:pPr>
            <a:r>
              <a:rPr lang="en-US" sz="2000" dirty="0"/>
              <a:t>Using input 1 block ID as key</a:t>
            </a:r>
          </a:p>
          <a:p>
            <a:pPr marL="0" indent="0">
              <a:buNone/>
            </a:pPr>
            <a:r>
              <a:rPr lang="en-US" sz="2000" dirty="0"/>
              <a:t>The 2nd output is printed below and saved in file</a:t>
            </a:r>
          </a:p>
          <a:p>
            <a:pPr marL="0" indent="0">
              <a:buNone/>
            </a:pPr>
            <a:endParaRPr lang="en-US" sz="2000" dirty="0"/>
          </a:p>
          <a:p>
            <a:pPr marL="0" indent="0">
              <a:buNone/>
            </a:pPr>
            <a:r>
              <a:rPr lang="en-US" sz="2000" dirty="0"/>
              <a:t>Key     agree   </a:t>
            </a:r>
            <a:r>
              <a:rPr lang="en-US" sz="2000" dirty="0" err="1"/>
              <a:t>disag</a:t>
            </a:r>
            <a:r>
              <a:rPr lang="en-US" sz="2000" dirty="0"/>
              <a:t>   total   agree%  disagree%</a:t>
            </a:r>
          </a:p>
          <a:p>
            <a:pPr marL="0" indent="0">
              <a:buNone/>
            </a:pPr>
            <a:r>
              <a:rPr lang="en-US" sz="2000" dirty="0"/>
              <a:t>Block   31963   289     32252   0.991039315391294       0.00896068460870644</a:t>
            </a:r>
          </a:p>
          <a:p>
            <a:pPr marL="0" indent="0">
              <a:buNone/>
            </a:pPr>
            <a:r>
              <a:rPr lang="en-US" sz="2000" dirty="0"/>
              <a:t>SNV     108937  6280    115217  0.945494154508449       0.0545058454915507</a:t>
            </a:r>
          </a:p>
          <a:p>
            <a:pPr marL="0" indent="0">
              <a:buNone/>
            </a:pPr>
            <a:endParaRPr lang="en-US" sz="2000" dirty="0"/>
          </a:p>
          <a:p>
            <a:pPr marL="0" indent="0">
              <a:buNone/>
            </a:pPr>
            <a:r>
              <a:rPr lang="en-US" sz="2000" dirty="0"/>
              <a:t>Possible next step: investigate which blocks conflict between results</a:t>
            </a:r>
          </a:p>
        </p:txBody>
      </p:sp>
      <p:sp>
        <p:nvSpPr>
          <p:cNvPr id="2" name="Slide Number Placeholder 1">
            <a:extLst>
              <a:ext uri="{FF2B5EF4-FFF2-40B4-BE49-F238E27FC236}">
                <a16:creationId xmlns:a16="http://schemas.microsoft.com/office/drawing/2014/main" id="{E24DFEE3-30A0-4BA6-B47D-35DADBE86DCE}"/>
              </a:ext>
            </a:extLst>
          </p:cNvPr>
          <p:cNvSpPr>
            <a:spLocks noGrp="1"/>
          </p:cNvSpPr>
          <p:nvPr>
            <p:ph type="sldNum" sz="quarter" idx="12"/>
          </p:nvPr>
        </p:nvSpPr>
        <p:spPr/>
        <p:txBody>
          <a:bodyPr/>
          <a:lstStyle/>
          <a:p>
            <a:fld id="{79EB0BAA-089B-F446-9CF3-DE954596BEEC}" type="slidenum">
              <a:rPr lang="en-US" smtClean="0"/>
              <a:t>62</a:t>
            </a:fld>
            <a:endParaRPr lang="en-US"/>
          </a:p>
        </p:txBody>
      </p:sp>
    </p:spTree>
    <p:extLst>
      <p:ext uri="{BB962C8B-B14F-4D97-AF65-F5344CB8AC3E}">
        <p14:creationId xmlns:p14="http://schemas.microsoft.com/office/powerpoint/2010/main" val="17395785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a:t>
            </a:r>
          </a:p>
          <a:p>
            <a:pPr marL="0" indent="0">
              <a:buNone/>
            </a:pPr>
            <a:r>
              <a:rPr lang="en-US" sz="2000" dirty="0"/>
              <a:t># </a:t>
            </a:r>
            <a:r>
              <a:rPr lang="en-US" sz="2000" dirty="0" err="1"/>
              <a:t>HapCHAT</a:t>
            </a:r>
            <a:r>
              <a:rPr lang="en-US" sz="2000" dirty="0"/>
              <a:t> not running on sample data: </a:t>
            </a:r>
            <a:r>
              <a:rPr lang="en-US" sz="2000" dirty="0" err="1"/>
              <a:t>whatHap</a:t>
            </a:r>
            <a:r>
              <a:rPr lang="en-US" sz="2000" dirty="0"/>
              <a:t> not found</a:t>
            </a:r>
          </a:p>
          <a:p>
            <a:pPr marL="0" indent="0">
              <a:buNone/>
            </a:pPr>
            <a:r>
              <a:rPr lang="en-US" sz="2000" dirty="0"/>
              <a:t># http://hapchat.algolab.eu/</a:t>
            </a:r>
          </a:p>
          <a:p>
            <a:pPr marL="0" indent="0">
              <a:buNone/>
            </a:pPr>
            <a:r>
              <a:rPr lang="en-US" sz="2000" dirty="0"/>
              <a:t>#################################</a:t>
            </a:r>
          </a:p>
          <a:p>
            <a:pPr marL="0" indent="0">
              <a:buNone/>
            </a:pPr>
            <a:r>
              <a:rPr lang="en-US" sz="2000" dirty="0"/>
              <a:t># Setup the </a:t>
            </a:r>
            <a:r>
              <a:rPr lang="en-US" sz="2000" dirty="0" err="1"/>
              <a:t>enviorenment</a:t>
            </a:r>
            <a:endParaRPr lang="en-US" sz="2000" dirty="0"/>
          </a:p>
          <a:p>
            <a:pPr marL="0" indent="0">
              <a:buNone/>
            </a:pPr>
            <a:r>
              <a:rPr lang="en-US" sz="2000" dirty="0"/>
              <a:t>source activate mypython352</a:t>
            </a:r>
          </a:p>
          <a:p>
            <a:pPr marL="0" indent="0">
              <a:buNone/>
            </a:pPr>
            <a:r>
              <a:rPr lang="en-US" sz="2000" dirty="0"/>
              <a:t>module load </a:t>
            </a:r>
            <a:r>
              <a:rPr lang="en-US" sz="2000" dirty="0" err="1"/>
              <a:t>gcc</a:t>
            </a:r>
            <a:r>
              <a:rPr lang="en-US" sz="2000" dirty="0"/>
              <a:t>/7.2.0</a:t>
            </a:r>
          </a:p>
          <a:p>
            <a:pPr marL="0" indent="0">
              <a:buNone/>
            </a:pPr>
            <a:r>
              <a:rPr lang="en-US" sz="2000" dirty="0"/>
              <a:t>module list</a:t>
            </a:r>
          </a:p>
          <a:p>
            <a:pPr marL="0" indent="0">
              <a:buNone/>
            </a:pPr>
            <a:endParaRPr lang="en-US" sz="2000" dirty="0"/>
          </a:p>
          <a:p>
            <a:pPr marL="0" indent="0">
              <a:buNone/>
            </a:pPr>
            <a:r>
              <a:rPr lang="en-US" sz="2000" dirty="0"/>
              <a:t>(mypython352) [s_m774@login2 </a:t>
            </a:r>
            <a:r>
              <a:rPr lang="en-US" sz="2000" dirty="0" err="1"/>
              <a:t>HapCHAT</a:t>
            </a:r>
            <a:r>
              <a:rPr lang="en-US" sz="2000" dirty="0"/>
              <a:t>-master]$ </a:t>
            </a:r>
            <a:r>
              <a:rPr lang="en-US" sz="2000" dirty="0" err="1"/>
              <a:t>pwd</a:t>
            </a:r>
            <a:endParaRPr lang="en-US" sz="2000" dirty="0"/>
          </a:p>
          <a:p>
            <a:pPr marL="0" indent="0">
              <a:buNone/>
            </a:pPr>
            <a:r>
              <a:rPr lang="en-US" sz="2000" dirty="0"/>
              <a:t>/home/s_m774/</a:t>
            </a:r>
            <a:r>
              <a:rPr lang="en-US" sz="2000" dirty="0" err="1"/>
              <a:t>HapCHAT_build</a:t>
            </a:r>
            <a:r>
              <a:rPr lang="en-US" sz="2000" dirty="0"/>
              <a:t>/</a:t>
            </a:r>
            <a:r>
              <a:rPr lang="en-US" sz="2000" dirty="0" err="1"/>
              <a:t>HapCHAT</a:t>
            </a:r>
            <a:r>
              <a:rPr lang="en-US" sz="2000" dirty="0"/>
              <a:t>-master</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CA1E3F28-9F59-4A14-AC20-35935E6B70FD}"/>
              </a:ext>
            </a:extLst>
          </p:cNvPr>
          <p:cNvSpPr>
            <a:spLocks noGrp="1"/>
          </p:cNvSpPr>
          <p:nvPr>
            <p:ph type="sldNum" sz="quarter" idx="12"/>
          </p:nvPr>
        </p:nvSpPr>
        <p:spPr/>
        <p:txBody>
          <a:bodyPr/>
          <a:lstStyle/>
          <a:p>
            <a:fld id="{79EB0BAA-089B-F446-9CF3-DE954596BEEC}" type="slidenum">
              <a:rPr lang="en-US" smtClean="0"/>
              <a:t>63</a:t>
            </a:fld>
            <a:endParaRPr lang="en-US"/>
          </a:p>
        </p:txBody>
      </p:sp>
    </p:spTree>
    <p:extLst>
      <p:ext uri="{BB962C8B-B14F-4D97-AF65-F5344CB8AC3E}">
        <p14:creationId xmlns:p14="http://schemas.microsoft.com/office/powerpoint/2010/main" val="26816932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Jan 17,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C89015B2-63E5-42F1-85B8-BF3601EB40A1}"/>
              </a:ext>
            </a:extLst>
          </p:cNvPr>
          <p:cNvSpPr>
            <a:spLocks noGrp="1"/>
          </p:cNvSpPr>
          <p:nvPr>
            <p:ph type="sldNum" sz="quarter" idx="12"/>
          </p:nvPr>
        </p:nvSpPr>
        <p:spPr/>
        <p:txBody>
          <a:bodyPr/>
          <a:lstStyle/>
          <a:p>
            <a:fld id="{79EB0BAA-089B-F446-9CF3-DE954596BEEC}" type="slidenum">
              <a:rPr lang="en-US" smtClean="0"/>
              <a:t>64</a:t>
            </a:fld>
            <a:endParaRPr lang="en-US"/>
          </a:p>
        </p:txBody>
      </p:sp>
    </p:spTree>
    <p:extLst>
      <p:ext uri="{BB962C8B-B14F-4D97-AF65-F5344CB8AC3E}">
        <p14:creationId xmlns:p14="http://schemas.microsoft.com/office/powerpoint/2010/main" val="205859520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3. (1) Install Whatshap (2) Run for single sample and (3) multiple-sample </a:t>
            </a:r>
          </a:p>
          <a:p>
            <a:pPr marL="0" indent="0">
              <a:buNone/>
            </a:pPr>
            <a:r>
              <a:rPr lang="en-US" sz="2000" dirty="0">
                <a:solidFill>
                  <a:srgbClr val="00B050"/>
                </a:solidFill>
              </a:rPr>
              <a:t>Complete</a:t>
            </a:r>
            <a:r>
              <a:rPr lang="en-US" sz="2000" dirty="0"/>
              <a:t>, Installed via </a:t>
            </a:r>
            <a:r>
              <a:rPr lang="en-US" sz="2000" dirty="0" err="1"/>
              <a:t>Conda</a:t>
            </a:r>
            <a:endParaRPr lang="en-US" sz="2000" dirty="0"/>
          </a:p>
          <a:p>
            <a:pPr marL="0" indent="0">
              <a:buNone/>
            </a:pPr>
            <a:r>
              <a:rPr lang="en-US" sz="2000" dirty="0">
                <a:solidFill>
                  <a:srgbClr val="00B050"/>
                </a:solidFill>
              </a:rPr>
              <a:t>Complete</a:t>
            </a:r>
            <a:r>
              <a:rPr lang="en-US" sz="2000" dirty="0"/>
              <a:t>, Ran </a:t>
            </a:r>
            <a:r>
              <a:rPr lang="en-US" sz="2000" dirty="0" err="1"/>
              <a:t>WhatsHap</a:t>
            </a:r>
            <a:r>
              <a:rPr lang="en-US" sz="2000" dirty="0"/>
              <a:t> on single sample. </a:t>
            </a:r>
            <a:r>
              <a:rPr lang="en-US" sz="2000" dirty="0" err="1"/>
              <a:t>WhatsHap</a:t>
            </a:r>
            <a:r>
              <a:rPr lang="en-US" sz="2000" dirty="0"/>
              <a:t> needs .bam .bai .</a:t>
            </a:r>
            <a:r>
              <a:rPr lang="en-US" sz="2000" dirty="0" err="1"/>
              <a:t>vcf</a:t>
            </a:r>
            <a:r>
              <a:rPr lang="en-US" sz="2000" dirty="0"/>
              <a:t> files to phase.</a:t>
            </a:r>
          </a:p>
          <a:p>
            <a:pPr marL="0" indent="0">
              <a:buNone/>
            </a:pPr>
            <a:r>
              <a:rPr lang="en-US" sz="2000" dirty="0">
                <a:solidFill>
                  <a:srgbClr val="00B050"/>
                </a:solidFill>
              </a:rPr>
              <a:t>In progress</a:t>
            </a:r>
            <a:r>
              <a:rPr lang="en-US" sz="2000" dirty="0"/>
              <a:t>, Ran </a:t>
            </a:r>
            <a:r>
              <a:rPr lang="en-US" sz="2000" dirty="0" err="1"/>
              <a:t>WhatsHap</a:t>
            </a:r>
            <a:r>
              <a:rPr lang="en-US" sz="2000" dirty="0"/>
              <a:t> on multi sample in this pipeline: Align reads &gt; index bam files &gt; call SNPs &gt; merge .</a:t>
            </a:r>
            <a:r>
              <a:rPr lang="en-US" sz="2000" dirty="0" err="1"/>
              <a:t>vcf</a:t>
            </a:r>
            <a:r>
              <a:rPr lang="en-US" sz="2000" dirty="0"/>
              <a:t> from multi sample to a single .</a:t>
            </a:r>
            <a:r>
              <a:rPr lang="en-US" sz="2000" dirty="0" err="1"/>
              <a:t>vcf</a:t>
            </a:r>
            <a:r>
              <a:rPr lang="en-US" sz="2000" dirty="0"/>
              <a:t> using </a:t>
            </a:r>
            <a:r>
              <a:rPr lang="en-US" sz="2000" dirty="0" err="1"/>
              <a:t>bcftools</a:t>
            </a:r>
            <a:r>
              <a:rPr lang="en-US" sz="2000" dirty="0"/>
              <a:t> merge &gt; Phase haplotype using Whatshap</a:t>
            </a:r>
          </a:p>
          <a:p>
            <a:pPr marL="0" indent="0">
              <a:buNone/>
            </a:pPr>
            <a:r>
              <a:rPr lang="en-US" sz="2000" dirty="0"/>
              <a:t>Output has 0 phased haplotypes</a:t>
            </a:r>
          </a:p>
        </p:txBody>
      </p:sp>
      <p:sp>
        <p:nvSpPr>
          <p:cNvPr id="2" name="Slide Number Placeholder 1">
            <a:extLst>
              <a:ext uri="{FF2B5EF4-FFF2-40B4-BE49-F238E27FC236}">
                <a16:creationId xmlns:a16="http://schemas.microsoft.com/office/drawing/2014/main" id="{51C4A611-B252-4DC7-B025-3C758C804203}"/>
              </a:ext>
            </a:extLst>
          </p:cNvPr>
          <p:cNvSpPr>
            <a:spLocks noGrp="1"/>
          </p:cNvSpPr>
          <p:nvPr>
            <p:ph type="sldNum" sz="quarter" idx="12"/>
          </p:nvPr>
        </p:nvSpPr>
        <p:spPr/>
        <p:txBody>
          <a:bodyPr/>
          <a:lstStyle/>
          <a:p>
            <a:fld id="{79EB0BAA-089B-F446-9CF3-DE954596BEEC}" type="slidenum">
              <a:rPr lang="en-US" smtClean="0"/>
              <a:t>65</a:t>
            </a:fld>
            <a:endParaRPr lang="en-US"/>
          </a:p>
        </p:txBody>
      </p:sp>
    </p:spTree>
    <p:extLst>
      <p:ext uri="{BB962C8B-B14F-4D97-AF65-F5344CB8AC3E}">
        <p14:creationId xmlns:p14="http://schemas.microsoft.com/office/powerpoint/2010/main" val="40032455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 Created bam index files</a:t>
            </a:r>
          </a:p>
          <a:p>
            <a:pPr marL="0" indent="0">
              <a:buNone/>
            </a:pPr>
            <a:r>
              <a:rPr lang="en-US" sz="2000" dirty="0"/>
              <a:t>[s_m774@login1 </a:t>
            </a:r>
            <a:r>
              <a:rPr lang="en-US" sz="2000" dirty="0" err="1"/>
              <a:t>whatshap.data</a:t>
            </a:r>
            <a:r>
              <a:rPr lang="en-US" sz="2000" dirty="0"/>
              <a:t>]$ </a:t>
            </a:r>
            <a:r>
              <a:rPr lang="en-US" sz="2000" dirty="0" err="1"/>
              <a:t>pwd</a:t>
            </a:r>
            <a:endParaRPr lang="en-US" sz="2000" dirty="0"/>
          </a:p>
          <a:p>
            <a:pPr marL="0" indent="0">
              <a:buNone/>
            </a:pPr>
            <a:r>
              <a:rPr lang="en-US" sz="2000" dirty="0"/>
              <a:t>/home/s_m774/data/</a:t>
            </a:r>
            <a:r>
              <a:rPr lang="en-US" sz="2000" dirty="0" err="1"/>
              <a:t>whatshap.data</a:t>
            </a:r>
            <a:endParaRPr lang="en-US" sz="2000" dirty="0"/>
          </a:p>
          <a:p>
            <a:pPr marL="0" indent="0">
              <a:buNone/>
            </a:pPr>
            <a:r>
              <a:rPr lang="en-US" sz="2000" dirty="0"/>
              <a:t>[s_m774@login1 </a:t>
            </a:r>
            <a:r>
              <a:rPr lang="en-US" sz="2000" dirty="0" err="1"/>
              <a:t>whatshap.data</a:t>
            </a:r>
            <a:r>
              <a:rPr lang="en-US" sz="2000" dirty="0"/>
              <a:t>]$ /group/hon/hon3398o/0.course.files/software/samtools-1.9/</a:t>
            </a:r>
            <a:r>
              <a:rPr lang="en-US" sz="2000" dirty="0" err="1"/>
              <a:t>samtools</a:t>
            </a:r>
            <a:r>
              <a:rPr lang="en-US" sz="2000" dirty="0"/>
              <a:t> index 826.sorted.bam 826.sorted.bai</a:t>
            </a:r>
          </a:p>
          <a:p>
            <a:pPr marL="0" indent="0">
              <a:buNone/>
            </a:pPr>
            <a:r>
              <a:rPr lang="en-US" sz="2000" dirty="0"/>
              <a:t>[s_m774@login1 </a:t>
            </a:r>
            <a:r>
              <a:rPr lang="en-US" sz="2000" dirty="0" err="1"/>
              <a:t>whatshap.data</a:t>
            </a:r>
            <a:r>
              <a:rPr lang="en-US" sz="2000" dirty="0"/>
              <a:t>]$ /group/hon/hon3398o/0.course.files/software/samtools-1.9/</a:t>
            </a:r>
            <a:r>
              <a:rPr lang="en-US" sz="2000" dirty="0" err="1"/>
              <a:t>samtools</a:t>
            </a:r>
            <a:r>
              <a:rPr lang="en-US" sz="2000" dirty="0"/>
              <a:t> index 827.sorted.bam 827.sorted.bai</a:t>
            </a:r>
          </a:p>
          <a:p>
            <a:pPr marL="0" indent="0">
              <a:buNone/>
            </a:pPr>
            <a:r>
              <a:rPr lang="en-US" sz="2000" dirty="0"/>
              <a:t>[s_m774@login1 </a:t>
            </a:r>
            <a:r>
              <a:rPr lang="en-US" sz="2000" dirty="0" err="1"/>
              <a:t>whatshap.data</a:t>
            </a:r>
            <a:r>
              <a:rPr lang="en-US" sz="2000" dirty="0"/>
              <a:t>]$ ls</a:t>
            </a:r>
          </a:p>
          <a:p>
            <a:pPr marL="0" indent="0">
              <a:buNone/>
            </a:pPr>
            <a:r>
              <a:rPr lang="en-US" sz="2000" dirty="0"/>
              <a:t>826.sorted.bai  826.sorted.bam  826.vcf  827.sorted.bai  827.sorted.bam  827.vcf</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2C821E68-1C5F-442C-BE36-B1980E17048F}"/>
              </a:ext>
            </a:extLst>
          </p:cNvPr>
          <p:cNvSpPr>
            <a:spLocks noGrp="1"/>
          </p:cNvSpPr>
          <p:nvPr>
            <p:ph type="sldNum" sz="quarter" idx="12"/>
          </p:nvPr>
        </p:nvSpPr>
        <p:spPr/>
        <p:txBody>
          <a:bodyPr/>
          <a:lstStyle/>
          <a:p>
            <a:fld id="{79EB0BAA-089B-F446-9CF3-DE954596BEEC}" type="slidenum">
              <a:rPr lang="en-US" smtClean="0"/>
              <a:t>66</a:t>
            </a:fld>
            <a:endParaRPr lang="en-US"/>
          </a:p>
        </p:txBody>
      </p:sp>
    </p:spTree>
    <p:extLst>
      <p:ext uri="{BB962C8B-B14F-4D97-AF65-F5344CB8AC3E}">
        <p14:creationId xmlns:p14="http://schemas.microsoft.com/office/powerpoint/2010/main" val="29239249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fontScale="62500" lnSpcReduction="20000"/>
          </a:bodyPr>
          <a:lstStyle/>
          <a:p>
            <a:pPr marL="0" indent="0">
              <a:buNone/>
            </a:pPr>
            <a:r>
              <a:rPr lang="en-US" sz="2000" dirty="0"/>
              <a:t># Prepare merged </a:t>
            </a:r>
            <a:r>
              <a:rPr lang="en-US" sz="2000" dirty="0" err="1"/>
              <a:t>vcf</a:t>
            </a:r>
            <a:endParaRPr lang="en-US" sz="2000" dirty="0"/>
          </a:p>
          <a:p>
            <a:pPr marL="0" indent="0">
              <a:buNone/>
            </a:pPr>
            <a:r>
              <a:rPr lang="en-US" sz="2000" b="1" dirty="0"/>
              <a:t># step 1: zip </a:t>
            </a:r>
            <a:r>
              <a:rPr lang="en-US" sz="2000" b="1" dirty="0" err="1"/>
              <a:t>vcf</a:t>
            </a:r>
            <a:r>
              <a:rPr lang="en-US" sz="2000" b="1" dirty="0"/>
              <a:t> </a:t>
            </a:r>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view -l 1 -o 826.vcf.gz</a:t>
            </a:r>
          </a:p>
          <a:p>
            <a:pPr marL="0" indent="0">
              <a:buNone/>
            </a:pPr>
            <a:r>
              <a:rPr lang="en-US" sz="2000" dirty="0"/>
              <a:t> 826.vcf</a:t>
            </a:r>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view -l 1 -o 827.vcf.gz</a:t>
            </a:r>
          </a:p>
          <a:p>
            <a:pPr marL="0" indent="0">
              <a:buNone/>
            </a:pPr>
            <a:r>
              <a:rPr lang="en-US" sz="2000" dirty="0"/>
              <a:t> 827.vcf</a:t>
            </a:r>
          </a:p>
          <a:p>
            <a:pPr marL="0" indent="0">
              <a:buNone/>
            </a:pPr>
            <a:endParaRPr lang="en-US" sz="2000" dirty="0"/>
          </a:p>
          <a:p>
            <a:pPr marL="0" indent="0">
              <a:buNone/>
            </a:pPr>
            <a:r>
              <a:rPr lang="en-US" sz="2000" b="1" dirty="0"/>
              <a:t># step 2: index </a:t>
            </a:r>
            <a:r>
              <a:rPr lang="en-US" sz="2000" b="1" dirty="0" err="1"/>
              <a:t>vcf</a:t>
            </a:r>
            <a:endParaRPr lang="en-US" sz="2000" b="1" dirty="0"/>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index 826.vcf.gz</a:t>
            </a:r>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index 827.vcf.gz</a:t>
            </a:r>
          </a:p>
          <a:p>
            <a:pPr marL="0" indent="0">
              <a:buNone/>
            </a:pPr>
            <a:r>
              <a:rPr lang="en-US" sz="2000" dirty="0"/>
              <a:t>[s_m774@login1 </a:t>
            </a:r>
            <a:r>
              <a:rPr lang="en-US" sz="2000" dirty="0" err="1"/>
              <a:t>whatshap.data</a:t>
            </a:r>
            <a:r>
              <a:rPr lang="en-US" sz="2000" dirty="0"/>
              <a:t>]$ ls</a:t>
            </a:r>
          </a:p>
          <a:p>
            <a:pPr marL="0" indent="0">
              <a:buNone/>
            </a:pPr>
            <a:r>
              <a:rPr lang="en-US" sz="2000" dirty="0"/>
              <a:t>826.sorted.bai  826.vcf     826.vcf.gz.csi  827.sorted.bam  827.vcf.gz</a:t>
            </a:r>
          </a:p>
          <a:p>
            <a:pPr marL="0" indent="0">
              <a:buNone/>
            </a:pPr>
            <a:r>
              <a:rPr lang="en-US" sz="2000" dirty="0"/>
              <a:t>826.sorted.bam  826.vcf.gz  827.sorted.bai  827.vcf         827.vcf.gz.csi</a:t>
            </a:r>
          </a:p>
          <a:p>
            <a:pPr marL="0" indent="0">
              <a:buNone/>
            </a:pPr>
            <a:endParaRPr lang="en-US" sz="2000" dirty="0"/>
          </a:p>
          <a:p>
            <a:pPr marL="0" indent="0">
              <a:buNone/>
            </a:pPr>
            <a:r>
              <a:rPr lang="en-US" sz="2000" b="1" dirty="0"/>
              <a:t># step 3: merge </a:t>
            </a:r>
            <a:r>
              <a:rPr lang="en-US" sz="2000" b="1" dirty="0" err="1"/>
              <a:t>vcf</a:t>
            </a:r>
            <a:endParaRPr lang="en-US" sz="2000" b="1" dirty="0"/>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merge -o 826.827.vcf 826.vcf.gz 827.vcf.gz</a:t>
            </a:r>
          </a:p>
          <a:p>
            <a:pPr marL="0" indent="0">
              <a:buNone/>
            </a:pPr>
            <a:endParaRPr lang="en-US" sz="2000" dirty="0"/>
          </a:p>
          <a:p>
            <a:pPr marL="0" indent="0">
              <a:buNone/>
            </a:pPr>
            <a:r>
              <a:rPr lang="en-US" sz="2000" b="1" dirty="0"/>
              <a:t># step 4: phase with </a:t>
            </a:r>
            <a:r>
              <a:rPr lang="en-US" sz="2000" b="1" dirty="0" err="1"/>
              <a:t>whatshap</a:t>
            </a:r>
            <a:endParaRPr lang="en-US" sz="2000" b="1" dirty="0"/>
          </a:p>
          <a:p>
            <a:pPr marL="0" indent="0">
              <a:buNone/>
            </a:pPr>
            <a:r>
              <a:rPr lang="en-US" sz="2000" dirty="0"/>
              <a:t>[s_m774@login1 </a:t>
            </a:r>
            <a:r>
              <a:rPr lang="en-US" sz="2000" dirty="0" err="1"/>
              <a:t>whatshap.data</a:t>
            </a:r>
            <a:r>
              <a:rPr lang="en-US" sz="2000" dirty="0"/>
              <a:t>]$ </a:t>
            </a:r>
            <a:r>
              <a:rPr lang="en-US" sz="2000" dirty="0" err="1"/>
              <a:t>whatshap</a:t>
            </a:r>
            <a:r>
              <a:rPr lang="en-US" sz="2000" dirty="0"/>
              <a:t> phase -o results/phased.826.827.vcf  826.827.vcf 826.sorted.bam 827.sorted.bam </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1CC9E7F9-CA34-4C1E-B29A-928F3895B68A}"/>
              </a:ext>
            </a:extLst>
          </p:cNvPr>
          <p:cNvSpPr>
            <a:spLocks noGrp="1"/>
          </p:cNvSpPr>
          <p:nvPr>
            <p:ph type="sldNum" sz="quarter" idx="12"/>
          </p:nvPr>
        </p:nvSpPr>
        <p:spPr/>
        <p:txBody>
          <a:bodyPr/>
          <a:lstStyle/>
          <a:p>
            <a:fld id="{79EB0BAA-089B-F446-9CF3-DE954596BEEC}" type="slidenum">
              <a:rPr lang="en-US" smtClean="0"/>
              <a:t>67</a:t>
            </a:fld>
            <a:endParaRPr lang="en-US"/>
          </a:p>
        </p:txBody>
      </p:sp>
    </p:spTree>
    <p:extLst>
      <p:ext uri="{BB962C8B-B14F-4D97-AF65-F5344CB8AC3E}">
        <p14:creationId xmlns:p14="http://schemas.microsoft.com/office/powerpoint/2010/main" val="352447074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fontScale="70000" lnSpcReduction="20000"/>
          </a:bodyPr>
          <a:lstStyle/>
          <a:p>
            <a:pPr marL="0" indent="0">
              <a:buNone/>
            </a:pPr>
            <a:r>
              <a:rPr lang="en-US" sz="2000" dirty="0"/>
              <a:t>[s_m774@login1 </a:t>
            </a:r>
            <a:r>
              <a:rPr lang="en-US" sz="2000" dirty="0" err="1"/>
              <a:t>whatshap.data</a:t>
            </a:r>
            <a:r>
              <a:rPr lang="en-US" sz="2000" dirty="0"/>
              <a:t>]$ tail results/phased.826.827.vcf</a:t>
            </a:r>
          </a:p>
          <a:p>
            <a:pPr marL="0" indent="0">
              <a:buNone/>
            </a:pPr>
            <a:r>
              <a:rPr lang="en-US" sz="2000" dirty="0"/>
              <a:t>chrUn_KI270516v1        142     .       C       T       11.1139 .       DP=2;VDB=0.02;SGB=-0.453602;MQ0F=0.0;AF1=1.0;AC1=2.0;MQ=23;FQ=-32.9882;DP4=0,0,0,2      GT:PL:DP:AD     ./.:.:.:.       1/1:42,6,0:2:0,2</a:t>
            </a:r>
          </a:p>
          <a:p>
            <a:pPr marL="0" indent="0">
              <a:buNone/>
            </a:pPr>
            <a:r>
              <a:rPr lang="en-US" sz="2000" dirty="0"/>
              <a:t>chrUn_KI270516v1        146     .       C       T       11.1139 .       DP=2;VDB=0.02;SGB=-0.453602;MQ0F=0.0;AF1=1.0;AC1=2.0;MQ=23;FQ=-32.9882;DP4=0,0,0,2      GT:PL:DP:AD     ./.:.:.:.       1/1:42,6,0:2:0,2</a:t>
            </a:r>
          </a:p>
          <a:p>
            <a:pPr marL="0" indent="0">
              <a:buNone/>
            </a:pPr>
            <a:r>
              <a:rPr lang="en-US" sz="2000" dirty="0"/>
              <a:t>chrUn_KI270519v1        50638   .       A       G       79.5134 .       DP=4;VDB=0.0058656;SGB=-0.556411;MQ0F=0.0;AF1=1.0;AC1=2.0;MQ=37;FQ=-38.9864;DP4=0,0,4,0 GT:PL:DP:AD     ./.:.:.:.       1/1:112,12,0:4:0,4</a:t>
            </a:r>
          </a:p>
          <a:p>
            <a:pPr marL="0" indent="0">
              <a:buNone/>
            </a:pPr>
            <a:r>
              <a:rPr lang="en-US" sz="2000" dirty="0"/>
              <a:t>chrUn_KI270744v1        109178  .       C       T       28.7701 .       DP=2;VDB=0.02;SGB=-0.453602;MQ0F=0.0;AF1=1.0;AC1=2.0;MQ=33;FQ=-32.988;DP4=0,0,2,0       GT:PL:DP:AD     ./.:.:.:.       1/1:60,6,0:2:0,2</a:t>
            </a:r>
          </a:p>
          <a:p>
            <a:pPr marL="0" indent="0">
              <a:buNone/>
            </a:pPr>
            <a:r>
              <a:rPr lang="en-US" sz="2000" dirty="0"/>
              <a:t>chrUn_KI270744v1        109188  .       G       T       19.0264 .       DP=3;VDB=0.991985;MQSB=1.0;SGB=-0.511536;MQ0F=0.0;AF1=1.0;AC1=2.0;MQ=32;FQ=-35.9869;DP4=0,0,2,1 GT:PL:DP:AD     ./.:.:.:.       1/1:51,9,0:3:0,3</a:t>
            </a:r>
          </a:p>
          <a:p>
            <a:pPr marL="0" indent="0">
              <a:buNone/>
            </a:pPr>
            <a:r>
              <a:rPr lang="en-US" sz="2000" dirty="0"/>
              <a:t>chrUn_KI270744v1        109322  .       A       G       29.1197 .       DP=3;VDB=0.02;RPB=1.0;MQB=1.0;BQB=1.0;MQSB=1.0;SGB=-0.453602;MQ0F=0.0;AF1=0.512851;AC1=1.0;MQ=33;FQ=-14.1557;PV4=0.333333,1.0,1.0,0.0;DP4=1,0,0,2       GT:PL:DP:AD    ./.:.:.:.        0/1:59,0,13:3:1,2</a:t>
            </a:r>
          </a:p>
          <a:p>
            <a:pPr marL="0" indent="0">
              <a:buNone/>
            </a:pPr>
            <a:r>
              <a:rPr lang="en-US" sz="2000" dirty="0"/>
              <a:t>chrUn_KI270754v1        36070   .       C       A       21.7931 .       DP=2;VDB=0.02;SGB=-0.453602;MQ0F=0.0;AF1=1.0;AC1=2.0;MQ=29;FQ=-32.988;DP4=0,0,2,0       GT:PL:DP:AD     ./.:.:.:.       1/1:53,6,0:2:0,2</a:t>
            </a:r>
          </a:p>
          <a:p>
            <a:pPr marL="0" indent="0">
              <a:buNone/>
            </a:pPr>
            <a:r>
              <a:rPr lang="en-US" sz="2000" dirty="0"/>
              <a:t>chrUn_KI270757v1        16096   .       A       C       12.0443 .       DP=2;VDB=0.02;SGB=-0.453602;MQ0F=0.0;AF1=1.0;AC1=2.0;MQ=24;FQ=-32.9882;DP4=0,0,2,0      GT:PL:DP:AD     ./.:.:.:.       1/1:43,6,0:2:0,2</a:t>
            </a:r>
          </a:p>
          <a:p>
            <a:pPr marL="0" indent="0">
              <a:buNone/>
            </a:pPr>
            <a:r>
              <a:rPr lang="en-US" sz="2000" dirty="0"/>
              <a:t>chrUn_KI270757v1        16203   .       G       A       4.60864 .       DP=2;VDB=0.02;SGB=-0.453602;MQ0F=0.0;AF1=1.0;AC1=2.0;MQ=24;FQ=-32.9897;DP4=0,0,0,2      GT:PL:DP:AD     ./.:.:.:.       1/1:34,6,0:2:0,2</a:t>
            </a:r>
          </a:p>
          <a:p>
            <a:pPr marL="0" indent="0">
              <a:buNone/>
            </a:pPr>
            <a:r>
              <a:rPr lang="en-US" sz="2000" dirty="0"/>
              <a:t>chrUn_KI270757v1        16221   .       G       T       12.0443 .       DP=2;VDB=0.02;SGB=-0.453602;MQ0F=0.0;AF1=1.0;AC1=2.0;MQ=24;FQ=-32.9882;DP4=0,0,0,2      GT:PL:DP:AD     ./.:.:.:.       1/1:43,6,0:2:0,2</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7DE695A8-FCB5-47CE-A62C-E547C6F46AD9}"/>
              </a:ext>
            </a:extLst>
          </p:cNvPr>
          <p:cNvSpPr>
            <a:spLocks noGrp="1"/>
          </p:cNvSpPr>
          <p:nvPr>
            <p:ph type="sldNum" sz="quarter" idx="12"/>
          </p:nvPr>
        </p:nvSpPr>
        <p:spPr/>
        <p:txBody>
          <a:bodyPr/>
          <a:lstStyle/>
          <a:p>
            <a:fld id="{79EB0BAA-089B-F446-9CF3-DE954596BEEC}" type="slidenum">
              <a:rPr lang="en-US" smtClean="0"/>
              <a:t>68</a:t>
            </a:fld>
            <a:endParaRPr lang="en-US"/>
          </a:p>
        </p:txBody>
      </p:sp>
    </p:spTree>
    <p:extLst>
      <p:ext uri="{BB962C8B-B14F-4D97-AF65-F5344CB8AC3E}">
        <p14:creationId xmlns:p14="http://schemas.microsoft.com/office/powerpoint/2010/main" val="11248313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Jan 24,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675A87AE-4C60-4A30-A68C-1F4765427F5B}"/>
              </a:ext>
            </a:extLst>
          </p:cNvPr>
          <p:cNvSpPr>
            <a:spLocks noGrp="1"/>
          </p:cNvSpPr>
          <p:nvPr>
            <p:ph type="sldNum" sz="quarter" idx="12"/>
          </p:nvPr>
        </p:nvSpPr>
        <p:spPr/>
        <p:txBody>
          <a:bodyPr/>
          <a:lstStyle/>
          <a:p>
            <a:fld id="{79EB0BAA-089B-F446-9CF3-DE954596BEEC}" type="slidenum">
              <a:rPr lang="en-US" smtClean="0"/>
              <a:t>69</a:t>
            </a:fld>
            <a:endParaRPr lang="en-US"/>
          </a:p>
        </p:txBody>
      </p:sp>
    </p:spTree>
    <p:extLst>
      <p:ext uri="{BB962C8B-B14F-4D97-AF65-F5344CB8AC3E}">
        <p14:creationId xmlns:p14="http://schemas.microsoft.com/office/powerpoint/2010/main" val="659269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BB7BC-F334-274E-BC76-5D9B27AE01DB}"/>
              </a:ext>
            </a:extLst>
          </p:cNvPr>
          <p:cNvSpPr>
            <a:spLocks noGrp="1"/>
          </p:cNvSpPr>
          <p:nvPr>
            <p:ph type="title"/>
          </p:nvPr>
        </p:nvSpPr>
        <p:spPr>
          <a:xfrm>
            <a:off x="219770" y="134667"/>
            <a:ext cx="8574823" cy="497235"/>
          </a:xfrm>
        </p:spPr>
        <p:txBody>
          <a:bodyPr>
            <a:normAutofit fontScale="90000"/>
          </a:bodyPr>
          <a:lstStyle/>
          <a:p>
            <a:r>
              <a:rPr lang="en-US" b="1" dirty="0">
                <a:solidFill>
                  <a:srgbClr val="1F0DFF"/>
                </a:solidFill>
              </a:rPr>
              <a:t>July 21, 2019 Meeting To-Do </a:t>
            </a:r>
          </a:p>
        </p:txBody>
      </p:sp>
      <p:sp>
        <p:nvSpPr>
          <p:cNvPr id="3" name="Content Placeholder 2">
            <a:extLst>
              <a:ext uri="{FF2B5EF4-FFF2-40B4-BE49-F238E27FC236}">
                <a16:creationId xmlns:a16="http://schemas.microsoft.com/office/drawing/2014/main" id="{D80FEC17-7DC9-3C4D-B919-199E063F0A5A}"/>
              </a:ext>
            </a:extLst>
          </p:cNvPr>
          <p:cNvSpPr>
            <a:spLocks noGrp="1"/>
          </p:cNvSpPr>
          <p:nvPr>
            <p:ph idx="1"/>
          </p:nvPr>
        </p:nvSpPr>
        <p:spPr>
          <a:xfrm>
            <a:off x="156116" y="877229"/>
            <a:ext cx="8987883" cy="5189034"/>
          </a:xfrm>
        </p:spPr>
        <p:txBody>
          <a:bodyPr>
            <a:normAutofit/>
          </a:bodyPr>
          <a:lstStyle/>
          <a:p>
            <a:pPr marL="0" indent="0">
              <a:buNone/>
            </a:pPr>
            <a:r>
              <a:rPr lang="en-US" sz="2000" dirty="0">
                <a:cs typeface="Times New Roman" panose="02020603050405020304" pitchFamily="18" charset="0"/>
              </a:rPr>
              <a:t>1. Find SNPs using pair-end data of 826, 827, 832. Then run DBM (chr10). </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July21.2019.PairEndDBM.txt</a:t>
            </a:r>
          </a:p>
          <a:p>
            <a:pPr marL="0" indent="0">
              <a:buNone/>
            </a:pPr>
            <a:r>
              <a:rPr lang="en-US" sz="2000" dirty="0">
                <a:cs typeface="Times New Roman" panose="02020603050405020304" pitchFamily="18" charset="0"/>
              </a:rPr>
              <a:t>2. (1) Run HapSeq2 on sample data </a:t>
            </a:r>
          </a:p>
          <a:p>
            <a:pPr marL="0" indent="0">
              <a:buNone/>
            </a:pPr>
            <a:r>
              <a:rPr lang="en-US" sz="2000" dirty="0">
                <a:cs typeface="Times New Roman" panose="02020603050405020304" pitchFamily="18" charset="0"/>
              </a:rPr>
              <a:t>    (2) Prepare HapSeq2 input and then run HapSeq2 using real data 826, 827, 832</a:t>
            </a:r>
          </a:p>
          <a:p>
            <a:pPr marL="0" indent="0">
              <a:buNone/>
            </a:pPr>
            <a:r>
              <a:rPr lang="en-US" sz="2000" dirty="0">
                <a:cs typeface="Times New Roman" panose="02020603050405020304" pitchFamily="18" charset="0"/>
              </a:rPr>
              <a:t>	</a:t>
            </a:r>
            <a:r>
              <a:rPr lang="en-US" sz="2000" dirty="0">
                <a:solidFill>
                  <a:srgbClr val="00B050"/>
                </a:solidFill>
                <a:cs typeface="Times New Roman" panose="02020603050405020304" pitchFamily="18" charset="0"/>
              </a:rPr>
              <a:t>In progress</a:t>
            </a:r>
            <a:r>
              <a:rPr lang="en-US" sz="2000" dirty="0">
                <a:cs typeface="Times New Roman" panose="02020603050405020304" pitchFamily="18" charset="0"/>
              </a:rPr>
              <a:t>, see July21.2019.HapSeq2BamParser.txt</a:t>
            </a:r>
          </a:p>
          <a:p>
            <a:pPr marL="0" indent="0">
              <a:buNone/>
            </a:pPr>
            <a:r>
              <a:rPr lang="en-US" sz="2000" dirty="0">
                <a:solidFill>
                  <a:srgbClr val="00B050"/>
                </a:solidFill>
                <a:cs typeface="Times New Roman" panose="02020603050405020304" pitchFamily="18" charset="0"/>
              </a:rPr>
              <a:t>	</a:t>
            </a:r>
            <a:endParaRPr lang="en-US" sz="2000" dirty="0">
              <a:cs typeface="Times New Roman" panose="02020603050405020304" pitchFamily="18" charset="0"/>
            </a:endParaRPr>
          </a:p>
          <a:p>
            <a:pPr marL="0" indent="0">
              <a:buNone/>
            </a:pPr>
            <a:endParaRPr lang="en-US" sz="20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21CC3A8-0351-46CE-A7BA-56AC866DAEE9}"/>
              </a:ext>
            </a:extLst>
          </p:cNvPr>
          <p:cNvSpPr>
            <a:spLocks noGrp="1"/>
          </p:cNvSpPr>
          <p:nvPr>
            <p:ph type="sldNum" sz="quarter" idx="12"/>
          </p:nvPr>
        </p:nvSpPr>
        <p:spPr/>
        <p:txBody>
          <a:bodyPr/>
          <a:lstStyle/>
          <a:p>
            <a:fld id="{79EB0BAA-089B-F446-9CF3-DE954596BEEC}" type="slidenum">
              <a:rPr lang="en-US" smtClean="0"/>
              <a:t>7</a:t>
            </a:fld>
            <a:endParaRPr lang="en-US"/>
          </a:p>
        </p:txBody>
      </p:sp>
    </p:spTree>
    <p:extLst>
      <p:ext uri="{BB962C8B-B14F-4D97-AF65-F5344CB8AC3E}">
        <p14:creationId xmlns:p14="http://schemas.microsoft.com/office/powerpoint/2010/main" val="140529781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fontScale="85000" lnSpcReduction="10000"/>
          </a:bodyPr>
          <a:lstStyle/>
          <a:p>
            <a:pPr marL="0" indent="0">
              <a:buNone/>
            </a:pPr>
            <a:r>
              <a:rPr lang="en-US" sz="2000" dirty="0">
                <a:solidFill>
                  <a:srgbClr val="00B050"/>
                </a:solidFill>
              </a:rPr>
              <a:t>1. Create input for Whatshap </a:t>
            </a:r>
            <a:r>
              <a:rPr lang="en-US" sz="2000" dirty="0" err="1">
                <a:solidFill>
                  <a:srgbClr val="00B050"/>
                </a:solidFill>
              </a:rPr>
              <a:t>multisample</a:t>
            </a:r>
            <a:r>
              <a:rPr lang="en-US" sz="2000" dirty="0">
                <a:solidFill>
                  <a:srgbClr val="00B050"/>
                </a:solidFill>
              </a:rPr>
              <a:t>: see Bertie’s work report notes on PPT slide 88 - 98</a:t>
            </a:r>
          </a:p>
          <a:p>
            <a:pPr marL="0" indent="0">
              <a:buNone/>
            </a:pPr>
            <a:r>
              <a:rPr lang="en-US" sz="2000" dirty="0"/>
              <a:t>I added a sample identifier to each RG and prepared a single VCF using </a:t>
            </a:r>
            <a:r>
              <a:rPr lang="en-US" sz="2000" dirty="0" err="1"/>
              <a:t>bcftools</a:t>
            </a:r>
            <a:r>
              <a:rPr lang="en-US" sz="2000" dirty="0"/>
              <a:t> </a:t>
            </a:r>
            <a:r>
              <a:rPr lang="en-US" sz="2000" dirty="0" err="1"/>
              <a:t>mpileup</a:t>
            </a:r>
            <a:r>
              <a:rPr lang="en-US" sz="2000" dirty="0"/>
              <a:t>. Haplotype phased with </a:t>
            </a:r>
            <a:r>
              <a:rPr lang="en-US" sz="2000" dirty="0" err="1"/>
              <a:t>WhatsHap</a:t>
            </a:r>
            <a:r>
              <a:rPr lang="en-US" sz="2000" dirty="0"/>
              <a:t>, See slide 71</a:t>
            </a:r>
          </a:p>
          <a:p>
            <a:pPr marL="0" indent="0">
              <a:buNone/>
            </a:pPr>
            <a:endParaRPr lang="en-US" sz="2000" dirty="0"/>
          </a:p>
          <a:p>
            <a:pPr marL="0" indent="0">
              <a:buNone/>
            </a:pPr>
            <a:r>
              <a:rPr lang="en-US" sz="2000" dirty="0"/>
              <a:t>2. (1) Run Whatshap with indels included for each single sample (826, 827, 832, 847, 850) </a:t>
            </a:r>
          </a:p>
          <a:p>
            <a:pPr marL="0" indent="0">
              <a:buNone/>
            </a:pPr>
            <a:r>
              <a:rPr lang="en-US" sz="2000" dirty="0"/>
              <a:t>(2) and 5 sample </a:t>
            </a:r>
          </a:p>
          <a:p>
            <a:pPr marL="0" indent="0">
              <a:buNone/>
            </a:pPr>
            <a:r>
              <a:rPr lang="en-US" sz="2000" dirty="0"/>
              <a:t>(3) See WhatsHap_5_samples.Nov24.2019.txt for Bertie's script and screen output and use diff to compare your two's output</a:t>
            </a:r>
          </a:p>
          <a:p>
            <a:pPr marL="0" indent="0">
              <a:buNone/>
            </a:pPr>
            <a:r>
              <a:rPr lang="en-US" sz="2000" dirty="0"/>
              <a:t>(4) Diff the phased.vcf of each sample with the phased.vcf from the 5-sample</a:t>
            </a:r>
          </a:p>
          <a:p>
            <a:pPr marL="0" indent="0">
              <a:buNone/>
            </a:pPr>
            <a:r>
              <a:rPr lang="en-US" sz="2000" dirty="0"/>
              <a:t>see Bertie's PPT slide 94 -98 for her previous comparison</a:t>
            </a:r>
          </a:p>
          <a:p>
            <a:pPr marL="0" indent="0">
              <a:buNone/>
            </a:pPr>
            <a:endParaRPr lang="en-US" sz="2000" dirty="0"/>
          </a:p>
          <a:p>
            <a:pPr marL="0" indent="0">
              <a:buNone/>
            </a:pPr>
            <a:r>
              <a:rPr lang="en-US" sz="2000" dirty="0"/>
              <a:t>3. (1) Filter out the indels for each sample </a:t>
            </a:r>
          </a:p>
          <a:p>
            <a:pPr marL="0" indent="0">
              <a:buNone/>
            </a:pPr>
            <a:r>
              <a:rPr lang="en-US" sz="2000" dirty="0"/>
              <a:t>(2) Phase each sample without indels (3) phase 5 sample</a:t>
            </a:r>
          </a:p>
          <a:p>
            <a:pPr marL="0" indent="0">
              <a:buNone/>
            </a:pPr>
            <a:r>
              <a:rPr lang="en-US" sz="2000" dirty="0"/>
              <a:t>(3) Diff the phased.vcf of each sample with the phased.vcf from the 5-sample</a:t>
            </a:r>
          </a:p>
          <a:p>
            <a:pPr marL="0" indent="0">
              <a:buNone/>
            </a:pPr>
            <a:endParaRPr lang="en-US" sz="2000" dirty="0"/>
          </a:p>
          <a:p>
            <a:pPr marL="0" indent="0">
              <a:buNone/>
            </a:pPr>
            <a:r>
              <a:rPr lang="en-US" sz="2000" dirty="0"/>
              <a:t>4. Check the default coverage setting for Whatshap and see if we can change this setting</a:t>
            </a:r>
          </a:p>
          <a:p>
            <a:pPr marL="0" indent="0">
              <a:buNone/>
            </a:pPr>
            <a:r>
              <a:rPr lang="en-US" sz="2000" dirty="0"/>
              <a:t>5. Check if Whatshap supports phasing for homozygous sites "1/1"</a:t>
            </a:r>
          </a:p>
          <a:p>
            <a:pPr marL="0" indent="0">
              <a:buNone/>
            </a:pPr>
            <a:r>
              <a:rPr lang="en-US" sz="2000" dirty="0"/>
              <a:t>see the following example from the end of "WhatsHap_826T_827T.Nov23.2019.txt"</a:t>
            </a:r>
          </a:p>
        </p:txBody>
      </p:sp>
      <p:sp>
        <p:nvSpPr>
          <p:cNvPr id="2" name="Slide Number Placeholder 1">
            <a:extLst>
              <a:ext uri="{FF2B5EF4-FFF2-40B4-BE49-F238E27FC236}">
                <a16:creationId xmlns:a16="http://schemas.microsoft.com/office/drawing/2014/main" id="{E4B74894-BAB5-4FA8-8252-0CFD79CB3809}"/>
              </a:ext>
            </a:extLst>
          </p:cNvPr>
          <p:cNvSpPr>
            <a:spLocks noGrp="1"/>
          </p:cNvSpPr>
          <p:nvPr>
            <p:ph type="sldNum" sz="quarter" idx="12"/>
          </p:nvPr>
        </p:nvSpPr>
        <p:spPr/>
        <p:txBody>
          <a:bodyPr/>
          <a:lstStyle/>
          <a:p>
            <a:fld id="{79EB0BAA-089B-F446-9CF3-DE954596BEEC}" type="slidenum">
              <a:rPr lang="en-US" smtClean="0"/>
              <a:t>70</a:t>
            </a:fld>
            <a:endParaRPr lang="en-US"/>
          </a:p>
        </p:txBody>
      </p:sp>
    </p:spTree>
    <p:extLst>
      <p:ext uri="{BB962C8B-B14F-4D97-AF65-F5344CB8AC3E}">
        <p14:creationId xmlns:p14="http://schemas.microsoft.com/office/powerpoint/2010/main" val="25703642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fontScale="85000" lnSpcReduction="10000"/>
          </a:bodyPr>
          <a:lstStyle/>
          <a:p>
            <a:pPr marL="0" indent="0">
              <a:buNone/>
            </a:pPr>
            <a:r>
              <a:rPr lang="en-US" sz="2000" dirty="0"/>
              <a:t>[s_m774@login2 MIHA.input.2020.1.14]$ </a:t>
            </a:r>
            <a:r>
              <a:rPr lang="en-US" sz="2000" dirty="0" err="1"/>
              <a:t>pwd</a:t>
            </a:r>
            <a:endParaRPr lang="en-US" sz="2000" dirty="0"/>
          </a:p>
          <a:p>
            <a:pPr marL="0" indent="0">
              <a:buNone/>
            </a:pPr>
            <a:r>
              <a:rPr lang="en-US" sz="2000" dirty="0"/>
              <a:t>/home/s_m774/data/MIHA.input.2020.1.14</a:t>
            </a:r>
          </a:p>
          <a:p>
            <a:pPr marL="0" indent="0">
              <a:buNone/>
            </a:pPr>
            <a:endParaRPr lang="en-US" sz="2000" dirty="0"/>
          </a:p>
          <a:p>
            <a:pPr marL="0" indent="0">
              <a:buNone/>
            </a:pPr>
            <a:r>
              <a:rPr lang="en-US" sz="2000" dirty="0"/>
              <a:t># tagged each bam file with read group </a:t>
            </a:r>
          </a:p>
          <a:p>
            <a:pPr marL="0" indent="0">
              <a:buNone/>
            </a:pPr>
            <a:r>
              <a:rPr lang="en-US" sz="2000" dirty="0"/>
              <a:t>[s_m774@login2 </a:t>
            </a:r>
            <a:r>
              <a:rPr lang="en-US" sz="2000" dirty="0" err="1"/>
              <a:t>whatshap.data</a:t>
            </a:r>
            <a:r>
              <a:rPr lang="en-US" sz="2000" dirty="0"/>
              <a:t>]$ /group/hon/hon3398o/0.course.files/software/samtools-1.9/</a:t>
            </a:r>
            <a:r>
              <a:rPr lang="en-US" sz="2000" dirty="0" err="1"/>
              <a:t>samtools</a:t>
            </a:r>
            <a:r>
              <a:rPr lang="en-US" sz="2000" dirty="0"/>
              <a:t> </a:t>
            </a:r>
            <a:r>
              <a:rPr lang="en-US" sz="2000" dirty="0" err="1"/>
              <a:t>addreplacerg</a:t>
            </a:r>
            <a:r>
              <a:rPr lang="en-US" sz="2000" dirty="0"/>
              <a:t> -r 'ID:826' -r 'SM:826' -o 826RG.chr10.bam 826.chr10.sorted.bam</a:t>
            </a:r>
          </a:p>
          <a:p>
            <a:pPr marL="0" indent="0">
              <a:buNone/>
            </a:pPr>
            <a:r>
              <a:rPr lang="en-US" sz="2000" dirty="0"/>
              <a:t>[s_m774@login2 </a:t>
            </a:r>
            <a:r>
              <a:rPr lang="en-US" sz="2000" dirty="0" err="1"/>
              <a:t>whatshap.data</a:t>
            </a:r>
            <a:r>
              <a:rPr lang="en-US" sz="2000" dirty="0"/>
              <a:t>]$ /group/hon/hon3398o/0.course.files/software/samtools-1.9/</a:t>
            </a:r>
            <a:r>
              <a:rPr lang="en-US" sz="2000" dirty="0" err="1"/>
              <a:t>samtools</a:t>
            </a:r>
            <a:r>
              <a:rPr lang="en-US" sz="2000" dirty="0"/>
              <a:t> </a:t>
            </a:r>
            <a:r>
              <a:rPr lang="en-US" sz="2000" dirty="0" err="1"/>
              <a:t>addreplacerg</a:t>
            </a:r>
            <a:r>
              <a:rPr lang="en-US" sz="2000" dirty="0"/>
              <a:t> -r 'ID:826' -r 'SM:827' -o 827RG.chr10.bam 827.chr10.sorted.bam</a:t>
            </a:r>
          </a:p>
          <a:p>
            <a:pPr marL="0" indent="0">
              <a:buNone/>
            </a:pPr>
            <a:endParaRPr lang="en-US" sz="2000" dirty="0"/>
          </a:p>
          <a:p>
            <a:pPr marL="0" indent="0">
              <a:buNone/>
            </a:pPr>
            <a:endParaRPr lang="en-US" sz="2000" dirty="0"/>
          </a:p>
          <a:p>
            <a:pPr marL="0" indent="0">
              <a:buNone/>
            </a:pPr>
            <a:r>
              <a:rPr lang="en-US" sz="2000" dirty="0"/>
              <a:t># index each bam</a:t>
            </a:r>
          </a:p>
          <a:p>
            <a:pPr marL="0" indent="0">
              <a:buNone/>
            </a:pPr>
            <a:r>
              <a:rPr lang="en-US" sz="2000" dirty="0"/>
              <a:t>[s_m774@login1 </a:t>
            </a:r>
            <a:r>
              <a:rPr lang="en-US" sz="2000" dirty="0" err="1"/>
              <a:t>whatshap.data</a:t>
            </a:r>
            <a:r>
              <a:rPr lang="en-US" sz="2000" dirty="0"/>
              <a:t>]$ /group/hon/hon3398o/0.course.files/software/samtools-1.9/</a:t>
            </a:r>
            <a:r>
              <a:rPr lang="en-US" sz="2000" dirty="0" err="1"/>
              <a:t>samtools</a:t>
            </a:r>
            <a:r>
              <a:rPr lang="en-US" sz="2000" dirty="0"/>
              <a:t> index 826RG.chr10.bam 826RG.chr10.bai</a:t>
            </a:r>
          </a:p>
          <a:p>
            <a:pPr marL="0" indent="0">
              <a:buNone/>
            </a:pPr>
            <a:r>
              <a:rPr lang="en-US" sz="2000" dirty="0"/>
              <a:t>[s_m774@login1 </a:t>
            </a:r>
            <a:r>
              <a:rPr lang="en-US" sz="2000" dirty="0" err="1"/>
              <a:t>whatshap.data</a:t>
            </a:r>
            <a:r>
              <a:rPr lang="en-US" sz="2000" dirty="0"/>
              <a:t>]$ /group/hon/hon3398o/0.course.files/software/samtools-1.9/</a:t>
            </a:r>
            <a:r>
              <a:rPr lang="en-US" sz="2000" dirty="0" err="1"/>
              <a:t>samtools</a:t>
            </a:r>
            <a:r>
              <a:rPr lang="en-US" sz="2000" dirty="0"/>
              <a:t> index 827RG.chr10.bam 827RG.chr10.bai</a:t>
            </a:r>
          </a:p>
          <a:p>
            <a:pPr marL="0" indent="0">
              <a:buNone/>
            </a:pPr>
            <a:endParaRPr lang="en-US" sz="2000" dirty="0"/>
          </a:p>
          <a:p>
            <a:pPr marL="0" indent="0">
              <a:buNone/>
            </a:pPr>
            <a:r>
              <a:rPr lang="en-US" sz="2000" dirty="0"/>
              <a:t># bamList.txt</a:t>
            </a:r>
          </a:p>
          <a:p>
            <a:pPr marL="0" indent="0">
              <a:buNone/>
            </a:pPr>
            <a:r>
              <a:rPr lang="en-US" sz="2000" dirty="0"/>
              <a:t>826RG.chr10.bam</a:t>
            </a:r>
          </a:p>
          <a:p>
            <a:pPr marL="0" indent="0">
              <a:buNone/>
            </a:pPr>
            <a:r>
              <a:rPr lang="en-US" sz="2000" dirty="0"/>
              <a:t>827RG.chr10.bam</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66738D19-AC9F-4519-B9BE-7B838E6FB068}"/>
              </a:ext>
            </a:extLst>
          </p:cNvPr>
          <p:cNvSpPr>
            <a:spLocks noGrp="1"/>
          </p:cNvSpPr>
          <p:nvPr>
            <p:ph type="sldNum" sz="quarter" idx="12"/>
          </p:nvPr>
        </p:nvSpPr>
        <p:spPr/>
        <p:txBody>
          <a:bodyPr/>
          <a:lstStyle/>
          <a:p>
            <a:fld id="{79EB0BAA-089B-F446-9CF3-DE954596BEEC}" type="slidenum">
              <a:rPr lang="en-US" smtClean="0"/>
              <a:t>71</a:t>
            </a:fld>
            <a:endParaRPr lang="en-US"/>
          </a:p>
        </p:txBody>
      </p:sp>
    </p:spTree>
    <p:extLst>
      <p:ext uri="{BB962C8B-B14F-4D97-AF65-F5344CB8AC3E}">
        <p14:creationId xmlns:p14="http://schemas.microsoft.com/office/powerpoint/2010/main" val="70493101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a:bodyPr>
          <a:lstStyle/>
          <a:p>
            <a:pPr marL="0" indent="0">
              <a:buNone/>
            </a:pPr>
            <a:r>
              <a:rPr lang="en-US" sz="2000" dirty="0"/>
              <a:t># call SNPs with </a:t>
            </a:r>
            <a:r>
              <a:rPr lang="en-US" sz="2000" dirty="0" err="1"/>
              <a:t>mpileup</a:t>
            </a:r>
            <a:endParaRPr lang="en-US" sz="2000" dirty="0"/>
          </a:p>
          <a:p>
            <a:pPr marL="0" indent="0">
              <a:buNone/>
            </a:pPr>
            <a:r>
              <a:rPr lang="en-US" sz="2000" dirty="0"/>
              <a:t># -b bam list</a:t>
            </a:r>
          </a:p>
          <a:p>
            <a:pPr marL="0" indent="0">
              <a:buNone/>
            </a:pPr>
            <a:r>
              <a:rPr lang="en-US" sz="2000" dirty="0"/>
              <a:t># -f FASTA format index</a:t>
            </a:r>
          </a:p>
          <a:p>
            <a:pPr marL="0" indent="0">
              <a:buNone/>
            </a:pPr>
            <a:endParaRPr lang="en-US" sz="2000" dirty="0"/>
          </a:p>
          <a:p>
            <a:pPr marL="0" indent="0">
              <a:buNone/>
            </a:pPr>
            <a:r>
              <a:rPr lang="en-US" sz="2000" dirty="0"/>
              <a:t># filter SNPs with </a:t>
            </a:r>
            <a:r>
              <a:rPr lang="en-US" sz="2000" dirty="0" err="1"/>
              <a:t>bcftools</a:t>
            </a:r>
            <a:r>
              <a:rPr lang="en-US" sz="2000" dirty="0"/>
              <a:t> call</a:t>
            </a:r>
          </a:p>
          <a:p>
            <a:pPr marL="0" indent="0">
              <a:buNone/>
            </a:pPr>
            <a:r>
              <a:rPr lang="en-US" sz="2000" dirty="0"/>
              <a:t># -c consensus caller</a:t>
            </a:r>
          </a:p>
          <a:p>
            <a:pPr marL="0" indent="0">
              <a:buNone/>
            </a:pPr>
            <a:r>
              <a:rPr lang="en-US" sz="2000" dirty="0"/>
              <a:t># -v variant sites only output</a:t>
            </a:r>
          </a:p>
          <a:p>
            <a:pPr marL="0" indent="0">
              <a:buNone/>
            </a:pPr>
            <a:r>
              <a:rPr lang="en-US" sz="2000" dirty="0"/>
              <a:t># -o output file</a:t>
            </a:r>
          </a:p>
          <a:p>
            <a:pPr marL="0" indent="0">
              <a:buNone/>
            </a:pPr>
            <a:endParaRPr lang="en-US" sz="2000" dirty="0"/>
          </a:p>
          <a:p>
            <a:pPr marL="0" indent="0">
              <a:buNone/>
            </a:pPr>
            <a:r>
              <a:rPr lang="en-US" sz="2000" dirty="0"/>
              <a:t>[s_m774@login2 </a:t>
            </a:r>
            <a:r>
              <a:rPr lang="en-US" sz="2000" dirty="0" err="1"/>
              <a:t>whatshap.data</a:t>
            </a:r>
            <a:r>
              <a:rPr lang="en-US" sz="2000" dirty="0"/>
              <a:t>]$ /group/hon/hon3398o/0.course.files/software/bcftools-1.9/</a:t>
            </a:r>
            <a:r>
              <a:rPr lang="en-US" sz="2000" dirty="0" err="1"/>
              <a:t>bcftools</a:t>
            </a:r>
            <a:r>
              <a:rPr lang="en-US" sz="2000" dirty="0"/>
              <a:t> </a:t>
            </a:r>
            <a:r>
              <a:rPr lang="en-US" sz="2000" dirty="0" err="1"/>
              <a:t>mpileup</a:t>
            </a:r>
            <a:r>
              <a:rPr lang="en-US" sz="2000" dirty="0"/>
              <a:t> -b bamList.txt -f chr10.fa | /group/hon/hon3398o/0.course.files/software/bcftools-1.9/</a:t>
            </a:r>
            <a:r>
              <a:rPr lang="en-US" sz="2000" dirty="0" err="1"/>
              <a:t>bcftools</a:t>
            </a:r>
            <a:r>
              <a:rPr lang="en-US" sz="2000" dirty="0"/>
              <a:t> call -cv -o 826.827.chr10.vcf</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FDB1B8D4-DD97-4442-A0B8-D63E84052716}"/>
              </a:ext>
            </a:extLst>
          </p:cNvPr>
          <p:cNvSpPr>
            <a:spLocks noGrp="1"/>
          </p:cNvSpPr>
          <p:nvPr>
            <p:ph type="sldNum" sz="quarter" idx="12"/>
          </p:nvPr>
        </p:nvSpPr>
        <p:spPr/>
        <p:txBody>
          <a:bodyPr/>
          <a:lstStyle/>
          <a:p>
            <a:fld id="{79EB0BAA-089B-F446-9CF3-DE954596BEEC}" type="slidenum">
              <a:rPr lang="en-US" smtClean="0"/>
              <a:t>72</a:t>
            </a:fld>
            <a:endParaRPr lang="en-US"/>
          </a:p>
        </p:txBody>
      </p:sp>
    </p:spTree>
    <p:extLst>
      <p:ext uri="{BB962C8B-B14F-4D97-AF65-F5344CB8AC3E}">
        <p14:creationId xmlns:p14="http://schemas.microsoft.com/office/powerpoint/2010/main" val="5101030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lnSpcReduction="10000"/>
          </a:bodyPr>
          <a:lstStyle/>
          <a:p>
            <a:pPr marL="0" indent="0">
              <a:buNone/>
            </a:pPr>
            <a:r>
              <a:rPr lang="en-US" sz="2000" dirty="0"/>
              <a:t># compress and index VCF</a:t>
            </a:r>
          </a:p>
          <a:p>
            <a:pPr marL="0" indent="0">
              <a:buNone/>
            </a:pPr>
            <a:r>
              <a:rPr lang="en-US" sz="2000" dirty="0"/>
              <a:t># -l level of compression</a:t>
            </a:r>
          </a:p>
          <a:p>
            <a:pPr marL="0" indent="0">
              <a:buNone/>
            </a:pPr>
            <a:r>
              <a:rPr lang="en-US" sz="2000" dirty="0"/>
              <a:t># -o output</a:t>
            </a:r>
          </a:p>
          <a:p>
            <a:pPr marL="0" indent="0">
              <a:buNone/>
            </a:pPr>
            <a:endParaRPr lang="en-US" sz="2000" dirty="0"/>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view -l 1 -o 826.827.chr10.vcf.gz 826.827.chr10.vcf</a:t>
            </a:r>
          </a:p>
          <a:p>
            <a:pPr marL="0" indent="0">
              <a:buNone/>
            </a:pPr>
            <a:r>
              <a:rPr lang="en-US" sz="2000" dirty="0"/>
              <a:t>[s_m774@login1 </a:t>
            </a:r>
            <a:r>
              <a:rPr lang="en-US" sz="2000" dirty="0" err="1"/>
              <a:t>whatshap.data</a:t>
            </a:r>
            <a:r>
              <a:rPr lang="en-US" sz="2000" dirty="0"/>
              <a:t>]$ /group/hon/hon3398o/0.course.files/software/bcftools-1.9/</a:t>
            </a:r>
            <a:r>
              <a:rPr lang="en-US" sz="2000" dirty="0" err="1"/>
              <a:t>bcftools</a:t>
            </a:r>
            <a:r>
              <a:rPr lang="en-US" sz="2000" dirty="0"/>
              <a:t> index 826.827.chr10.vcf.gz</a:t>
            </a:r>
          </a:p>
          <a:p>
            <a:pPr marL="0" indent="0">
              <a:buNone/>
            </a:pPr>
            <a:endParaRPr lang="en-US" sz="2000" dirty="0"/>
          </a:p>
          <a:p>
            <a:pPr marL="0" indent="0">
              <a:buNone/>
            </a:pPr>
            <a:r>
              <a:rPr lang="en-US" sz="2000" dirty="0"/>
              <a:t># Phase with Whatshap</a:t>
            </a:r>
          </a:p>
          <a:p>
            <a:pPr marL="0" indent="0">
              <a:buNone/>
            </a:pPr>
            <a:r>
              <a:rPr lang="en-US" sz="2000" dirty="0"/>
              <a:t>[s_m774@login1 </a:t>
            </a:r>
            <a:r>
              <a:rPr lang="en-US" sz="2000" dirty="0" err="1"/>
              <a:t>whatshap.data</a:t>
            </a:r>
            <a:r>
              <a:rPr lang="en-US" sz="2000" dirty="0"/>
              <a:t>]$ </a:t>
            </a:r>
            <a:r>
              <a:rPr lang="en-US" sz="2000" dirty="0" err="1"/>
              <a:t>whatshap</a:t>
            </a:r>
            <a:r>
              <a:rPr lang="en-US" sz="2000" dirty="0"/>
              <a:t> phase -o results/phased.826.827.vcf 826.827.chr10.vcf 826RG.chr10.bam 827RG.chr10.bam</a:t>
            </a:r>
          </a:p>
          <a:p>
            <a:pPr marL="0" indent="0">
              <a:buNone/>
            </a:pPr>
            <a:endParaRPr lang="en-US" sz="2000" dirty="0"/>
          </a:p>
          <a:p>
            <a:pPr marL="0" indent="0">
              <a:buNone/>
            </a:pPr>
            <a:r>
              <a:rPr lang="en-US" sz="2000" dirty="0"/>
              <a:t>This is </a:t>
            </a:r>
            <a:r>
              <a:rPr lang="en-US" sz="2000" dirty="0" err="1"/>
              <a:t>WhatsHap</a:t>
            </a:r>
            <a:r>
              <a:rPr lang="en-US" sz="2000" dirty="0"/>
              <a:t> 0.18 running under Python 3.7.4</a:t>
            </a:r>
          </a:p>
          <a:p>
            <a:pPr marL="0" indent="0">
              <a:buNone/>
            </a:pPr>
            <a:r>
              <a:rPr lang="en-US" sz="2000" dirty="0"/>
              <a:t>Working on 2 samples from 2 families</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71D3CC12-3610-4BAE-82D5-49F3B7DD9851}"/>
              </a:ext>
            </a:extLst>
          </p:cNvPr>
          <p:cNvSpPr>
            <a:spLocks noGrp="1"/>
          </p:cNvSpPr>
          <p:nvPr>
            <p:ph type="sldNum" sz="quarter" idx="12"/>
          </p:nvPr>
        </p:nvSpPr>
        <p:spPr/>
        <p:txBody>
          <a:bodyPr/>
          <a:lstStyle/>
          <a:p>
            <a:fld id="{79EB0BAA-089B-F446-9CF3-DE954596BEEC}" type="slidenum">
              <a:rPr lang="en-US" smtClean="0"/>
              <a:t>73</a:t>
            </a:fld>
            <a:endParaRPr lang="en-US"/>
          </a:p>
        </p:txBody>
      </p:sp>
    </p:spTree>
    <p:extLst>
      <p:ext uri="{BB962C8B-B14F-4D97-AF65-F5344CB8AC3E}">
        <p14:creationId xmlns:p14="http://schemas.microsoft.com/office/powerpoint/2010/main" val="240786725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096000"/>
          </a:xfrm>
        </p:spPr>
        <p:txBody>
          <a:bodyPr>
            <a:normAutofit fontScale="70000" lnSpcReduction="20000"/>
          </a:bodyPr>
          <a:lstStyle/>
          <a:p>
            <a:pPr marL="0" indent="0">
              <a:buNone/>
            </a:pPr>
            <a:r>
              <a:rPr lang="en-US" sz="2000" dirty="0"/>
              <a:t>[s_m774@login1 </a:t>
            </a:r>
            <a:r>
              <a:rPr lang="en-US" sz="2000" dirty="0" err="1"/>
              <a:t>whatshap.data</a:t>
            </a:r>
            <a:r>
              <a:rPr lang="en-US" sz="2000" dirty="0"/>
              <a:t>]$ tail results/phased.826.827.vcf</a:t>
            </a:r>
          </a:p>
          <a:p>
            <a:pPr marL="0" indent="0">
              <a:buNone/>
            </a:pPr>
            <a:r>
              <a:rPr lang="en-US" sz="2000" dirty="0"/>
              <a:t>chr10   133441924       .       G       A       30.0189 .       DP=1;SGB=-0.157211;MQ0F=0.0;AF1=1.0;AC1=4.0;MQ=60;FQ=-27.3623;DP4=0,0,1,0 GT:PL   1/1:60,3,0      0/1:0,0,0</a:t>
            </a:r>
          </a:p>
          <a:p>
            <a:pPr marL="0" indent="0">
              <a:buNone/>
            </a:pPr>
            <a:r>
              <a:rPr lang="en-US" sz="2000" dirty="0"/>
              <a:t>chr10   133442100       .       G       A       225.109 .       DP=5;VDB=0.534935;SGB=-0.950356;MQ0F=0.0;AF1=1.0;AC1=4.0;MQ=60;FQ=-35.6405;DP4=0,0,5,0    GT:PL   1/1:110,6,0     1/1:150,9,0</a:t>
            </a:r>
          </a:p>
          <a:p>
            <a:pPr marL="0" indent="0">
              <a:buNone/>
            </a:pPr>
            <a:r>
              <a:rPr lang="en-US" sz="2000" dirty="0"/>
              <a:t>chr10   133454558       .       A       C       11.3455 .       DP=1;SGB=-0.157211;MQ0F=0.0;AF1=1.0;AC1=4.0;MQ=60;FQ=-27.3625;DP4=0,0,1,0 GT:PL   0/1:0,0,0       1/1:41,3,0</a:t>
            </a:r>
          </a:p>
          <a:p>
            <a:pPr marL="0" indent="0">
              <a:buNone/>
            </a:pPr>
            <a:r>
              <a:rPr lang="en-US" sz="2000" dirty="0"/>
              <a:t>chr10   133454581       .       T       A       30.0189 .       DP=1;SGB=-0.157211;MQ0F=0.0;AF1=1.0;AC1=4.0;MQ=60;FQ=-27.3623;DP4=0,0,1,0 GT:PL   0/1:0,0,0       1/1:60,3,0</a:t>
            </a:r>
          </a:p>
          <a:p>
            <a:pPr marL="0" indent="0">
              <a:buNone/>
            </a:pPr>
            <a:r>
              <a:rPr lang="en-US" sz="2000" dirty="0"/>
              <a:t>chr10   133454677       .       A       G       19.0686 .       DP=1;SGB=-0.157211;MQ0F=0.0;AF1=1.0;AC1=4.0;MQ=60;FQ=-27.3624;DP4=0,0,0,1 GT:PL   0/1:0,0,0       1/1:49,3,0</a:t>
            </a:r>
          </a:p>
          <a:p>
            <a:pPr marL="0" indent="0">
              <a:buNone/>
            </a:pPr>
            <a:r>
              <a:rPr lang="en-US" sz="2000" dirty="0"/>
              <a:t>chr10   133497304       .       G       T       10.4272 .       DP=1;SGB=-0.157211;MQ0F=0.0;AF1=1.0;AC1=4.0;MQ=40;FQ=-27.3626;DP4=0,0,1,0 GT:PL   1/1:40,3,0      0/1:0,0,0</a:t>
            </a:r>
          </a:p>
          <a:p>
            <a:pPr marL="0" indent="0">
              <a:buNone/>
            </a:pPr>
            <a:r>
              <a:rPr lang="en-US" sz="2000" dirty="0"/>
              <a:t>chr10   133525528       .       T       C       5.46268 .       DP=5;RPB=1.0;MQB=1.0;BQB=1.0;SGB=-0.516033;MQ0F=0.0;AF1=0.499907;AC1=2.0;MQ=60;FQ=7.80603;PV4=1.0,1.8677e-05,1.0,1.0;DP4=4,0,1,0  GT:PL   0/0:0,0,0       0/1:34,0,171</a:t>
            </a:r>
          </a:p>
          <a:p>
            <a:pPr marL="0" indent="0">
              <a:buNone/>
            </a:pPr>
            <a:r>
              <a:rPr lang="en-US" sz="2000" dirty="0"/>
              <a:t>chr10   133566184       .       C       T       88.7677 .       DP=2;VDB=0.68;MQSB=1.0;SGB=0.0985265;MQ0F=0.0;AF1=1.0;AC1=4.0;MQ=60;FQ=-28.7411;DP4=0,0,1,1       GT:PL   1/1:120,6,0     1/1:0,0,0</a:t>
            </a:r>
          </a:p>
          <a:p>
            <a:pPr marL="0" indent="0">
              <a:buNone/>
            </a:pPr>
            <a:r>
              <a:rPr lang="en-US" sz="2000" dirty="0"/>
              <a:t>chr10   133566206       .       A       C       84.7676 .       DP=2;VDB=0.68;MQSB=1.0;SGB=0.0985265;MQ0F=0.0;AF1=1.0;AC1=4.0;MQ=60;FQ=-28.7411;DP4=0,0,1,1       GT:PL   1/1:116,6,0     1/1:0,0,0</a:t>
            </a:r>
          </a:p>
          <a:p>
            <a:pPr marL="0" indent="0">
              <a:buNone/>
            </a:pPr>
            <a:r>
              <a:rPr lang="en-US" sz="2000" dirty="0"/>
              <a:t>chr10   133659386       .       A       T       7.79817 .       DP=4;RPB=1.0;MQB=1.0;BQB=1.0;SGB=-0.516033;MQ0F=0.0;AF1=0.499956;AC1=2.0;MQ=43;FQ=10.431;PV4=1.0,0.0303153,1.0,1.0;DP4=3,0,1,0    GT:PL   0/1:37,0,89     0/1:0,0,0</a:t>
            </a:r>
          </a:p>
        </p:txBody>
      </p:sp>
      <p:sp>
        <p:nvSpPr>
          <p:cNvPr id="2" name="Slide Number Placeholder 1">
            <a:extLst>
              <a:ext uri="{FF2B5EF4-FFF2-40B4-BE49-F238E27FC236}">
                <a16:creationId xmlns:a16="http://schemas.microsoft.com/office/drawing/2014/main" id="{1BF43252-7E3D-44C7-87B2-D2666ADC9ED8}"/>
              </a:ext>
            </a:extLst>
          </p:cNvPr>
          <p:cNvSpPr>
            <a:spLocks noGrp="1"/>
          </p:cNvSpPr>
          <p:nvPr>
            <p:ph type="sldNum" sz="quarter" idx="12"/>
          </p:nvPr>
        </p:nvSpPr>
        <p:spPr/>
        <p:txBody>
          <a:bodyPr/>
          <a:lstStyle/>
          <a:p>
            <a:fld id="{79EB0BAA-089B-F446-9CF3-DE954596BEEC}" type="slidenum">
              <a:rPr lang="en-US" smtClean="0"/>
              <a:t>74</a:t>
            </a:fld>
            <a:endParaRPr lang="en-US"/>
          </a:p>
        </p:txBody>
      </p:sp>
    </p:spTree>
    <p:extLst>
      <p:ext uri="{BB962C8B-B14F-4D97-AF65-F5344CB8AC3E}">
        <p14:creationId xmlns:p14="http://schemas.microsoft.com/office/powerpoint/2010/main" val="42373899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Jan 31,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9FEE203E-6B32-45EA-BDE4-0B49E9C18A09}"/>
              </a:ext>
            </a:extLst>
          </p:cNvPr>
          <p:cNvSpPr>
            <a:spLocks noGrp="1"/>
          </p:cNvSpPr>
          <p:nvPr>
            <p:ph type="sldNum" sz="quarter" idx="12"/>
          </p:nvPr>
        </p:nvSpPr>
        <p:spPr/>
        <p:txBody>
          <a:bodyPr/>
          <a:lstStyle/>
          <a:p>
            <a:fld id="{79EB0BAA-089B-F446-9CF3-DE954596BEEC}" type="slidenum">
              <a:rPr lang="en-US" smtClean="0"/>
              <a:t>75</a:t>
            </a:fld>
            <a:endParaRPr lang="en-US"/>
          </a:p>
        </p:txBody>
      </p:sp>
    </p:spTree>
    <p:extLst>
      <p:ext uri="{BB962C8B-B14F-4D97-AF65-F5344CB8AC3E}">
        <p14:creationId xmlns:p14="http://schemas.microsoft.com/office/powerpoint/2010/main" val="285558705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7500" lnSpcReduction="20000"/>
          </a:bodyPr>
          <a:lstStyle/>
          <a:p>
            <a:pPr marL="0" indent="0">
              <a:buNone/>
            </a:pPr>
            <a:r>
              <a:rPr lang="en-US" sz="2000" dirty="0">
                <a:solidFill>
                  <a:srgbClr val="00B050"/>
                </a:solidFill>
              </a:rPr>
              <a:t>1. (1) Run Whatshap for 5 samples with indels included </a:t>
            </a:r>
          </a:p>
          <a:p>
            <a:pPr marL="0" indent="0">
              <a:buNone/>
            </a:pPr>
            <a:r>
              <a:rPr lang="en-US" sz="2000" dirty="0">
                <a:solidFill>
                  <a:srgbClr val="00B050"/>
                </a:solidFill>
              </a:rPr>
              <a:t>(2) and a single sample</a:t>
            </a:r>
          </a:p>
          <a:p>
            <a:pPr marL="0" indent="0">
              <a:buNone/>
            </a:pPr>
            <a:r>
              <a:rPr lang="en-US" sz="2000" dirty="0">
                <a:solidFill>
                  <a:srgbClr val="00B050"/>
                </a:solidFill>
              </a:rPr>
              <a:t>(3) See WhatsHap_5_samples.Nov24.2019.txt for Bertie's script and screen output and compare your two's output</a:t>
            </a:r>
          </a:p>
          <a:p>
            <a:pPr marL="0" indent="0">
              <a:buNone/>
            </a:pPr>
            <a:r>
              <a:rPr lang="en-US" sz="2000" dirty="0"/>
              <a:t>Phased results conflict: Sherwin phased more blocks in each sample with </a:t>
            </a:r>
            <a:r>
              <a:rPr lang="en-US" sz="2000" dirty="0" err="1"/>
              <a:t>WhatsHAP</a:t>
            </a:r>
            <a:r>
              <a:rPr lang="en-US" sz="2000" dirty="0"/>
              <a:t> - See slide 77</a:t>
            </a:r>
          </a:p>
          <a:p>
            <a:pPr marL="0" indent="0">
              <a:buNone/>
            </a:pPr>
            <a:r>
              <a:rPr lang="en-US" sz="2000" dirty="0">
                <a:solidFill>
                  <a:srgbClr val="00B050"/>
                </a:solidFill>
              </a:rPr>
              <a:t>(4) Diff the phased.vcf of single sample with the phased.vcf from the 5-sample</a:t>
            </a:r>
          </a:p>
          <a:p>
            <a:pPr marL="0" indent="0">
              <a:buNone/>
            </a:pPr>
            <a:r>
              <a:rPr lang="en-US" sz="2000" dirty="0">
                <a:solidFill>
                  <a:srgbClr val="00B050"/>
                </a:solidFill>
              </a:rPr>
              <a:t>see Bertie's PPT slide 94 -98 for her previous comparison</a:t>
            </a:r>
          </a:p>
          <a:p>
            <a:pPr marL="0" indent="0">
              <a:buNone/>
            </a:pPr>
            <a:r>
              <a:rPr lang="en-US" sz="2000" dirty="0" err="1"/>
              <a:t>WhatsHAP</a:t>
            </a:r>
            <a:r>
              <a:rPr lang="en-US" sz="2000" dirty="0"/>
              <a:t> includes a ‘.’ in phasing multi samples, otherwise results are identical - See slide 79</a:t>
            </a:r>
          </a:p>
          <a:p>
            <a:pPr marL="0" indent="0">
              <a:buNone/>
            </a:pPr>
            <a:endParaRPr lang="en-US" sz="2000" dirty="0"/>
          </a:p>
          <a:p>
            <a:pPr marL="0" indent="0">
              <a:buNone/>
            </a:pPr>
            <a:r>
              <a:rPr lang="en-US" sz="2000" dirty="0"/>
              <a:t>2. (1) Filter out the indels for each sample </a:t>
            </a:r>
          </a:p>
          <a:p>
            <a:pPr marL="0" indent="0">
              <a:buNone/>
            </a:pPr>
            <a:r>
              <a:rPr lang="en-US" sz="2000" dirty="0"/>
              <a:t>(2) Phase single sample without indels (3) phase 5 sample</a:t>
            </a:r>
          </a:p>
          <a:p>
            <a:pPr marL="0" indent="0">
              <a:buNone/>
            </a:pPr>
            <a:r>
              <a:rPr lang="en-US" sz="2000" dirty="0"/>
              <a:t>(4) Diff the phased.vcf of each sample with the phased.vcf from the 5-sample</a:t>
            </a:r>
          </a:p>
          <a:p>
            <a:pPr marL="0" indent="0">
              <a:buNone/>
            </a:pPr>
            <a:endParaRPr lang="en-US" sz="2000" dirty="0"/>
          </a:p>
          <a:p>
            <a:pPr marL="0" indent="0">
              <a:buNone/>
            </a:pPr>
            <a:r>
              <a:rPr lang="en-US" sz="2000" dirty="0">
                <a:solidFill>
                  <a:srgbClr val="00B050"/>
                </a:solidFill>
              </a:rPr>
              <a:t>3. Check the default coverage setting for Whatshap and see if we can change this setting</a:t>
            </a:r>
          </a:p>
          <a:p>
            <a:pPr marL="0" indent="0">
              <a:buNone/>
            </a:pPr>
            <a:r>
              <a:rPr lang="en-US" sz="2000" dirty="0">
                <a:hlinkClick r:id="rId2"/>
              </a:rPr>
              <a:t>https://whatshap.readthedocs.io/en/latest/guide.html#features-and-limitations</a:t>
            </a:r>
            <a:endParaRPr lang="en-US" sz="2000" dirty="0"/>
          </a:p>
          <a:p>
            <a:pPr marL="0" indent="0">
              <a:buNone/>
            </a:pPr>
            <a:r>
              <a:rPr lang="en-US" sz="2000" dirty="0"/>
              <a:t>Default coverage is 15X – </a:t>
            </a:r>
            <a:r>
              <a:rPr lang="en-US" sz="2000" dirty="0" err="1"/>
              <a:t>WhatHAP</a:t>
            </a:r>
            <a:r>
              <a:rPr lang="en-US" sz="2000" dirty="0"/>
              <a:t> does not seem have this setting based in their documentation</a:t>
            </a:r>
          </a:p>
          <a:p>
            <a:pPr marL="0" indent="0">
              <a:buNone/>
            </a:pPr>
            <a:endParaRPr lang="en-US" sz="2000" dirty="0"/>
          </a:p>
          <a:p>
            <a:pPr marL="0" indent="0">
              <a:buNone/>
            </a:pPr>
            <a:r>
              <a:rPr lang="en-US" sz="2000" dirty="0">
                <a:solidFill>
                  <a:srgbClr val="00B050"/>
                </a:solidFill>
              </a:rPr>
              <a:t>4. Check if Whatshap supports phasing for homozygous sites "1/1"</a:t>
            </a:r>
          </a:p>
          <a:p>
            <a:pPr marL="0" indent="0">
              <a:buNone/>
            </a:pPr>
            <a:r>
              <a:rPr lang="en-US" sz="2000" dirty="0">
                <a:solidFill>
                  <a:srgbClr val="00B050"/>
                </a:solidFill>
              </a:rPr>
              <a:t>see the following example from the end of "WhatsHap_826T_827T.Nov23.2019.txt“</a:t>
            </a:r>
          </a:p>
          <a:p>
            <a:pPr marL="0" indent="0">
              <a:buNone/>
            </a:pPr>
            <a:r>
              <a:rPr lang="en-US" sz="2000" dirty="0"/>
              <a:t>See slide 80</a:t>
            </a:r>
          </a:p>
        </p:txBody>
      </p:sp>
      <p:sp>
        <p:nvSpPr>
          <p:cNvPr id="2" name="Slide Number Placeholder 1">
            <a:extLst>
              <a:ext uri="{FF2B5EF4-FFF2-40B4-BE49-F238E27FC236}">
                <a16:creationId xmlns:a16="http://schemas.microsoft.com/office/drawing/2014/main" id="{B47A4A2A-8A49-4477-883C-D5EF460D44BD}"/>
              </a:ext>
            </a:extLst>
          </p:cNvPr>
          <p:cNvSpPr>
            <a:spLocks noGrp="1"/>
          </p:cNvSpPr>
          <p:nvPr>
            <p:ph type="sldNum" sz="quarter" idx="12"/>
          </p:nvPr>
        </p:nvSpPr>
        <p:spPr/>
        <p:txBody>
          <a:bodyPr/>
          <a:lstStyle/>
          <a:p>
            <a:fld id="{79EB0BAA-089B-F446-9CF3-DE954596BEEC}" type="slidenum">
              <a:rPr lang="en-US" smtClean="0"/>
              <a:t>76</a:t>
            </a:fld>
            <a:endParaRPr lang="en-US"/>
          </a:p>
        </p:txBody>
      </p:sp>
    </p:spTree>
    <p:extLst>
      <p:ext uri="{BB962C8B-B14F-4D97-AF65-F5344CB8AC3E}">
        <p14:creationId xmlns:p14="http://schemas.microsoft.com/office/powerpoint/2010/main" val="259054018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solidFill>
                  <a:srgbClr val="1F0DFF"/>
                </a:solidFill>
              </a:rPr>
              <a:t># Sherwin </a:t>
            </a:r>
            <a:r>
              <a:rPr lang="en-US" sz="2000" dirty="0" err="1">
                <a:solidFill>
                  <a:srgbClr val="1F0DFF"/>
                </a:solidFill>
              </a:rPr>
              <a:t>WhatsHAP</a:t>
            </a:r>
            <a:r>
              <a:rPr lang="en-US" sz="2000" dirty="0">
                <a:solidFill>
                  <a:srgbClr val="1F0DFF"/>
                </a:solidFill>
              </a:rPr>
              <a:t> output</a:t>
            </a:r>
          </a:p>
          <a:p>
            <a:pPr marL="0" indent="0">
              <a:buNone/>
            </a:pPr>
            <a:r>
              <a:rPr lang="en-US" sz="2000" dirty="0"/>
              <a:t>---- Processing individual 826</a:t>
            </a:r>
          </a:p>
          <a:p>
            <a:pPr marL="0" indent="0">
              <a:buNone/>
            </a:pPr>
            <a:r>
              <a:rPr lang="en-US" sz="2000" dirty="0"/>
              <a:t>MEC cost: 5340</a:t>
            </a:r>
          </a:p>
          <a:p>
            <a:pPr marL="0" indent="0">
              <a:buNone/>
            </a:pPr>
            <a:r>
              <a:rPr lang="en-US" sz="2000" dirty="0"/>
              <a:t>No. of phased blocks: 149</a:t>
            </a:r>
          </a:p>
          <a:p>
            <a:pPr marL="0" indent="0">
              <a:buNone/>
            </a:pPr>
            <a:r>
              <a:rPr lang="en-US" sz="2000" dirty="0"/>
              <a:t>Largest component contains 11 variants (2.8% of accessible variants) between position 43119791 and 43119827</a:t>
            </a:r>
          </a:p>
          <a:p>
            <a:pPr marL="0" indent="0">
              <a:buNone/>
            </a:pPr>
            <a:r>
              <a:rPr lang="en-US" sz="2000" dirty="0"/>
              <a:t>---- Processing individual 827</a:t>
            </a:r>
          </a:p>
          <a:p>
            <a:pPr marL="0" indent="0">
              <a:buNone/>
            </a:pPr>
            <a:r>
              <a:rPr lang="en-US" sz="2000" dirty="0"/>
              <a:t>MEC cost: 6605</a:t>
            </a:r>
          </a:p>
          <a:p>
            <a:pPr marL="0" indent="0">
              <a:buNone/>
            </a:pPr>
            <a:r>
              <a:rPr lang="en-US" sz="2000" dirty="0"/>
              <a:t>No. of phased blocks: 194</a:t>
            </a:r>
          </a:p>
          <a:p>
            <a:pPr marL="0" indent="0">
              <a:buNone/>
            </a:pPr>
            <a:r>
              <a:rPr lang="en-US" sz="2000" dirty="0"/>
              <a:t>Largest component contains 8 variants (1.5% of accessible variants) between position 43119801 and 43119827</a:t>
            </a:r>
          </a:p>
          <a:p>
            <a:pPr marL="0" indent="0">
              <a:buNone/>
            </a:pPr>
            <a:r>
              <a:rPr lang="en-US" sz="2000" dirty="0"/>
              <a:t>---- Processing individual 832</a:t>
            </a:r>
          </a:p>
          <a:p>
            <a:pPr marL="0" indent="0">
              <a:buNone/>
            </a:pPr>
            <a:r>
              <a:rPr lang="en-US" sz="2000" dirty="0"/>
              <a:t>MEC cost: 6526</a:t>
            </a:r>
          </a:p>
          <a:p>
            <a:pPr marL="0" indent="0">
              <a:buNone/>
            </a:pPr>
            <a:r>
              <a:rPr lang="en-US" sz="2000" dirty="0"/>
              <a:t>No. of phased blocks: 326</a:t>
            </a:r>
          </a:p>
          <a:p>
            <a:pPr marL="0" indent="0">
              <a:buNone/>
            </a:pPr>
            <a:r>
              <a:rPr lang="en-US" sz="2000" dirty="0"/>
              <a:t>Largest component contains 14 variants (1.5% of accessible variants) between position 43119407 and 43119916</a:t>
            </a:r>
          </a:p>
          <a:p>
            <a:pPr marL="0" indent="0">
              <a:buNone/>
            </a:pPr>
            <a:r>
              <a:rPr lang="en-US" sz="2000" dirty="0"/>
              <a:t>---- Processing individual 847</a:t>
            </a:r>
          </a:p>
          <a:p>
            <a:pPr marL="0" indent="0">
              <a:buNone/>
            </a:pPr>
            <a:r>
              <a:rPr lang="en-US" sz="2000" dirty="0"/>
              <a:t>MEC cost: 8249</a:t>
            </a:r>
          </a:p>
          <a:p>
            <a:pPr marL="0" indent="0">
              <a:buNone/>
            </a:pPr>
            <a:r>
              <a:rPr lang="en-US" sz="2000" dirty="0"/>
              <a:t>No. of phased blocks: 153</a:t>
            </a:r>
          </a:p>
          <a:p>
            <a:pPr marL="0" indent="0">
              <a:buNone/>
            </a:pPr>
            <a:r>
              <a:rPr lang="en-US" sz="2000" dirty="0"/>
              <a:t>Largest component contains 12 variants (2.7% of accessible variants) between position 43119646 and 43119827</a:t>
            </a:r>
          </a:p>
          <a:p>
            <a:pPr marL="0" indent="0">
              <a:buNone/>
            </a:pPr>
            <a:r>
              <a:rPr lang="en-US" sz="2000" dirty="0"/>
              <a:t>---- Processing individual 850</a:t>
            </a:r>
          </a:p>
          <a:p>
            <a:pPr marL="0" indent="0">
              <a:buNone/>
            </a:pPr>
            <a:r>
              <a:rPr lang="en-US" sz="2000" dirty="0"/>
              <a:t>MEC cost: 8588</a:t>
            </a:r>
          </a:p>
          <a:p>
            <a:pPr marL="0" indent="0">
              <a:buNone/>
            </a:pPr>
            <a:r>
              <a:rPr lang="en-US" sz="2000" dirty="0"/>
              <a:t>No. of phased blocks: 460</a:t>
            </a:r>
          </a:p>
          <a:p>
            <a:pPr marL="0" indent="0">
              <a:buNone/>
            </a:pPr>
            <a:r>
              <a:rPr lang="en-US" sz="2000" dirty="0"/>
              <a:t>Largest component contains 15 variants (1.2% of accessible variants) between position 41877847 and 41878157</a:t>
            </a:r>
          </a:p>
        </p:txBody>
      </p:sp>
      <p:sp>
        <p:nvSpPr>
          <p:cNvPr id="2" name="Slide Number Placeholder 1">
            <a:extLst>
              <a:ext uri="{FF2B5EF4-FFF2-40B4-BE49-F238E27FC236}">
                <a16:creationId xmlns:a16="http://schemas.microsoft.com/office/drawing/2014/main" id="{E8D06F75-7261-4669-85F5-797813547208}"/>
              </a:ext>
            </a:extLst>
          </p:cNvPr>
          <p:cNvSpPr>
            <a:spLocks noGrp="1"/>
          </p:cNvSpPr>
          <p:nvPr>
            <p:ph type="sldNum" sz="quarter" idx="12"/>
          </p:nvPr>
        </p:nvSpPr>
        <p:spPr/>
        <p:txBody>
          <a:bodyPr/>
          <a:lstStyle/>
          <a:p>
            <a:fld id="{79EB0BAA-089B-F446-9CF3-DE954596BEEC}" type="slidenum">
              <a:rPr lang="en-US" smtClean="0"/>
              <a:t>77</a:t>
            </a:fld>
            <a:endParaRPr lang="en-US"/>
          </a:p>
        </p:txBody>
      </p:sp>
    </p:spTree>
    <p:extLst>
      <p:ext uri="{BB962C8B-B14F-4D97-AF65-F5344CB8AC3E}">
        <p14:creationId xmlns:p14="http://schemas.microsoft.com/office/powerpoint/2010/main" val="187914114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solidFill>
                  <a:srgbClr val="1F0DFF"/>
                </a:solidFill>
              </a:rPr>
              <a:t># Bertie </a:t>
            </a:r>
            <a:r>
              <a:rPr lang="en-US" sz="2000" dirty="0" err="1">
                <a:solidFill>
                  <a:srgbClr val="1F0DFF"/>
                </a:solidFill>
              </a:rPr>
              <a:t>WhatsHAP</a:t>
            </a:r>
            <a:r>
              <a:rPr lang="en-US" sz="2000" dirty="0">
                <a:solidFill>
                  <a:srgbClr val="1F0DFF"/>
                </a:solidFill>
              </a:rPr>
              <a:t> output</a:t>
            </a:r>
          </a:p>
          <a:p>
            <a:pPr marL="0" indent="0">
              <a:buNone/>
            </a:pPr>
            <a:r>
              <a:rPr lang="en-US" sz="2000" dirty="0"/>
              <a:t>---- Processing individual 826T</a:t>
            </a:r>
          </a:p>
          <a:p>
            <a:pPr marL="0" indent="0">
              <a:buNone/>
            </a:pPr>
            <a:r>
              <a:rPr lang="en-US" sz="2000" dirty="0"/>
              <a:t>[W::hts_idx_load2] The index file is older than the data file: data/826T_chr10_PE_rg.bam.sorted.bai</a:t>
            </a:r>
          </a:p>
          <a:p>
            <a:pPr marL="0" indent="0">
              <a:buNone/>
            </a:pPr>
            <a:r>
              <a:rPr lang="en-US" sz="2000" dirty="0"/>
              <a:t>MEC cost: 5732</a:t>
            </a:r>
          </a:p>
          <a:p>
            <a:pPr marL="0" indent="0">
              <a:buNone/>
            </a:pPr>
            <a:r>
              <a:rPr lang="en-US" sz="2000" dirty="0"/>
              <a:t>No. of phased blocks: 120</a:t>
            </a:r>
          </a:p>
          <a:p>
            <a:pPr marL="0" indent="0">
              <a:buNone/>
            </a:pPr>
            <a:r>
              <a:rPr lang="en-US" sz="2000" dirty="0"/>
              <a:t>Largest component contains 10 variants (3.0% of accessible variants) between position 43119791 and 43119827</a:t>
            </a:r>
          </a:p>
          <a:p>
            <a:pPr marL="0" indent="0">
              <a:buNone/>
            </a:pPr>
            <a:r>
              <a:rPr lang="en-US" sz="2000" dirty="0"/>
              <a:t>---- Processing individual 827T</a:t>
            </a:r>
          </a:p>
          <a:p>
            <a:pPr marL="0" indent="0">
              <a:buNone/>
            </a:pPr>
            <a:r>
              <a:rPr lang="en-US" sz="2000" dirty="0"/>
              <a:t>MEC cost: 7040</a:t>
            </a:r>
          </a:p>
          <a:p>
            <a:pPr marL="0" indent="0">
              <a:buNone/>
            </a:pPr>
            <a:r>
              <a:rPr lang="en-US" sz="2000" dirty="0"/>
              <a:t>No. of phased blocks: 179</a:t>
            </a:r>
          </a:p>
          <a:p>
            <a:pPr marL="0" indent="0">
              <a:buNone/>
            </a:pPr>
            <a:r>
              <a:rPr lang="en-US" sz="2000" dirty="0"/>
              <a:t>Largest component contains 7 variants (1.4% of accessible variants) between position 133128749 and 133128801</a:t>
            </a:r>
          </a:p>
          <a:p>
            <a:pPr marL="0" indent="0">
              <a:buNone/>
            </a:pPr>
            <a:r>
              <a:rPr lang="en-US" sz="2000" dirty="0"/>
              <a:t>---- Processing individual 832T</a:t>
            </a:r>
          </a:p>
          <a:p>
            <a:pPr marL="0" indent="0">
              <a:buNone/>
            </a:pPr>
            <a:r>
              <a:rPr lang="en-US" sz="2000" dirty="0"/>
              <a:t>MEC cost: 7208</a:t>
            </a:r>
          </a:p>
          <a:p>
            <a:pPr marL="0" indent="0">
              <a:buNone/>
            </a:pPr>
            <a:r>
              <a:rPr lang="en-US" sz="2000" dirty="0"/>
              <a:t>No. of phased blocks: 279</a:t>
            </a:r>
          </a:p>
          <a:p>
            <a:pPr marL="0" indent="0">
              <a:buNone/>
            </a:pPr>
            <a:r>
              <a:rPr lang="en-US" sz="2000" dirty="0"/>
              <a:t>Largest component contains 14 variants (1.7% of accessible variants) between position 43119437 and 43119916</a:t>
            </a:r>
          </a:p>
          <a:p>
            <a:pPr marL="0" indent="0">
              <a:buNone/>
            </a:pPr>
            <a:r>
              <a:rPr lang="en-US" sz="2000" dirty="0"/>
              <a:t>---- Processing individual 847T</a:t>
            </a:r>
          </a:p>
          <a:p>
            <a:pPr marL="0" indent="0">
              <a:buNone/>
            </a:pPr>
            <a:r>
              <a:rPr lang="en-US" sz="2000" dirty="0"/>
              <a:t>MEC cost: 8089</a:t>
            </a:r>
          </a:p>
          <a:p>
            <a:pPr marL="0" indent="0">
              <a:buNone/>
            </a:pPr>
            <a:r>
              <a:rPr lang="en-US" sz="2000" dirty="0"/>
              <a:t>No. of phased blocks: 149</a:t>
            </a:r>
          </a:p>
          <a:p>
            <a:pPr marL="0" indent="0">
              <a:buNone/>
            </a:pPr>
            <a:r>
              <a:rPr lang="en-US" sz="2000" dirty="0"/>
              <a:t>Largest component contains 10 variants (2.3% of accessible variants) between position 43119646 and 43119827</a:t>
            </a:r>
          </a:p>
          <a:p>
            <a:pPr marL="0" indent="0">
              <a:buNone/>
            </a:pPr>
            <a:r>
              <a:rPr lang="en-US" sz="2000" dirty="0"/>
              <a:t>---- Processing individual 850T</a:t>
            </a:r>
          </a:p>
          <a:p>
            <a:pPr marL="0" indent="0">
              <a:buNone/>
            </a:pPr>
            <a:r>
              <a:rPr lang="en-US" sz="2000" dirty="0"/>
              <a:t>MEC cost: 8559</a:t>
            </a:r>
          </a:p>
          <a:p>
            <a:pPr marL="0" indent="0">
              <a:buNone/>
            </a:pPr>
            <a:r>
              <a:rPr lang="en-US" sz="2000" dirty="0"/>
              <a:t>No. of phased blocks: 411</a:t>
            </a:r>
          </a:p>
          <a:p>
            <a:pPr marL="0" indent="0">
              <a:buNone/>
            </a:pPr>
            <a:r>
              <a:rPr lang="en-US" sz="2000" dirty="0"/>
              <a:t>Largest component contains 11 variants (0.9% of accessible variants) between position 41877865 and 41878157</a:t>
            </a:r>
          </a:p>
          <a:p>
            <a:pPr marL="0" indent="0">
              <a:buNone/>
            </a:pPr>
            <a:endParaRPr lang="en-US" sz="2000" dirty="0"/>
          </a:p>
        </p:txBody>
      </p:sp>
      <p:sp>
        <p:nvSpPr>
          <p:cNvPr id="2" name="Slide Number Placeholder 1">
            <a:extLst>
              <a:ext uri="{FF2B5EF4-FFF2-40B4-BE49-F238E27FC236}">
                <a16:creationId xmlns:a16="http://schemas.microsoft.com/office/drawing/2014/main" id="{F4A9C995-097F-4B91-B559-221E0A42CEAD}"/>
              </a:ext>
            </a:extLst>
          </p:cNvPr>
          <p:cNvSpPr>
            <a:spLocks noGrp="1"/>
          </p:cNvSpPr>
          <p:nvPr>
            <p:ph type="sldNum" sz="quarter" idx="12"/>
          </p:nvPr>
        </p:nvSpPr>
        <p:spPr/>
        <p:txBody>
          <a:bodyPr/>
          <a:lstStyle/>
          <a:p>
            <a:fld id="{79EB0BAA-089B-F446-9CF3-DE954596BEEC}" type="slidenum">
              <a:rPr lang="en-US" smtClean="0"/>
              <a:t>78</a:t>
            </a:fld>
            <a:endParaRPr lang="en-US"/>
          </a:p>
        </p:txBody>
      </p:sp>
    </p:spTree>
    <p:extLst>
      <p:ext uri="{BB962C8B-B14F-4D97-AF65-F5344CB8AC3E}">
        <p14:creationId xmlns:p14="http://schemas.microsoft.com/office/powerpoint/2010/main" val="306864905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70000" lnSpcReduction="20000"/>
          </a:bodyPr>
          <a:lstStyle/>
          <a:p>
            <a:pPr marL="0" indent="0">
              <a:buNone/>
            </a:pPr>
            <a:r>
              <a:rPr lang="en-US" sz="2000" dirty="0"/>
              <a:t>[s_m774@login1 compare.2020.1.31]$ diff phased.826.singleSample.vcf phased.5sample.singleSample.vcf | wc -l</a:t>
            </a:r>
          </a:p>
          <a:p>
            <a:pPr marL="0" indent="0">
              <a:buNone/>
            </a:pPr>
            <a:r>
              <a:rPr lang="en-US" sz="2000" dirty="0"/>
              <a:t>8186</a:t>
            </a:r>
          </a:p>
          <a:p>
            <a:pPr marL="0" indent="0">
              <a:buNone/>
            </a:pPr>
            <a:endParaRPr lang="en-US" sz="2000" dirty="0"/>
          </a:p>
          <a:p>
            <a:pPr marL="0" indent="0">
              <a:buNone/>
            </a:pPr>
            <a:r>
              <a:rPr lang="en-US" sz="2000" dirty="0"/>
              <a:t>diff phased.5sample.singleSample.vcf phased.826.singleSample.vcf | cut -f 1,2,4,5,9,10 | less</a:t>
            </a:r>
          </a:p>
          <a:p>
            <a:pPr marL="0" indent="0">
              <a:buNone/>
            </a:pPr>
            <a:r>
              <a:rPr lang="en-US" sz="2000" dirty="0">
                <a:solidFill>
                  <a:srgbClr val="1F0DFF"/>
                </a:solidFill>
              </a:rPr>
              <a:t>&lt; chr10 47754   T       C       GT:PL:PS        0/0:0,21,110:.</a:t>
            </a:r>
          </a:p>
          <a:p>
            <a:pPr marL="0" indent="0">
              <a:buNone/>
            </a:pPr>
            <a:r>
              <a:rPr lang="en-US" sz="2000" dirty="0">
                <a:solidFill>
                  <a:srgbClr val="1F0DFF"/>
                </a:solidFill>
              </a:rPr>
              <a:t>&lt; chr10 47771   C       T       GT:PL:PS        0/0:0,15,152:.</a:t>
            </a:r>
          </a:p>
          <a:p>
            <a:pPr marL="0" indent="0">
              <a:buNone/>
            </a:pPr>
            <a:r>
              <a:rPr lang="en-US" sz="2000" dirty="0">
                <a:solidFill>
                  <a:srgbClr val="1F0DFF"/>
                </a:solidFill>
              </a:rPr>
              <a:t>&lt; chr10 47774   A       C       GT:PL:PS        0/0:0,15,152:.</a:t>
            </a:r>
          </a:p>
          <a:p>
            <a:pPr marL="0" indent="0">
              <a:buNone/>
            </a:pPr>
            <a:r>
              <a:rPr lang="en-US" sz="2000" dirty="0"/>
              <a:t>---</a:t>
            </a:r>
          </a:p>
          <a:p>
            <a:pPr marL="0" indent="0">
              <a:buNone/>
            </a:pPr>
            <a:r>
              <a:rPr lang="en-US" sz="2000" dirty="0"/>
              <a:t>&gt; chr10 47754   T       C       GT:PL   0/0:0,21,110</a:t>
            </a:r>
          </a:p>
          <a:p>
            <a:pPr marL="0" indent="0">
              <a:buNone/>
            </a:pPr>
            <a:r>
              <a:rPr lang="en-US" sz="2000" dirty="0"/>
              <a:t>&gt; chr10 47771   C       T       GT:PL   0/0:0,15,152</a:t>
            </a:r>
          </a:p>
          <a:p>
            <a:pPr marL="0" indent="0">
              <a:buNone/>
            </a:pPr>
            <a:r>
              <a:rPr lang="en-US" sz="2000" dirty="0"/>
              <a:t>&gt; chr10 47774   A       C       GT:PL   0/0:0,15,152</a:t>
            </a:r>
          </a:p>
          <a:p>
            <a:pPr marL="0" indent="0">
              <a:buNone/>
            </a:pPr>
            <a:r>
              <a:rPr lang="en-US" sz="2000" dirty="0"/>
              <a:t>503,504c503,504</a:t>
            </a:r>
          </a:p>
          <a:p>
            <a:pPr marL="0" indent="0">
              <a:buNone/>
            </a:pPr>
            <a:r>
              <a:rPr lang="en-US" sz="2000" dirty="0">
                <a:solidFill>
                  <a:srgbClr val="1F0DFF"/>
                </a:solidFill>
              </a:rPr>
              <a:t>&lt; chr10 76557   G       T       GT:PL:PS        0/1:0,0,0:.</a:t>
            </a:r>
          </a:p>
          <a:p>
            <a:pPr marL="0" indent="0">
              <a:buNone/>
            </a:pPr>
            <a:r>
              <a:rPr lang="en-US" sz="2000" dirty="0">
                <a:solidFill>
                  <a:srgbClr val="1F0DFF"/>
                </a:solidFill>
              </a:rPr>
              <a:t>&lt; chr10 76560   G       T       GT:PL:PS        0/1:0,0,0:.</a:t>
            </a:r>
          </a:p>
          <a:p>
            <a:pPr marL="0" indent="0">
              <a:buNone/>
            </a:pPr>
            <a:r>
              <a:rPr lang="en-US" sz="2000" dirty="0"/>
              <a:t>---</a:t>
            </a:r>
          </a:p>
          <a:p>
            <a:pPr marL="0" indent="0">
              <a:buNone/>
            </a:pPr>
            <a:r>
              <a:rPr lang="en-US" sz="2000" dirty="0"/>
              <a:t>&gt; chr10 76557   G       T       GT:PL   0/1:0,0,0</a:t>
            </a:r>
          </a:p>
          <a:p>
            <a:pPr marL="0" indent="0">
              <a:buNone/>
            </a:pPr>
            <a:r>
              <a:rPr lang="en-US" sz="2000" dirty="0"/>
              <a:t>&gt; chr10 76560   G       T       GT:PL   0/1:0,0,0</a:t>
            </a:r>
          </a:p>
          <a:p>
            <a:pPr marL="0" indent="0">
              <a:buNone/>
            </a:pPr>
            <a:endParaRPr lang="en-US" sz="2000" dirty="0"/>
          </a:p>
          <a:p>
            <a:pPr marL="0" indent="0">
              <a:buNone/>
            </a:pPr>
            <a:r>
              <a:rPr lang="en-US" sz="2000" dirty="0"/>
              <a:t>[s_m774@login1 compare.2020.1.31]$ diff phased.5sample.singleSample.vcf phased.826.singleSample.vcf </a:t>
            </a:r>
            <a:r>
              <a:rPr lang="en-US" sz="2000" dirty="0">
                <a:solidFill>
                  <a:srgbClr val="1F0DFF"/>
                </a:solidFill>
              </a:rPr>
              <a:t>|  grep '|' | wc -l</a:t>
            </a:r>
          </a:p>
          <a:p>
            <a:pPr marL="0" indent="0">
              <a:buNone/>
            </a:pPr>
            <a:r>
              <a:rPr lang="en-US" sz="2000" dirty="0"/>
              <a:t>0</a:t>
            </a:r>
          </a:p>
          <a:p>
            <a:pPr marL="0" indent="0">
              <a:buNone/>
            </a:pPr>
            <a:endParaRPr lang="en-US" sz="2000" dirty="0"/>
          </a:p>
        </p:txBody>
      </p:sp>
      <p:sp>
        <p:nvSpPr>
          <p:cNvPr id="2" name="Slide Number Placeholder 1">
            <a:extLst>
              <a:ext uri="{FF2B5EF4-FFF2-40B4-BE49-F238E27FC236}">
                <a16:creationId xmlns:a16="http://schemas.microsoft.com/office/drawing/2014/main" id="{6B4C8A65-9299-4F90-8D05-E800FA0DA7B6}"/>
              </a:ext>
            </a:extLst>
          </p:cNvPr>
          <p:cNvSpPr>
            <a:spLocks noGrp="1"/>
          </p:cNvSpPr>
          <p:nvPr>
            <p:ph type="sldNum" sz="quarter" idx="12"/>
          </p:nvPr>
        </p:nvSpPr>
        <p:spPr/>
        <p:txBody>
          <a:bodyPr/>
          <a:lstStyle/>
          <a:p>
            <a:fld id="{79EB0BAA-089B-F446-9CF3-DE954596BEEC}" type="slidenum">
              <a:rPr lang="en-US" smtClean="0"/>
              <a:t>79</a:t>
            </a:fld>
            <a:endParaRPr lang="en-US"/>
          </a:p>
        </p:txBody>
      </p:sp>
    </p:spTree>
    <p:extLst>
      <p:ext uri="{BB962C8B-B14F-4D97-AF65-F5344CB8AC3E}">
        <p14:creationId xmlns:p14="http://schemas.microsoft.com/office/powerpoint/2010/main" val="1763314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July 28, 2019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4F42F335-4EAD-4F37-A04F-11A0B5C5054E}"/>
              </a:ext>
            </a:extLst>
          </p:cNvPr>
          <p:cNvSpPr>
            <a:spLocks noGrp="1"/>
          </p:cNvSpPr>
          <p:nvPr>
            <p:ph type="sldNum" sz="quarter" idx="12"/>
          </p:nvPr>
        </p:nvSpPr>
        <p:spPr/>
        <p:txBody>
          <a:bodyPr/>
          <a:lstStyle/>
          <a:p>
            <a:fld id="{79EB0BAA-089B-F446-9CF3-DE954596BEEC}" type="slidenum">
              <a:rPr lang="en-US" smtClean="0"/>
              <a:t>8</a:t>
            </a:fld>
            <a:endParaRPr lang="en-US"/>
          </a:p>
        </p:txBody>
      </p:sp>
    </p:spTree>
    <p:extLst>
      <p:ext uri="{BB962C8B-B14F-4D97-AF65-F5344CB8AC3E}">
        <p14:creationId xmlns:p14="http://schemas.microsoft.com/office/powerpoint/2010/main" val="6538714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1F0DFF"/>
                </a:solidFill>
              </a:rPr>
              <a:t># Homozygous sites in Sherwin 5 sample result</a:t>
            </a:r>
          </a:p>
          <a:p>
            <a:pPr marL="0" indent="0">
              <a:buNone/>
            </a:pPr>
            <a:r>
              <a:rPr lang="en-US" sz="2000" dirty="0">
                <a:solidFill>
                  <a:srgbClr val="1F0DFF"/>
                </a:solidFill>
              </a:rPr>
              <a:t>grep '1/1' phased.5sample.vcf | cut -f 1,2,10-14 | less</a:t>
            </a:r>
          </a:p>
          <a:p>
            <a:pPr marL="0" indent="0">
              <a:buNone/>
            </a:pPr>
            <a:endParaRPr lang="en-US" sz="2000" dirty="0">
              <a:solidFill>
                <a:srgbClr val="1F0DFF"/>
              </a:solidFill>
            </a:endParaRPr>
          </a:p>
          <a:p>
            <a:pPr marL="0" indent="0">
              <a:buNone/>
            </a:pPr>
            <a:r>
              <a:rPr lang="en-US" sz="2000" dirty="0"/>
              <a:t>chr10   814408  0/1:0,0,0       0/1:0,0,0       0/1:0,0,0       0/1:0,0,0       1/1:110,6,0</a:t>
            </a:r>
          </a:p>
          <a:p>
            <a:pPr marL="0" indent="0">
              <a:buNone/>
            </a:pPr>
            <a:r>
              <a:rPr lang="en-US" sz="2000" dirty="0">
                <a:solidFill>
                  <a:srgbClr val="00B050"/>
                </a:solidFill>
              </a:rPr>
              <a:t>chr10   848090  0/1:0,0,0:.     0/1:0,0,0:.     0|1:0,0,0:848090        0/1:0,0,0:.     1/1:43,3,0:.</a:t>
            </a:r>
          </a:p>
          <a:p>
            <a:pPr marL="0" indent="0">
              <a:buNone/>
            </a:pPr>
            <a:r>
              <a:rPr lang="en-US" sz="2000" dirty="0">
                <a:solidFill>
                  <a:srgbClr val="00B050"/>
                </a:solidFill>
              </a:rPr>
              <a:t>chr10   848099  0/1:0,0,0:.     0/1:0,0,0:.     0|1:0,0,0:848090        0/1:0,0,0:.     1/1:43,3,0:.</a:t>
            </a:r>
          </a:p>
          <a:p>
            <a:pPr marL="0" indent="0">
              <a:buNone/>
            </a:pPr>
            <a:r>
              <a:rPr lang="en-US" sz="2000" dirty="0"/>
              <a:t>chr10   860048  0/1:0,0,0       0/1:0,0,0       0/1:0,0,0       0/1:0,0,0       1/1:45,3,0</a:t>
            </a:r>
          </a:p>
          <a:p>
            <a:pPr marL="0" indent="0">
              <a:buNone/>
            </a:pPr>
            <a:endParaRPr lang="en-US" sz="2000" dirty="0"/>
          </a:p>
          <a:p>
            <a:pPr marL="0" indent="0">
              <a:buNone/>
            </a:pPr>
            <a:r>
              <a:rPr lang="en-US" sz="2000" dirty="0" err="1"/>
              <a:t>WhatsHAP</a:t>
            </a:r>
            <a:r>
              <a:rPr lang="en-US" sz="2000" dirty="0"/>
              <a:t> paper:</a:t>
            </a:r>
          </a:p>
          <a:p>
            <a:pPr marL="0" indent="0">
              <a:buNone/>
            </a:pPr>
            <a:r>
              <a:rPr lang="en-US" sz="2000" dirty="0">
                <a:hlinkClick r:id="rId2"/>
              </a:rPr>
              <a:t>https://www.biorxiv.org/content/10.1101/085050v2.full.pdf</a:t>
            </a:r>
            <a:endParaRPr lang="en-US" sz="2000" dirty="0"/>
          </a:p>
          <a:p>
            <a:pPr marL="0" indent="0">
              <a:buNone/>
            </a:pPr>
            <a:r>
              <a:rPr lang="en-US" sz="2000" dirty="0"/>
              <a:t>“Analogous conclusions can be drawn in other cases and in larger pedigrees as long as the variant is homozygous in at least one individual.”</a:t>
            </a:r>
          </a:p>
          <a:p>
            <a:pPr marL="0" indent="0">
              <a:buNone/>
            </a:pPr>
            <a:endParaRPr lang="en-US" sz="2000" dirty="0"/>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22B5FFBC-3C7C-411B-8974-45D98EEBB3D1}"/>
              </a:ext>
            </a:extLst>
          </p:cNvPr>
          <p:cNvSpPr>
            <a:spLocks noGrp="1"/>
          </p:cNvSpPr>
          <p:nvPr>
            <p:ph type="sldNum" sz="quarter" idx="12"/>
          </p:nvPr>
        </p:nvSpPr>
        <p:spPr/>
        <p:txBody>
          <a:bodyPr/>
          <a:lstStyle/>
          <a:p>
            <a:fld id="{79EB0BAA-089B-F446-9CF3-DE954596BEEC}" type="slidenum">
              <a:rPr lang="en-US" smtClean="0"/>
              <a:t>80</a:t>
            </a:fld>
            <a:endParaRPr lang="en-US"/>
          </a:p>
        </p:txBody>
      </p:sp>
    </p:spTree>
    <p:extLst>
      <p:ext uri="{BB962C8B-B14F-4D97-AF65-F5344CB8AC3E}">
        <p14:creationId xmlns:p14="http://schemas.microsoft.com/office/powerpoint/2010/main" val="18276025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1F0DFF"/>
                </a:solidFill>
              </a:rPr>
              <a:t>Meeting Notes:</a:t>
            </a:r>
          </a:p>
          <a:p>
            <a:pPr marL="0" indent="0">
              <a:buNone/>
            </a:pPr>
            <a:r>
              <a:rPr lang="en-US" sz="2000" dirty="0"/>
              <a:t>1. Slides 77 and 78 shows that Sherwin called more blocks than Bertie did. These differences may be due to the following reasons</a:t>
            </a:r>
          </a:p>
          <a:p>
            <a:pPr marL="0" indent="0">
              <a:buNone/>
            </a:pPr>
            <a:r>
              <a:rPr lang="en-US" sz="2000" dirty="0"/>
              <a:t>(1) Sherwin called the SNV using 5 samples together, but Bertie called samples and then merged the results.</a:t>
            </a:r>
          </a:p>
          <a:p>
            <a:pPr marL="0" indent="0">
              <a:buNone/>
            </a:pPr>
            <a:r>
              <a:rPr lang="en-US" sz="2000" dirty="0"/>
              <a:t>(2) Sherwin used the </a:t>
            </a:r>
            <a:r>
              <a:rPr lang="en-US" sz="2000" dirty="0" err="1"/>
              <a:t>samtools</a:t>
            </a:r>
            <a:r>
              <a:rPr lang="en-US" sz="2000" dirty="0"/>
              <a:t> to add "RG", but Bertie used </a:t>
            </a:r>
            <a:r>
              <a:rPr lang="en-US" sz="2000" dirty="0" err="1"/>
              <a:t>picards</a:t>
            </a:r>
            <a:r>
              <a:rPr lang="en-US" sz="2000" dirty="0"/>
              <a:t>.</a:t>
            </a:r>
          </a:p>
          <a:p>
            <a:pPr marL="0" indent="0">
              <a:buNone/>
            </a:pPr>
            <a:r>
              <a:rPr lang="en-US" sz="2000" dirty="0"/>
              <a:t>SS note: I think the first note (1) will be the reason why they different number of block.</a:t>
            </a:r>
          </a:p>
          <a:p>
            <a:pPr marL="0" indent="0">
              <a:buNone/>
            </a:pPr>
            <a:endParaRPr lang="en-US" sz="2000" dirty="0"/>
          </a:p>
          <a:p>
            <a:pPr marL="0" indent="0">
              <a:buNone/>
            </a:pPr>
            <a:r>
              <a:rPr lang="en-US" sz="2000" dirty="0"/>
              <a:t>2. About changing coverage level, the following web says :</a:t>
            </a:r>
            <a:r>
              <a:rPr lang="en-US" sz="2000" dirty="0" err="1"/>
              <a:t>WhatsHap</a:t>
            </a:r>
            <a:r>
              <a:rPr lang="en-US" sz="2000" dirty="0"/>
              <a:t> is an exact, fixed-parameter tractable (FPT) algorithm for the </a:t>
            </a:r>
            <a:r>
              <a:rPr lang="en-US" sz="2000" dirty="0" err="1"/>
              <a:t>wMEC</a:t>
            </a:r>
            <a:endParaRPr lang="en-US" sz="2000" dirty="0"/>
          </a:p>
          <a:p>
            <a:pPr marL="0" indent="0">
              <a:buNone/>
            </a:pPr>
            <a:r>
              <a:rPr lang="en-US" sz="2000" dirty="0"/>
              <a:t>problem, with read coverage as the only fixed parameter." In the screen output, it says "---- Processing individual 826</a:t>
            </a:r>
          </a:p>
          <a:p>
            <a:pPr marL="0" indent="0">
              <a:buNone/>
            </a:pPr>
            <a:r>
              <a:rPr lang="en-US" sz="2000" dirty="0"/>
              <a:t>Using maximum coverage per sample of 15X", then we may have to get into the original code to change the coverage.</a:t>
            </a:r>
          </a:p>
          <a:p>
            <a:pPr marL="0" indent="0">
              <a:buNone/>
            </a:pPr>
            <a:r>
              <a:rPr lang="en-US" sz="2000" dirty="0"/>
              <a:t>https://www.biorxiv.org/content/10.1101/085050v2.full.pdf</a:t>
            </a:r>
          </a:p>
        </p:txBody>
      </p:sp>
      <p:sp>
        <p:nvSpPr>
          <p:cNvPr id="2" name="Slide Number Placeholder 1">
            <a:extLst>
              <a:ext uri="{FF2B5EF4-FFF2-40B4-BE49-F238E27FC236}">
                <a16:creationId xmlns:a16="http://schemas.microsoft.com/office/drawing/2014/main" id="{FEF2CA83-4560-4C45-9262-8BAD96B830D6}"/>
              </a:ext>
            </a:extLst>
          </p:cNvPr>
          <p:cNvSpPr>
            <a:spLocks noGrp="1"/>
          </p:cNvSpPr>
          <p:nvPr>
            <p:ph type="sldNum" sz="quarter" idx="12"/>
          </p:nvPr>
        </p:nvSpPr>
        <p:spPr/>
        <p:txBody>
          <a:bodyPr/>
          <a:lstStyle/>
          <a:p>
            <a:fld id="{79EB0BAA-089B-F446-9CF3-DE954596BEEC}" type="slidenum">
              <a:rPr lang="en-US" smtClean="0"/>
              <a:t>81</a:t>
            </a:fld>
            <a:endParaRPr lang="en-US"/>
          </a:p>
        </p:txBody>
      </p:sp>
    </p:spTree>
    <p:extLst>
      <p:ext uri="{BB962C8B-B14F-4D97-AF65-F5344CB8AC3E}">
        <p14:creationId xmlns:p14="http://schemas.microsoft.com/office/powerpoint/2010/main" val="265787345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Feb 6, 2020 Meeting</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2B644FB9-ECD4-466E-A520-C0A05CC29C20}"/>
              </a:ext>
            </a:extLst>
          </p:cNvPr>
          <p:cNvSpPr>
            <a:spLocks noGrp="1"/>
          </p:cNvSpPr>
          <p:nvPr>
            <p:ph type="sldNum" sz="quarter" idx="12"/>
          </p:nvPr>
        </p:nvSpPr>
        <p:spPr/>
        <p:txBody>
          <a:bodyPr/>
          <a:lstStyle/>
          <a:p>
            <a:fld id="{79EB0BAA-089B-F446-9CF3-DE954596BEEC}" type="slidenum">
              <a:rPr lang="en-US" smtClean="0"/>
              <a:t>82</a:t>
            </a:fld>
            <a:endParaRPr lang="en-US"/>
          </a:p>
        </p:txBody>
      </p:sp>
    </p:spTree>
    <p:extLst>
      <p:ext uri="{BB962C8B-B14F-4D97-AF65-F5344CB8AC3E}">
        <p14:creationId xmlns:p14="http://schemas.microsoft.com/office/powerpoint/2010/main" val="314102564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Compare the first 3 columns (</a:t>
            </a:r>
            <a:r>
              <a:rPr lang="en-US" sz="2000" dirty="0" err="1">
                <a:solidFill>
                  <a:srgbClr val="00B050"/>
                </a:solidFill>
              </a:rPr>
              <a:t>chr</a:t>
            </a:r>
            <a:r>
              <a:rPr lang="en-US" sz="2000" dirty="0">
                <a:solidFill>
                  <a:srgbClr val="00B050"/>
                </a:solidFill>
              </a:rPr>
              <a:t>, pos, ref-allele) of phased.826.singleSample.vcf phased.5sample.singleSample.vcf</a:t>
            </a:r>
          </a:p>
          <a:p>
            <a:pPr marL="0" indent="0">
              <a:buNone/>
            </a:pPr>
            <a:r>
              <a:rPr lang="en-US" sz="2000" dirty="0">
                <a:solidFill>
                  <a:srgbClr val="00B050"/>
                </a:solidFill>
              </a:rPr>
              <a:t>(2) compare the 4th column (alt-allele)</a:t>
            </a:r>
          </a:p>
          <a:p>
            <a:pPr marL="0" indent="0">
              <a:buNone/>
            </a:pPr>
            <a:r>
              <a:rPr lang="en-US" sz="2000" dirty="0">
                <a:solidFill>
                  <a:srgbClr val="00B050"/>
                </a:solidFill>
              </a:rPr>
              <a:t>(3) Use the sed command sed 's/:.//g’ for the 5-sample column 10 to see if they are exactly the same</a:t>
            </a:r>
          </a:p>
          <a:p>
            <a:pPr marL="0" indent="0">
              <a:buNone/>
            </a:pPr>
            <a:r>
              <a:rPr lang="en-US" sz="2000" dirty="0"/>
              <a:t>Same haplotype results</a:t>
            </a:r>
          </a:p>
          <a:p>
            <a:pPr marL="0" indent="0">
              <a:buNone/>
            </a:pPr>
            <a:r>
              <a:rPr lang="en-US" sz="2000" dirty="0"/>
              <a:t>See Slide 84</a:t>
            </a:r>
          </a:p>
          <a:p>
            <a:pPr marL="0" indent="0">
              <a:buNone/>
            </a:pPr>
            <a:endParaRPr lang="en-US" sz="2000" dirty="0"/>
          </a:p>
          <a:p>
            <a:pPr marL="0" indent="0">
              <a:buNone/>
            </a:pPr>
            <a:r>
              <a:rPr lang="en-US" sz="2000" dirty="0">
                <a:solidFill>
                  <a:srgbClr val="00B050"/>
                </a:solidFill>
              </a:rPr>
              <a:t>2. (1) Filter out the indels from the VCF file</a:t>
            </a:r>
          </a:p>
          <a:p>
            <a:pPr marL="0" indent="0">
              <a:buNone/>
            </a:pPr>
            <a:r>
              <a:rPr lang="en-US" sz="2000" dirty="0">
                <a:solidFill>
                  <a:srgbClr val="00B050"/>
                </a:solidFill>
              </a:rPr>
              <a:t>(2) Phase single sample without indels </a:t>
            </a:r>
          </a:p>
          <a:p>
            <a:pPr marL="0" indent="0">
              <a:buNone/>
            </a:pPr>
            <a:r>
              <a:rPr lang="en-US" sz="2000" dirty="0">
                <a:solidFill>
                  <a:srgbClr val="00B050"/>
                </a:solidFill>
              </a:rPr>
              <a:t>(3) phase 5 sample</a:t>
            </a:r>
          </a:p>
          <a:p>
            <a:pPr marL="0" indent="0">
              <a:buNone/>
            </a:pPr>
            <a:r>
              <a:rPr lang="en-US" sz="2000" dirty="0">
                <a:solidFill>
                  <a:srgbClr val="00B050"/>
                </a:solidFill>
              </a:rPr>
              <a:t>(4) Diff the phased.vcf of single sample with the phased.vcf from the 5-sample</a:t>
            </a:r>
          </a:p>
          <a:p>
            <a:pPr marL="0" indent="0">
              <a:buNone/>
            </a:pPr>
            <a:r>
              <a:rPr lang="en-US" sz="2000" dirty="0"/>
              <a:t>Same haplotype results</a:t>
            </a:r>
          </a:p>
          <a:p>
            <a:pPr marL="0" indent="0">
              <a:buNone/>
            </a:pPr>
            <a:r>
              <a:rPr lang="en-US" sz="2000" dirty="0"/>
              <a:t>See Slide 86</a:t>
            </a:r>
          </a:p>
          <a:p>
            <a:pPr marL="0" indent="0">
              <a:buNone/>
            </a:pPr>
            <a:endParaRPr lang="en-US" sz="2000" dirty="0"/>
          </a:p>
        </p:txBody>
      </p:sp>
      <p:sp>
        <p:nvSpPr>
          <p:cNvPr id="2" name="Slide Number Placeholder 1">
            <a:extLst>
              <a:ext uri="{FF2B5EF4-FFF2-40B4-BE49-F238E27FC236}">
                <a16:creationId xmlns:a16="http://schemas.microsoft.com/office/drawing/2014/main" id="{31AE8497-AB57-49F5-BB24-7EB0CF4CFFDB}"/>
              </a:ext>
            </a:extLst>
          </p:cNvPr>
          <p:cNvSpPr>
            <a:spLocks noGrp="1"/>
          </p:cNvSpPr>
          <p:nvPr>
            <p:ph type="sldNum" sz="quarter" idx="12"/>
          </p:nvPr>
        </p:nvSpPr>
        <p:spPr/>
        <p:txBody>
          <a:bodyPr/>
          <a:lstStyle/>
          <a:p>
            <a:fld id="{79EB0BAA-089B-F446-9CF3-DE954596BEEC}" type="slidenum">
              <a:rPr lang="en-US" smtClean="0"/>
              <a:t>83</a:t>
            </a:fld>
            <a:endParaRPr lang="en-US"/>
          </a:p>
        </p:txBody>
      </p:sp>
    </p:spTree>
    <p:extLst>
      <p:ext uri="{BB962C8B-B14F-4D97-AF65-F5344CB8AC3E}">
        <p14:creationId xmlns:p14="http://schemas.microsoft.com/office/powerpoint/2010/main" val="143297629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[s_m774@login2 compare]$ </a:t>
            </a:r>
            <a:r>
              <a:rPr lang="en-US" sz="2000" dirty="0" err="1"/>
              <a:t>pwd</a:t>
            </a:r>
            <a:endParaRPr lang="en-US" sz="2000" dirty="0"/>
          </a:p>
          <a:p>
            <a:pPr marL="0" indent="0">
              <a:buNone/>
            </a:pPr>
            <a:r>
              <a:rPr lang="en-US" sz="2000" dirty="0"/>
              <a:t>/home/s_m774/data/</a:t>
            </a:r>
            <a:r>
              <a:rPr lang="en-US" sz="2000" dirty="0" err="1"/>
              <a:t>whatshap.data</a:t>
            </a:r>
            <a:r>
              <a:rPr lang="en-US" sz="2000" dirty="0"/>
              <a:t>/results/compare</a:t>
            </a:r>
          </a:p>
          <a:p>
            <a:pPr marL="0" indent="0">
              <a:buNone/>
            </a:pPr>
            <a:r>
              <a:rPr lang="en-US" sz="2000" dirty="0"/>
              <a:t>[s_m774@login2 results]$ cut -f 1,2,3,4,10 phased.826.ch10.vcf &gt; compare.2020.2.2/826.5col.txt</a:t>
            </a:r>
          </a:p>
          <a:p>
            <a:pPr marL="0" indent="0">
              <a:buNone/>
            </a:pPr>
            <a:r>
              <a:rPr lang="en-US" sz="2000" dirty="0"/>
              <a:t>[s_m774@login2 results]$ cut -f 1,2,3,4,10 phased.5sample.vcf </a:t>
            </a:r>
            <a:r>
              <a:rPr lang="en-US" sz="2000" dirty="0">
                <a:solidFill>
                  <a:srgbClr val="1F0DFF"/>
                </a:solidFill>
              </a:rPr>
              <a:t>| sed s/:.//g</a:t>
            </a:r>
            <a:r>
              <a:rPr lang="en-US" sz="2000" dirty="0"/>
              <a:t> &gt; compare.2020.2.2/5sample.5col.txt</a:t>
            </a:r>
          </a:p>
          <a:p>
            <a:pPr marL="0" indent="0">
              <a:buNone/>
            </a:pPr>
            <a:endParaRPr lang="en-US" sz="2000" dirty="0"/>
          </a:p>
          <a:p>
            <a:pPr marL="0" indent="0">
              <a:buNone/>
            </a:pPr>
            <a:r>
              <a:rPr lang="en-US" sz="2000" dirty="0">
                <a:solidFill>
                  <a:srgbClr val="1F0DFF"/>
                </a:solidFill>
              </a:rPr>
              <a:t>[s_m774@login2 compare.2020.2.2]$ diff 5sample.5col.txt 826.5col.txt | less</a:t>
            </a:r>
          </a:p>
          <a:p>
            <a:pPr marL="0" indent="0">
              <a:buNone/>
            </a:pPr>
            <a:r>
              <a:rPr lang="en-US" sz="2000" dirty="0"/>
              <a:t>&lt; chr10 46025   .       C       0/1,0,0</a:t>
            </a:r>
          </a:p>
          <a:p>
            <a:pPr marL="0" indent="0">
              <a:buNone/>
            </a:pPr>
            <a:r>
              <a:rPr lang="en-US" sz="2000" dirty="0"/>
              <a:t>&lt; chr10 46026   .       C       0/1,0,0</a:t>
            </a:r>
          </a:p>
          <a:p>
            <a:pPr marL="0" indent="0">
              <a:buNone/>
            </a:pPr>
            <a:r>
              <a:rPr lang="en-US" sz="2000" dirty="0"/>
              <a:t>&lt; chr10 47663   .       C       1/1,0,0</a:t>
            </a:r>
          </a:p>
          <a:p>
            <a:pPr marL="0" indent="0">
              <a:buNone/>
            </a:pPr>
            <a:r>
              <a:rPr lang="en-US" sz="2000" dirty="0"/>
              <a:t>&lt; chr10 47754   .       T       0/0,21,110</a:t>
            </a:r>
          </a:p>
          <a:p>
            <a:pPr marL="0" indent="0">
              <a:buNone/>
            </a:pPr>
            <a:r>
              <a:rPr lang="en-US" sz="2000" dirty="0"/>
              <a:t>&lt; chr10 47771   .       C       0/0,15,152</a:t>
            </a:r>
          </a:p>
          <a:p>
            <a:pPr marL="0" indent="0">
              <a:buNone/>
            </a:pPr>
            <a:r>
              <a:rPr lang="en-US" sz="2000" dirty="0"/>
              <a:t>&lt; chr10 47774   .       A       0/0,15,152</a:t>
            </a:r>
          </a:p>
          <a:p>
            <a:pPr marL="0" indent="0">
              <a:buNone/>
            </a:pPr>
            <a:endParaRPr lang="en-US" sz="2000" dirty="0"/>
          </a:p>
        </p:txBody>
      </p:sp>
      <p:sp>
        <p:nvSpPr>
          <p:cNvPr id="2" name="Slide Number Placeholder 1">
            <a:extLst>
              <a:ext uri="{FF2B5EF4-FFF2-40B4-BE49-F238E27FC236}">
                <a16:creationId xmlns:a16="http://schemas.microsoft.com/office/drawing/2014/main" id="{EFAA9F23-38A4-4136-9DD3-605764BDAC73}"/>
              </a:ext>
            </a:extLst>
          </p:cNvPr>
          <p:cNvSpPr>
            <a:spLocks noGrp="1"/>
          </p:cNvSpPr>
          <p:nvPr>
            <p:ph type="sldNum" sz="quarter" idx="12"/>
          </p:nvPr>
        </p:nvSpPr>
        <p:spPr/>
        <p:txBody>
          <a:bodyPr/>
          <a:lstStyle/>
          <a:p>
            <a:fld id="{79EB0BAA-089B-F446-9CF3-DE954596BEEC}" type="slidenum">
              <a:rPr lang="en-US" smtClean="0"/>
              <a:t>84</a:t>
            </a:fld>
            <a:endParaRPr lang="en-US"/>
          </a:p>
        </p:txBody>
      </p:sp>
    </p:spTree>
    <p:extLst>
      <p:ext uri="{BB962C8B-B14F-4D97-AF65-F5344CB8AC3E}">
        <p14:creationId xmlns:p14="http://schemas.microsoft.com/office/powerpoint/2010/main" val="7923807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1F0DFF"/>
                </a:solidFill>
              </a:rPr>
              <a:t># no difference on first 4 columns. difference must be in haplotypes.</a:t>
            </a:r>
          </a:p>
          <a:p>
            <a:pPr marL="0" indent="0">
              <a:buNone/>
            </a:pPr>
            <a:r>
              <a:rPr lang="en-US" sz="2000" dirty="0"/>
              <a:t>[s_m774@login2 results]$ cut -f 1,2,3,4 826.5col.txt &gt; 826.first4col.txt</a:t>
            </a:r>
          </a:p>
          <a:p>
            <a:pPr marL="0" indent="0">
              <a:buNone/>
            </a:pPr>
            <a:r>
              <a:rPr lang="en-US" sz="2000" dirty="0"/>
              <a:t>[s_m774@login2 results]$ cut -f 1,2,3,4 5sample.5col.txt &gt; 5sample.first4col.txt</a:t>
            </a:r>
          </a:p>
          <a:p>
            <a:pPr marL="0" indent="0">
              <a:buNone/>
            </a:pPr>
            <a:endParaRPr lang="en-US" sz="2000" dirty="0">
              <a:solidFill>
                <a:srgbClr val="1F0DFF"/>
              </a:solidFill>
            </a:endParaRPr>
          </a:p>
          <a:p>
            <a:pPr marL="0" indent="0">
              <a:buNone/>
            </a:pPr>
            <a:r>
              <a:rPr lang="en-US" sz="2000" dirty="0">
                <a:solidFill>
                  <a:srgbClr val="1F0DFF"/>
                </a:solidFill>
              </a:rPr>
              <a:t>[s_m774@login2 compare.2020.2.2]$ diff 5sample.first4col.txt 826.first4col.txt</a:t>
            </a:r>
          </a:p>
          <a:p>
            <a:pPr marL="0" indent="0">
              <a:buNone/>
            </a:pPr>
            <a:r>
              <a:rPr lang="en-US" sz="2000" dirty="0"/>
              <a:t>&lt; ##</a:t>
            </a:r>
            <a:r>
              <a:rPr lang="en-US" sz="2000" dirty="0" err="1"/>
              <a:t>bcftools_callCommand</a:t>
            </a:r>
            <a:r>
              <a:rPr lang="en-US" sz="2000" dirty="0"/>
              <a:t>=call -cv -o 5sample.chr10.vcf; Date=Fri Jan 31 1192 2020</a:t>
            </a:r>
          </a:p>
          <a:p>
            <a:pPr marL="0" indent="0">
              <a:buNone/>
            </a:pPr>
            <a:r>
              <a:rPr lang="en-US" sz="2000" dirty="0"/>
              <a:t>&lt; ##</a:t>
            </a:r>
            <a:r>
              <a:rPr lang="en-US" sz="2000" dirty="0" err="1"/>
              <a:t>commandline</a:t>
            </a:r>
            <a:r>
              <a:rPr lang="en-US" sz="2000" dirty="0"/>
              <a:t>="(</a:t>
            </a:r>
            <a:r>
              <a:rPr lang="en-US" sz="2000" dirty="0" err="1"/>
              <a:t>whatshap</a:t>
            </a:r>
            <a:r>
              <a:rPr lang="en-US" sz="2000" dirty="0"/>
              <a:t> 0.18) phase -o results/phased.5sample.vcf 5sample.chr10.vcf 826RG.chr10.bam 827RG.chr10.bam 832RG.chr10.bam 847RG.chr10.bam 850RG.chr10.bam"</a:t>
            </a:r>
          </a:p>
          <a:p>
            <a:pPr marL="0" indent="0">
              <a:buNone/>
            </a:pPr>
            <a:r>
              <a:rPr lang="en-US" sz="2000" dirty="0"/>
              <a:t>---</a:t>
            </a:r>
          </a:p>
          <a:p>
            <a:pPr marL="0" indent="0">
              <a:buNone/>
            </a:pPr>
            <a:r>
              <a:rPr lang="en-US" sz="2000" dirty="0"/>
              <a:t>&gt; ##</a:t>
            </a:r>
            <a:r>
              <a:rPr lang="en-US" sz="2000" dirty="0" err="1"/>
              <a:t>bcftools_callCommand</a:t>
            </a:r>
            <a:r>
              <a:rPr lang="en-US" sz="2000" dirty="0"/>
              <a:t>=call -cv -o 5sample.chr10.vcf; Date=Fri Jan 31 11:39:52 2020</a:t>
            </a:r>
          </a:p>
          <a:p>
            <a:pPr marL="0" indent="0">
              <a:buNone/>
            </a:pPr>
            <a:r>
              <a:rPr lang="en-US" sz="2000" dirty="0"/>
              <a:t>&gt; ##</a:t>
            </a:r>
            <a:r>
              <a:rPr lang="en-US" sz="2000" dirty="0" err="1"/>
              <a:t>commandline</a:t>
            </a:r>
            <a:r>
              <a:rPr lang="en-US" sz="2000" dirty="0"/>
              <a:t>="(</a:t>
            </a:r>
            <a:r>
              <a:rPr lang="en-US" sz="2000" dirty="0" err="1"/>
              <a:t>whatshap</a:t>
            </a:r>
            <a:r>
              <a:rPr lang="en-US" sz="2000" dirty="0"/>
              <a:t> 0.18) phase -o results/phased.826.ch10.vcf 5sample.chr10.vcf 826RG.chr10.bam"</a:t>
            </a:r>
          </a:p>
          <a:p>
            <a:pPr marL="0" indent="0">
              <a:buNone/>
            </a:pPr>
            <a:endParaRPr lang="en-US" sz="2000" dirty="0"/>
          </a:p>
        </p:txBody>
      </p:sp>
      <p:sp>
        <p:nvSpPr>
          <p:cNvPr id="2" name="Slide Number Placeholder 1">
            <a:extLst>
              <a:ext uri="{FF2B5EF4-FFF2-40B4-BE49-F238E27FC236}">
                <a16:creationId xmlns:a16="http://schemas.microsoft.com/office/drawing/2014/main" id="{B625A7DC-5F2E-4802-8897-B75072B76FC8}"/>
              </a:ext>
            </a:extLst>
          </p:cNvPr>
          <p:cNvSpPr>
            <a:spLocks noGrp="1"/>
          </p:cNvSpPr>
          <p:nvPr>
            <p:ph type="sldNum" sz="quarter" idx="12"/>
          </p:nvPr>
        </p:nvSpPr>
        <p:spPr/>
        <p:txBody>
          <a:bodyPr/>
          <a:lstStyle/>
          <a:p>
            <a:fld id="{79EB0BAA-089B-F446-9CF3-DE954596BEEC}" type="slidenum">
              <a:rPr lang="en-US" smtClean="0"/>
              <a:t>85</a:t>
            </a:fld>
            <a:endParaRPr lang="en-US"/>
          </a:p>
        </p:txBody>
      </p:sp>
    </p:spTree>
    <p:extLst>
      <p:ext uri="{BB962C8B-B14F-4D97-AF65-F5344CB8AC3E}">
        <p14:creationId xmlns:p14="http://schemas.microsoft.com/office/powerpoint/2010/main" val="101358642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92500" lnSpcReduction="20000"/>
          </a:bodyPr>
          <a:lstStyle/>
          <a:p>
            <a:pPr marL="0" indent="0">
              <a:buNone/>
            </a:pPr>
            <a:r>
              <a:rPr lang="en-US" sz="2000" dirty="0"/>
              <a:t>[s_m774@login2 </a:t>
            </a:r>
            <a:r>
              <a:rPr lang="en-US" sz="2000" dirty="0" err="1"/>
              <a:t>whatshap.data</a:t>
            </a:r>
            <a:r>
              <a:rPr lang="en-US" sz="2000" dirty="0"/>
              <a:t>]$ </a:t>
            </a:r>
            <a:r>
              <a:rPr lang="en-US" sz="2000" dirty="0">
                <a:solidFill>
                  <a:srgbClr val="1F0DFF"/>
                </a:solidFill>
              </a:rPr>
              <a:t>/group/hon/hon3398o/0.course.files/software/bcftools-1.9/</a:t>
            </a:r>
            <a:r>
              <a:rPr lang="en-US" sz="2000" dirty="0" err="1">
                <a:solidFill>
                  <a:srgbClr val="1F0DFF"/>
                </a:solidFill>
              </a:rPr>
              <a:t>bcftools</a:t>
            </a:r>
            <a:r>
              <a:rPr lang="en-US" sz="2000" dirty="0">
                <a:solidFill>
                  <a:srgbClr val="1F0DFF"/>
                </a:solidFill>
              </a:rPr>
              <a:t> view --types </a:t>
            </a:r>
            <a:r>
              <a:rPr lang="en-US" sz="2000" dirty="0" err="1">
                <a:solidFill>
                  <a:srgbClr val="1F0DFF"/>
                </a:solidFill>
              </a:rPr>
              <a:t>snps</a:t>
            </a:r>
            <a:r>
              <a:rPr lang="en-US" sz="2000" dirty="0">
                <a:solidFill>
                  <a:srgbClr val="1F0DFF"/>
                </a:solidFill>
              </a:rPr>
              <a:t> -o noIndels.5sample.chr10.vcf 5sample.chr10.vcf</a:t>
            </a:r>
          </a:p>
          <a:p>
            <a:pPr marL="0" indent="0">
              <a:buNone/>
            </a:pPr>
            <a:endParaRPr lang="en-US" sz="2000" dirty="0"/>
          </a:p>
          <a:p>
            <a:pPr marL="0" indent="0">
              <a:buNone/>
            </a:pPr>
            <a:r>
              <a:rPr lang="en-US" sz="2000" dirty="0"/>
              <a:t>[s_m774@login2 </a:t>
            </a:r>
            <a:r>
              <a:rPr lang="en-US" sz="2000" dirty="0" err="1"/>
              <a:t>whatshap.data</a:t>
            </a:r>
            <a:r>
              <a:rPr lang="en-US" sz="2000" dirty="0"/>
              <a:t>]$ </a:t>
            </a:r>
            <a:r>
              <a:rPr lang="en-US" sz="2000" dirty="0" err="1"/>
              <a:t>whatshap</a:t>
            </a:r>
            <a:r>
              <a:rPr lang="en-US" sz="2000" dirty="0"/>
              <a:t> phase -o results.february1/phased.5sample.vcf noIndels.5sample.chr10.vcf 826RG.chr10.bam 827RG.chr10.bam 832RG.chr10.bam 847RG.chr10.bam 850RG.chr10.bam</a:t>
            </a:r>
          </a:p>
          <a:p>
            <a:pPr marL="0" indent="0">
              <a:buNone/>
            </a:pPr>
            <a:endParaRPr lang="en-US" sz="2000" dirty="0"/>
          </a:p>
          <a:p>
            <a:pPr marL="0" indent="0">
              <a:buNone/>
            </a:pPr>
            <a:r>
              <a:rPr lang="en-US" sz="2000" dirty="0"/>
              <a:t>[s_m774@login2 </a:t>
            </a:r>
            <a:r>
              <a:rPr lang="en-US" sz="2000" dirty="0" err="1"/>
              <a:t>whatshap.data</a:t>
            </a:r>
            <a:r>
              <a:rPr lang="en-US" sz="2000" dirty="0"/>
              <a:t>]$ </a:t>
            </a:r>
            <a:r>
              <a:rPr lang="en-US" sz="2000" dirty="0" err="1"/>
              <a:t>whatshap</a:t>
            </a:r>
            <a:r>
              <a:rPr lang="en-US" sz="2000" dirty="0"/>
              <a:t> phase -o results.february1/phased.826.chr10.vcf noIndels.5sample.chr10.vcf 826RG.chr10.bam</a:t>
            </a:r>
          </a:p>
          <a:p>
            <a:pPr marL="0" indent="0">
              <a:buNone/>
            </a:pPr>
            <a:endParaRPr lang="en-US" sz="2000" dirty="0"/>
          </a:p>
          <a:p>
            <a:pPr marL="0" indent="0">
              <a:buNone/>
            </a:pPr>
            <a:r>
              <a:rPr lang="en-US" sz="2000" dirty="0"/>
              <a:t>[s_m774@login2 results.february1]$ cut -f 1,2,3,4,10 phased.826.chr10.vcf &gt; compare.2020.2.2/826.5col.txt</a:t>
            </a:r>
          </a:p>
          <a:p>
            <a:pPr marL="0" indent="0">
              <a:buNone/>
            </a:pPr>
            <a:r>
              <a:rPr lang="en-US" sz="2000" dirty="0"/>
              <a:t>[s_m774@login2 results.february1]$ cut -f 1,2,3,4,10 phased.5sample.vcf | sed s/:.//g &gt; compare.2020.2.2/5sample.5col.txt</a:t>
            </a:r>
          </a:p>
          <a:p>
            <a:pPr marL="0" indent="0">
              <a:buNone/>
            </a:pPr>
            <a:endParaRPr lang="en-US" sz="2000" dirty="0"/>
          </a:p>
          <a:p>
            <a:pPr marL="0" indent="0">
              <a:buNone/>
            </a:pPr>
            <a:r>
              <a:rPr lang="en-US" sz="2000" dirty="0"/>
              <a:t>[s_m774@login2 compare.2020.2.2]$ </a:t>
            </a:r>
            <a:r>
              <a:rPr lang="en-US" sz="2000" dirty="0">
                <a:solidFill>
                  <a:srgbClr val="1F0DFF"/>
                </a:solidFill>
              </a:rPr>
              <a:t>diff 5sample.5col.txt 826.5col.txt  | less</a:t>
            </a:r>
          </a:p>
          <a:p>
            <a:pPr marL="0" indent="0">
              <a:buNone/>
            </a:pPr>
            <a:r>
              <a:rPr lang="en-US" sz="2000" dirty="0">
                <a:solidFill>
                  <a:srgbClr val="1F0DFF"/>
                </a:solidFill>
              </a:rPr>
              <a:t>&lt; chr10 46025   .       C       0/1,0,0</a:t>
            </a:r>
          </a:p>
          <a:p>
            <a:pPr marL="0" indent="0">
              <a:buNone/>
            </a:pPr>
            <a:r>
              <a:rPr lang="en-US" sz="2000" dirty="0">
                <a:solidFill>
                  <a:srgbClr val="1F0DFF"/>
                </a:solidFill>
              </a:rPr>
              <a:t>&lt; chr10 46026   .       C       0/1,0,0</a:t>
            </a:r>
          </a:p>
          <a:p>
            <a:pPr marL="0" indent="0">
              <a:buNone/>
            </a:pPr>
            <a:r>
              <a:rPr lang="en-US" sz="2000" dirty="0">
                <a:solidFill>
                  <a:srgbClr val="1F0DFF"/>
                </a:solidFill>
              </a:rPr>
              <a:t>&lt; chr10 47663   .       C       1/1,0,0</a:t>
            </a:r>
          </a:p>
          <a:p>
            <a:pPr marL="0" indent="0">
              <a:buNone/>
            </a:pPr>
            <a:r>
              <a:rPr lang="en-US" sz="2000" dirty="0">
                <a:solidFill>
                  <a:srgbClr val="1F0DFF"/>
                </a:solidFill>
              </a:rPr>
              <a:t>&lt; chr10 47754   .       T       0/0,21,110</a:t>
            </a:r>
          </a:p>
          <a:p>
            <a:pPr marL="0" indent="0">
              <a:buNone/>
            </a:pPr>
            <a:endParaRPr lang="en-US" sz="2000" dirty="0">
              <a:solidFill>
                <a:srgbClr val="1F0DFF"/>
              </a:solidFill>
            </a:endParaRPr>
          </a:p>
        </p:txBody>
      </p:sp>
      <p:sp>
        <p:nvSpPr>
          <p:cNvPr id="2" name="Slide Number Placeholder 1">
            <a:extLst>
              <a:ext uri="{FF2B5EF4-FFF2-40B4-BE49-F238E27FC236}">
                <a16:creationId xmlns:a16="http://schemas.microsoft.com/office/drawing/2014/main" id="{3B04E028-FCD9-4DD6-8D07-8D73D3E85CFE}"/>
              </a:ext>
            </a:extLst>
          </p:cNvPr>
          <p:cNvSpPr>
            <a:spLocks noGrp="1"/>
          </p:cNvSpPr>
          <p:nvPr>
            <p:ph type="sldNum" sz="quarter" idx="12"/>
          </p:nvPr>
        </p:nvSpPr>
        <p:spPr/>
        <p:txBody>
          <a:bodyPr/>
          <a:lstStyle/>
          <a:p>
            <a:fld id="{79EB0BAA-089B-F446-9CF3-DE954596BEEC}" type="slidenum">
              <a:rPr lang="en-US" smtClean="0"/>
              <a:t>86</a:t>
            </a:fld>
            <a:endParaRPr lang="en-US"/>
          </a:p>
        </p:txBody>
      </p:sp>
    </p:spTree>
    <p:extLst>
      <p:ext uri="{BB962C8B-B14F-4D97-AF65-F5344CB8AC3E}">
        <p14:creationId xmlns:p14="http://schemas.microsoft.com/office/powerpoint/2010/main" val="36020876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a:solidFill>
                  <a:schemeClr val="bg1"/>
                </a:solidFill>
              </a:rPr>
              <a:t>Feb 14,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F9C3F340-F7E4-4397-A5CC-1452874EE55A}"/>
              </a:ext>
            </a:extLst>
          </p:cNvPr>
          <p:cNvSpPr>
            <a:spLocks noGrp="1"/>
          </p:cNvSpPr>
          <p:nvPr>
            <p:ph type="sldNum" sz="quarter" idx="12"/>
          </p:nvPr>
        </p:nvSpPr>
        <p:spPr/>
        <p:txBody>
          <a:bodyPr/>
          <a:lstStyle/>
          <a:p>
            <a:fld id="{79EB0BAA-089B-F446-9CF3-DE954596BEEC}" type="slidenum">
              <a:rPr lang="en-US" smtClean="0"/>
              <a:t>87</a:t>
            </a:fld>
            <a:endParaRPr lang="en-US"/>
          </a:p>
        </p:txBody>
      </p:sp>
    </p:spTree>
    <p:extLst>
      <p:ext uri="{BB962C8B-B14F-4D97-AF65-F5344CB8AC3E}">
        <p14:creationId xmlns:p14="http://schemas.microsoft.com/office/powerpoint/2010/main" val="78180312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Feb 21,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08D82994-9737-47A9-91FE-65B8F7D2068C}"/>
              </a:ext>
            </a:extLst>
          </p:cNvPr>
          <p:cNvSpPr>
            <a:spLocks noGrp="1"/>
          </p:cNvSpPr>
          <p:nvPr>
            <p:ph type="sldNum" sz="quarter" idx="12"/>
          </p:nvPr>
        </p:nvSpPr>
        <p:spPr/>
        <p:txBody>
          <a:bodyPr/>
          <a:lstStyle/>
          <a:p>
            <a:fld id="{79EB0BAA-089B-F446-9CF3-DE954596BEEC}" type="slidenum">
              <a:rPr lang="en-US" smtClean="0"/>
              <a:t>88</a:t>
            </a:fld>
            <a:endParaRPr lang="en-US"/>
          </a:p>
        </p:txBody>
      </p:sp>
    </p:spTree>
    <p:extLst>
      <p:ext uri="{BB962C8B-B14F-4D97-AF65-F5344CB8AC3E}">
        <p14:creationId xmlns:p14="http://schemas.microsoft.com/office/powerpoint/2010/main" val="231904668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1. (1) Compare DBM, HapSeq2, </a:t>
            </a:r>
            <a:r>
              <a:rPr lang="en-US" sz="2000" dirty="0" err="1"/>
              <a:t>WhatsHAP</a:t>
            </a:r>
            <a:r>
              <a:rPr lang="en-US" sz="2000" dirty="0"/>
              <a:t> 5-sample results by phasing the </a:t>
            </a:r>
            <a:r>
              <a:rPr lang="en-US" sz="2000" dirty="0" err="1"/>
              <a:t>WhatsHAP</a:t>
            </a:r>
            <a:r>
              <a:rPr lang="en-US" sz="2000" dirty="0"/>
              <a:t> dataset: Phase the same SNV positions with DBM and HapSeq2</a:t>
            </a:r>
          </a:p>
          <a:p>
            <a:pPr marL="0" indent="0">
              <a:buNone/>
            </a:pPr>
            <a:r>
              <a:rPr lang="en-US" sz="2000" dirty="0"/>
              <a:t>I am preparing the DBM and HapSeq2 input format now</a:t>
            </a:r>
          </a:p>
          <a:p>
            <a:pPr marL="0" indent="0">
              <a:buNone/>
            </a:pPr>
            <a:r>
              <a:rPr lang="en-US" sz="2000" dirty="0"/>
              <a:t>(2) then compare haplotypes sample by sample as we did in the ASHG</a:t>
            </a:r>
          </a:p>
          <a:p>
            <a:pPr marL="0" indent="0">
              <a:buNone/>
            </a:pPr>
            <a:endParaRPr lang="en-US" sz="2000" dirty="0"/>
          </a:p>
          <a:p>
            <a:pPr marL="0" indent="0">
              <a:buNone/>
            </a:pPr>
            <a:endParaRPr lang="en-US" sz="2000" dirty="0"/>
          </a:p>
          <a:p>
            <a:pPr marL="0" indent="0">
              <a:buNone/>
            </a:pPr>
            <a:r>
              <a:rPr lang="en-US" sz="2000" dirty="0">
                <a:solidFill>
                  <a:srgbClr val="00B050"/>
                </a:solidFill>
              </a:rPr>
              <a:t>2. Check support of non sequential block IDs in </a:t>
            </a:r>
            <a:r>
              <a:rPr lang="en-US" sz="2000" dirty="0" err="1">
                <a:solidFill>
                  <a:srgbClr val="00B050"/>
                </a:solidFill>
              </a:rPr>
              <a:t>perl</a:t>
            </a:r>
            <a:r>
              <a:rPr lang="en-US" sz="2000" dirty="0">
                <a:solidFill>
                  <a:srgbClr val="00B050"/>
                </a:solidFill>
              </a:rPr>
              <a:t> program per Bertie:</a:t>
            </a:r>
          </a:p>
          <a:p>
            <a:pPr marL="0" indent="0">
              <a:buNone/>
            </a:pPr>
            <a:r>
              <a:rPr lang="en-US" sz="2000" dirty="0">
                <a:solidFill>
                  <a:srgbClr val="00B050"/>
                </a:solidFill>
              </a:rPr>
              <a:t>“HapCUT2 produces HA output with consecutive SNVs in non-consecutive blocks I have created two files, one sorted by SNVs and another sorted by block id. </a:t>
            </a:r>
          </a:p>
          <a:p>
            <a:pPr marL="0" indent="0">
              <a:buNone/>
            </a:pPr>
            <a:r>
              <a:rPr lang="en-US" sz="2000" dirty="0">
                <a:solidFill>
                  <a:srgbClr val="00B050"/>
                </a:solidFill>
              </a:rPr>
              <a:t>Please do a pairwise comparison using PEATH as it is well ordered by SNV and its blocks are consecutive. ”</a:t>
            </a:r>
          </a:p>
          <a:p>
            <a:pPr marL="0" indent="0">
              <a:buNone/>
            </a:pPr>
            <a:r>
              <a:rPr lang="en-US" sz="2000" dirty="0"/>
              <a:t>The Perl code will need to be updated to add support for non-sequential Block-ID -- I am working on this.</a:t>
            </a:r>
          </a:p>
        </p:txBody>
      </p:sp>
      <p:sp>
        <p:nvSpPr>
          <p:cNvPr id="2" name="Slide Number Placeholder 1">
            <a:extLst>
              <a:ext uri="{FF2B5EF4-FFF2-40B4-BE49-F238E27FC236}">
                <a16:creationId xmlns:a16="http://schemas.microsoft.com/office/drawing/2014/main" id="{46A82164-9A1E-4448-9ABC-522F5D788844}"/>
              </a:ext>
            </a:extLst>
          </p:cNvPr>
          <p:cNvSpPr>
            <a:spLocks noGrp="1"/>
          </p:cNvSpPr>
          <p:nvPr>
            <p:ph type="sldNum" sz="quarter" idx="12"/>
          </p:nvPr>
        </p:nvSpPr>
        <p:spPr/>
        <p:txBody>
          <a:bodyPr/>
          <a:lstStyle/>
          <a:p>
            <a:fld id="{79EB0BAA-089B-F446-9CF3-DE954596BEEC}" type="slidenum">
              <a:rPr lang="en-US" smtClean="0"/>
              <a:t>89</a:t>
            </a:fld>
            <a:endParaRPr lang="en-US"/>
          </a:p>
        </p:txBody>
      </p:sp>
    </p:spTree>
    <p:extLst>
      <p:ext uri="{BB962C8B-B14F-4D97-AF65-F5344CB8AC3E}">
        <p14:creationId xmlns:p14="http://schemas.microsoft.com/office/powerpoint/2010/main" val="4089098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3183-DBB9-654C-9444-E7A29524203E}"/>
              </a:ext>
            </a:extLst>
          </p:cNvPr>
          <p:cNvSpPr>
            <a:spLocks noGrp="1"/>
          </p:cNvSpPr>
          <p:nvPr>
            <p:ph type="title"/>
          </p:nvPr>
        </p:nvSpPr>
        <p:spPr>
          <a:xfrm>
            <a:off x="443120" y="73579"/>
            <a:ext cx="7886700" cy="701673"/>
          </a:xfrm>
        </p:spPr>
        <p:txBody>
          <a:bodyPr>
            <a:normAutofit/>
          </a:bodyPr>
          <a:lstStyle/>
          <a:p>
            <a:r>
              <a:rPr lang="en-US" sz="4000" b="1" dirty="0">
                <a:solidFill>
                  <a:srgbClr val="1F0DFF"/>
                </a:solidFill>
              </a:rPr>
              <a:t>July 28, 2019 Meeting To-Do </a:t>
            </a:r>
          </a:p>
        </p:txBody>
      </p:sp>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443120" y="884720"/>
            <a:ext cx="7886700" cy="4351338"/>
          </a:xfrm>
        </p:spPr>
        <p:txBody>
          <a:bodyPr>
            <a:normAutofit/>
          </a:bodyPr>
          <a:lstStyle/>
          <a:p>
            <a:pPr marL="514350" indent="-514350">
              <a:buAutoNum type="arabicPeriod"/>
            </a:pPr>
            <a:r>
              <a:rPr lang="en-US" sz="2000" dirty="0"/>
              <a:t>Summarize all the work we have done so far </a:t>
            </a:r>
          </a:p>
          <a:p>
            <a:pPr marL="0" indent="0">
              <a:buNone/>
            </a:pPr>
            <a:r>
              <a:rPr lang="en-US" sz="2000" dirty="0"/>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slide #6</a:t>
            </a:r>
            <a:endParaRPr lang="en-US" sz="2000" dirty="0"/>
          </a:p>
          <a:p>
            <a:pPr marL="0" indent="0">
              <a:buNone/>
            </a:pPr>
            <a:r>
              <a:rPr lang="en-US" sz="2000" dirty="0"/>
              <a:t>2. Prepare input on 5 PE individuals, ≥2X coverage, ≥3X samples on each position, and run DBM</a:t>
            </a:r>
          </a:p>
          <a:p>
            <a:pPr marL="0" indent="0">
              <a:buNone/>
            </a:pPr>
            <a:r>
              <a:rPr lang="en-US" sz="2000" dirty="0"/>
              <a:t>	</a:t>
            </a:r>
            <a:r>
              <a:rPr lang="en-US" sz="2000" dirty="0">
                <a:solidFill>
                  <a:srgbClr val="00B050"/>
                </a:solidFill>
                <a:cs typeface="Times New Roman" panose="02020603050405020304" pitchFamily="18" charset="0"/>
              </a:rPr>
              <a:t>Complete</a:t>
            </a:r>
            <a:r>
              <a:rPr lang="en-US" sz="2000" dirty="0">
                <a:cs typeface="Times New Roman" panose="02020603050405020304" pitchFamily="18" charset="0"/>
              </a:rPr>
              <a:t>, see July28.2019.PairEndDBM</a:t>
            </a:r>
            <a:endParaRPr lang="en-US" sz="2000" dirty="0"/>
          </a:p>
          <a:p>
            <a:pPr marL="0" indent="0">
              <a:buNone/>
            </a:pPr>
            <a:r>
              <a:rPr lang="en-US" sz="2000" dirty="0"/>
              <a:t>3. (1) Run HapSeq2 on sample data </a:t>
            </a:r>
          </a:p>
          <a:p>
            <a:pPr marL="0" indent="0">
              <a:buNone/>
            </a:pPr>
            <a:r>
              <a:rPr lang="en-US" sz="2000" dirty="0"/>
              <a:t>    (2) Prepare input using the 5 PE data, and run HapSeq2</a:t>
            </a:r>
          </a:p>
          <a:p>
            <a:pPr marL="0" indent="0">
              <a:buNone/>
            </a:pPr>
            <a:r>
              <a:rPr lang="en-US" sz="2000" dirty="0"/>
              <a:t>	</a:t>
            </a:r>
            <a:r>
              <a:rPr lang="en-US" sz="2000" dirty="0">
                <a:solidFill>
                  <a:srgbClr val="00B050"/>
                </a:solidFill>
                <a:cs typeface="Times New Roman" panose="02020603050405020304" pitchFamily="18" charset="0"/>
              </a:rPr>
              <a:t>In progress</a:t>
            </a:r>
            <a:r>
              <a:rPr lang="en-US" sz="2000" dirty="0">
                <a:cs typeface="Times New Roman" panose="02020603050405020304" pitchFamily="18" charset="0"/>
              </a:rPr>
              <a:t>, see July28.2019.HapSeq2</a:t>
            </a:r>
          </a:p>
          <a:p>
            <a:pPr marL="0" indent="0">
              <a:buNone/>
            </a:pPr>
            <a:r>
              <a:rPr lang="en-US" sz="2000" dirty="0">
                <a:cs typeface="Times New Roman" panose="02020603050405020304" pitchFamily="18" charset="0"/>
              </a:rPr>
              <a:t>	</a:t>
            </a:r>
            <a:endParaRPr lang="en-US" sz="2000" dirty="0"/>
          </a:p>
          <a:p>
            <a:pPr marL="0" indent="0">
              <a:buNone/>
            </a:pPr>
            <a:endParaRPr lang="en-US" sz="2000" dirty="0"/>
          </a:p>
        </p:txBody>
      </p:sp>
      <p:pic>
        <p:nvPicPr>
          <p:cNvPr id="4" name="Picture 3">
            <a:extLst>
              <a:ext uri="{FF2B5EF4-FFF2-40B4-BE49-F238E27FC236}">
                <a16:creationId xmlns:a16="http://schemas.microsoft.com/office/drawing/2014/main" id="{6FA6A9EB-0154-2248-97A9-705091B90E5C}"/>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606713" y="2001395"/>
            <a:ext cx="2435257" cy="2439009"/>
          </a:xfrm>
          <a:prstGeom prst="rect">
            <a:avLst/>
          </a:prstGeom>
        </p:spPr>
      </p:pic>
      <p:sp>
        <p:nvSpPr>
          <p:cNvPr id="5" name="Slide Number Placeholder 4">
            <a:extLst>
              <a:ext uri="{FF2B5EF4-FFF2-40B4-BE49-F238E27FC236}">
                <a16:creationId xmlns:a16="http://schemas.microsoft.com/office/drawing/2014/main" id="{9E2D7C41-3493-4128-B5F7-8A6997B13467}"/>
              </a:ext>
            </a:extLst>
          </p:cNvPr>
          <p:cNvSpPr>
            <a:spLocks noGrp="1"/>
          </p:cNvSpPr>
          <p:nvPr>
            <p:ph type="sldNum" sz="quarter" idx="12"/>
          </p:nvPr>
        </p:nvSpPr>
        <p:spPr/>
        <p:txBody>
          <a:bodyPr/>
          <a:lstStyle/>
          <a:p>
            <a:fld id="{79EB0BAA-089B-F446-9CF3-DE954596BEEC}" type="slidenum">
              <a:rPr lang="en-US" smtClean="0"/>
              <a:t>9</a:t>
            </a:fld>
            <a:endParaRPr lang="en-US"/>
          </a:p>
        </p:txBody>
      </p:sp>
    </p:spTree>
    <p:extLst>
      <p:ext uri="{BB962C8B-B14F-4D97-AF65-F5344CB8AC3E}">
        <p14:creationId xmlns:p14="http://schemas.microsoft.com/office/powerpoint/2010/main" val="98844663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DBM workflow:</a:t>
            </a:r>
          </a:p>
          <a:p>
            <a:pPr marL="0" indent="0">
              <a:buNone/>
            </a:pPr>
            <a:endParaRPr lang="en-US" sz="2000" dirty="0"/>
          </a:p>
          <a:p>
            <a:pPr marL="0" indent="0">
              <a:buNone/>
            </a:pPr>
            <a:r>
              <a:rPr lang="en-US" sz="2000" dirty="0"/>
              <a:t>Call SNPs with </a:t>
            </a:r>
            <a:r>
              <a:rPr lang="en-US" sz="2000" dirty="0" err="1"/>
              <a:t>bcftools</a:t>
            </a:r>
            <a:r>
              <a:rPr lang="en-US" sz="2000" dirty="0"/>
              <a:t> </a:t>
            </a:r>
            <a:r>
              <a:rPr lang="en-US" sz="2000"/>
              <a:t>mpileup </a:t>
            </a:r>
            <a:r>
              <a:rPr lang="en-US" sz="2000" dirty="0"/>
              <a:t>adding the “–a AD” option to count each allele</a:t>
            </a:r>
          </a:p>
          <a:p>
            <a:pPr marL="0" indent="0">
              <a:buNone/>
            </a:pPr>
            <a:r>
              <a:rPr lang="en-US" sz="2000" dirty="0"/>
              <a:t>Create an input file that is a list of the position of each SNP</a:t>
            </a:r>
          </a:p>
          <a:p>
            <a:pPr marL="0" indent="0">
              <a:buNone/>
            </a:pPr>
            <a:r>
              <a:rPr lang="en-US" sz="2000" dirty="0"/>
              <a:t>Create input file that is a count of alleles at each position</a:t>
            </a:r>
          </a:p>
          <a:p>
            <a:pPr marL="0" indent="0">
              <a:buNone/>
            </a:pPr>
            <a:r>
              <a:rPr lang="en-US" sz="2000" dirty="0"/>
              <a:t>Phase with DBM</a:t>
            </a:r>
          </a:p>
          <a:p>
            <a:pPr marL="0" indent="0">
              <a:buNone/>
            </a:pPr>
            <a:endParaRPr lang="en-US" sz="2000" dirty="0"/>
          </a:p>
        </p:txBody>
      </p:sp>
      <p:sp>
        <p:nvSpPr>
          <p:cNvPr id="2" name="Slide Number Placeholder 1">
            <a:extLst>
              <a:ext uri="{FF2B5EF4-FFF2-40B4-BE49-F238E27FC236}">
                <a16:creationId xmlns:a16="http://schemas.microsoft.com/office/drawing/2014/main" id="{6852F46C-CF6E-4C13-BE19-1A984D6CCED5}"/>
              </a:ext>
            </a:extLst>
          </p:cNvPr>
          <p:cNvSpPr>
            <a:spLocks noGrp="1"/>
          </p:cNvSpPr>
          <p:nvPr>
            <p:ph type="sldNum" sz="quarter" idx="12"/>
          </p:nvPr>
        </p:nvSpPr>
        <p:spPr/>
        <p:txBody>
          <a:bodyPr/>
          <a:lstStyle/>
          <a:p>
            <a:fld id="{79EB0BAA-089B-F446-9CF3-DE954596BEEC}" type="slidenum">
              <a:rPr lang="en-US" smtClean="0"/>
              <a:t>90</a:t>
            </a:fld>
            <a:endParaRPr lang="en-US"/>
          </a:p>
        </p:txBody>
      </p:sp>
    </p:spTree>
    <p:extLst>
      <p:ext uri="{BB962C8B-B14F-4D97-AF65-F5344CB8AC3E}">
        <p14:creationId xmlns:p14="http://schemas.microsoft.com/office/powerpoint/2010/main" val="410752607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Feb 21,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4BE3761B-C569-4F13-820C-B436CDCF696E}"/>
              </a:ext>
            </a:extLst>
          </p:cNvPr>
          <p:cNvSpPr>
            <a:spLocks noGrp="1"/>
          </p:cNvSpPr>
          <p:nvPr>
            <p:ph type="sldNum" sz="quarter" idx="12"/>
          </p:nvPr>
        </p:nvSpPr>
        <p:spPr/>
        <p:txBody>
          <a:bodyPr/>
          <a:lstStyle/>
          <a:p>
            <a:fld id="{79EB0BAA-089B-F446-9CF3-DE954596BEEC}" type="slidenum">
              <a:rPr lang="en-US" smtClean="0"/>
              <a:t>91</a:t>
            </a:fld>
            <a:endParaRPr lang="en-US"/>
          </a:p>
        </p:txBody>
      </p:sp>
    </p:spTree>
    <p:extLst>
      <p:ext uri="{BB962C8B-B14F-4D97-AF65-F5344CB8AC3E}">
        <p14:creationId xmlns:p14="http://schemas.microsoft.com/office/powerpoint/2010/main" val="102257913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Add support for when block ID are not CONSECUTIVE (e.g., 1, 2, 4, 5, with "3" missing) to the </a:t>
            </a:r>
            <a:r>
              <a:rPr lang="en-US" sz="2000" dirty="0" err="1">
                <a:solidFill>
                  <a:srgbClr val="00B050"/>
                </a:solidFill>
              </a:rPr>
              <a:t>perl</a:t>
            </a:r>
            <a:r>
              <a:rPr lang="en-US" sz="2000" dirty="0">
                <a:solidFill>
                  <a:srgbClr val="00B050"/>
                </a:solidFill>
              </a:rPr>
              <a:t> code of pair-wise comparison </a:t>
            </a:r>
          </a:p>
          <a:p>
            <a:pPr marL="0" indent="0">
              <a:buNone/>
            </a:pPr>
            <a:r>
              <a:rPr lang="en-US" sz="2000" dirty="0">
                <a:solidFill>
                  <a:srgbClr val="00B050"/>
                </a:solidFill>
              </a:rPr>
              <a:t>(2) Use </a:t>
            </a:r>
            <a:r>
              <a:rPr lang="en-US" sz="2000" dirty="0" err="1">
                <a:solidFill>
                  <a:srgbClr val="00B050"/>
                </a:solidFill>
              </a:rPr>
              <a:t>hapcut's</a:t>
            </a:r>
            <a:r>
              <a:rPr lang="en-US" sz="2000" dirty="0">
                <a:solidFill>
                  <a:srgbClr val="00B050"/>
                </a:solidFill>
              </a:rPr>
              <a:t> blk as reference sorted by SNV and by blk ID separately to show the results are the same</a:t>
            </a:r>
          </a:p>
          <a:p>
            <a:pPr marL="0" indent="0">
              <a:buNone/>
            </a:pPr>
            <a:r>
              <a:rPr lang="en-US" sz="2000" dirty="0">
                <a:solidFill>
                  <a:srgbClr val="00B050"/>
                </a:solidFill>
              </a:rPr>
              <a:t>(3) Use </a:t>
            </a:r>
            <a:r>
              <a:rPr lang="en-US" sz="2000" dirty="0" err="1">
                <a:solidFill>
                  <a:srgbClr val="00B050"/>
                </a:solidFill>
              </a:rPr>
              <a:t>Peath</a:t>
            </a:r>
            <a:r>
              <a:rPr lang="en-US" sz="2000" dirty="0">
                <a:solidFill>
                  <a:srgbClr val="00B050"/>
                </a:solidFill>
              </a:rPr>
              <a:t> as the reference blocks with </a:t>
            </a:r>
            <a:r>
              <a:rPr lang="en-US" sz="2000" dirty="0" err="1">
                <a:solidFill>
                  <a:srgbClr val="00B050"/>
                </a:solidFill>
              </a:rPr>
              <a:t>Hapcut</a:t>
            </a:r>
            <a:r>
              <a:rPr lang="en-US" sz="2000" dirty="0">
                <a:solidFill>
                  <a:srgbClr val="00B050"/>
                </a:solidFill>
              </a:rPr>
              <a:t> sorted by SNV and by blk ID as input to show the results are the same</a:t>
            </a:r>
          </a:p>
          <a:p>
            <a:pPr marL="0" indent="0">
              <a:buNone/>
            </a:pPr>
            <a:r>
              <a:rPr lang="en-US" sz="2000" dirty="0"/>
              <a:t>compare2HA.pl supports not consecutive and unsorted blocks, See slide 93</a:t>
            </a:r>
          </a:p>
          <a:p>
            <a:pPr marL="0" indent="0">
              <a:buNone/>
            </a:pPr>
            <a:endParaRPr lang="en-US" sz="2000" dirty="0"/>
          </a:p>
          <a:p>
            <a:pPr marL="0" indent="0">
              <a:buNone/>
            </a:pPr>
            <a:r>
              <a:rPr lang="en-US" sz="2000" dirty="0">
                <a:solidFill>
                  <a:srgbClr val="00B050"/>
                </a:solidFill>
              </a:rPr>
              <a:t>2. (1) Extract the 120 SNV positions used in DBM and HapSeq2 </a:t>
            </a:r>
          </a:p>
          <a:p>
            <a:pPr marL="0" indent="0">
              <a:buNone/>
            </a:pPr>
            <a:r>
              <a:rPr lang="en-US" sz="2000" dirty="0"/>
              <a:t>(2) then output Whatshap phased haplotypes of those 120 SNVs</a:t>
            </a:r>
          </a:p>
          <a:p>
            <a:pPr marL="0" indent="0">
              <a:buNone/>
            </a:pPr>
            <a:r>
              <a:rPr lang="en-US" sz="2000" dirty="0"/>
              <a:t>(3) Compare DBM, HapSeq2, and </a:t>
            </a:r>
            <a:r>
              <a:rPr lang="en-US" sz="2000" dirty="0" err="1"/>
              <a:t>whatshap</a:t>
            </a:r>
            <a:endParaRPr lang="en-US" sz="2000" dirty="0"/>
          </a:p>
          <a:p>
            <a:pPr marL="0" indent="0">
              <a:buNone/>
            </a:pPr>
            <a:r>
              <a:rPr lang="en-US" sz="2000" dirty="0"/>
              <a:t>I located the 120 positions used in DBM and </a:t>
            </a:r>
            <a:r>
              <a:rPr lang="en-US" sz="2000" dirty="0" err="1"/>
              <a:t>Hapseq</a:t>
            </a:r>
            <a:r>
              <a:rPr lang="en-US" sz="2000" dirty="0"/>
              <a:t>. I am working on getting the intersect with Whatshap</a:t>
            </a:r>
          </a:p>
        </p:txBody>
      </p:sp>
      <p:sp>
        <p:nvSpPr>
          <p:cNvPr id="2" name="Slide Number Placeholder 1">
            <a:extLst>
              <a:ext uri="{FF2B5EF4-FFF2-40B4-BE49-F238E27FC236}">
                <a16:creationId xmlns:a16="http://schemas.microsoft.com/office/drawing/2014/main" id="{C3C4B5F0-466B-4DC0-BBFC-DDB49616942E}"/>
              </a:ext>
            </a:extLst>
          </p:cNvPr>
          <p:cNvSpPr>
            <a:spLocks noGrp="1"/>
          </p:cNvSpPr>
          <p:nvPr>
            <p:ph type="sldNum" sz="quarter" idx="12"/>
          </p:nvPr>
        </p:nvSpPr>
        <p:spPr/>
        <p:txBody>
          <a:bodyPr/>
          <a:lstStyle/>
          <a:p>
            <a:fld id="{79EB0BAA-089B-F446-9CF3-DE954596BEEC}" type="slidenum">
              <a:rPr lang="en-US" smtClean="0"/>
              <a:t>92</a:t>
            </a:fld>
            <a:endParaRPr lang="en-US"/>
          </a:p>
        </p:txBody>
      </p:sp>
    </p:spTree>
    <p:extLst>
      <p:ext uri="{BB962C8B-B14F-4D97-AF65-F5344CB8AC3E}">
        <p14:creationId xmlns:p14="http://schemas.microsoft.com/office/powerpoint/2010/main" val="317757493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fontScale="92500" lnSpcReduction="20000"/>
          </a:bodyPr>
          <a:lstStyle/>
          <a:p>
            <a:pPr marL="0" indent="0">
              <a:buNone/>
            </a:pPr>
            <a:r>
              <a:rPr lang="en-US" sz="2000" dirty="0"/>
              <a:t>[s_m774@login2 2WaySIHA2020.2.20]$ </a:t>
            </a:r>
            <a:r>
              <a:rPr lang="en-US" sz="2000" dirty="0" err="1"/>
              <a:t>pwd</a:t>
            </a:r>
            <a:endParaRPr lang="en-US" sz="2000" dirty="0"/>
          </a:p>
          <a:p>
            <a:pPr marL="0" indent="0">
              <a:buNone/>
            </a:pPr>
            <a:r>
              <a:rPr lang="en-US" sz="2000" dirty="0"/>
              <a:t>/home/s_m774/Haplotype-Research/2WaySIHA2020.2.20</a:t>
            </a:r>
          </a:p>
          <a:p>
            <a:pPr marL="0" indent="0">
              <a:buNone/>
            </a:pPr>
            <a:endParaRPr lang="en-US" sz="2000" dirty="0"/>
          </a:p>
          <a:p>
            <a:pPr marL="0" indent="0">
              <a:buNone/>
            </a:pPr>
            <a:r>
              <a:rPr lang="en-US" sz="2000" dirty="0">
                <a:solidFill>
                  <a:srgbClr val="00B050"/>
                </a:solidFill>
              </a:rPr>
              <a:t># </a:t>
            </a:r>
            <a:r>
              <a:rPr lang="en-US" sz="2000" dirty="0" err="1">
                <a:solidFill>
                  <a:srgbClr val="00B050"/>
                </a:solidFill>
              </a:rPr>
              <a:t>Hapcut</a:t>
            </a:r>
            <a:r>
              <a:rPr lang="en-US" sz="2000" dirty="0">
                <a:solidFill>
                  <a:srgbClr val="00B050"/>
                </a:solidFill>
              </a:rPr>
              <a:t> as a key</a:t>
            </a:r>
          </a:p>
          <a:p>
            <a:pPr marL="0" indent="0">
              <a:buNone/>
            </a:pPr>
            <a:r>
              <a:rPr lang="en-US" sz="2000" dirty="0"/>
              <a:t>[s_m774@login2 2WaySIHA2020.2.20]$ </a:t>
            </a:r>
            <a:r>
              <a:rPr lang="en-US" sz="2000" dirty="0" err="1"/>
              <a:t>perl</a:t>
            </a:r>
            <a:r>
              <a:rPr lang="en-US" sz="2000" dirty="0"/>
              <a:t> ../compare2HA.pl </a:t>
            </a:r>
            <a:r>
              <a:rPr lang="en-US" sz="2000" dirty="0">
                <a:solidFill>
                  <a:srgbClr val="00B050"/>
                </a:solidFill>
              </a:rPr>
              <a:t>hapcut2.sortbySNV.Feb10.2020.txt</a:t>
            </a:r>
            <a:r>
              <a:rPr lang="en-US" sz="2000" dirty="0"/>
              <a:t> peath.4col.txt results/</a:t>
            </a:r>
            <a:r>
              <a:rPr lang="en-US" sz="2000" dirty="0" err="1"/>
              <a:t>snvSortedHapcutPeath</a:t>
            </a:r>
            <a:endParaRPr lang="en-US" sz="2000" dirty="0"/>
          </a:p>
          <a:p>
            <a:pPr marL="0" indent="0">
              <a:buNone/>
            </a:pPr>
            <a:r>
              <a:rPr lang="en-US" sz="2000" dirty="0"/>
              <a:t>Haplotype agreement is printed below and saved to file</a:t>
            </a:r>
          </a:p>
          <a:p>
            <a:pPr marL="0" indent="0">
              <a:buNone/>
            </a:pPr>
            <a:r>
              <a:rPr lang="en-US" sz="2000" dirty="0"/>
              <a:t>Key     agree   </a:t>
            </a:r>
            <a:r>
              <a:rPr lang="en-US" sz="2000" dirty="0" err="1"/>
              <a:t>disag</a:t>
            </a:r>
            <a:r>
              <a:rPr lang="en-US" sz="2000" dirty="0"/>
              <a:t>   total   agree%  disagree%</a:t>
            </a:r>
          </a:p>
          <a:p>
            <a:pPr marL="0" indent="0">
              <a:buNone/>
            </a:pPr>
            <a:r>
              <a:rPr lang="en-US" sz="2000" dirty="0"/>
              <a:t>Block   31964   188     32152   0.994152774321971       0.00584722567802936</a:t>
            </a:r>
          </a:p>
          <a:p>
            <a:pPr marL="0" indent="0">
              <a:buNone/>
            </a:pPr>
            <a:r>
              <a:rPr lang="en-US" sz="2000" dirty="0"/>
              <a:t>SNV     109063  6150    115213  0.946620607049552       0.0533793929504483</a:t>
            </a:r>
          </a:p>
          <a:p>
            <a:pPr marL="0" indent="0">
              <a:buNone/>
            </a:pPr>
            <a:endParaRPr lang="en-US" sz="2000" dirty="0"/>
          </a:p>
          <a:p>
            <a:pPr marL="0" indent="0">
              <a:buNone/>
            </a:pPr>
            <a:r>
              <a:rPr lang="en-US" sz="2000" dirty="0"/>
              <a:t>[s_m774@login2 2WaySIHA2020.2.20]$ </a:t>
            </a:r>
            <a:r>
              <a:rPr lang="en-US" sz="2000" dirty="0" err="1"/>
              <a:t>perl</a:t>
            </a:r>
            <a:r>
              <a:rPr lang="en-US" sz="2000" dirty="0"/>
              <a:t> ../compare2HA.pl </a:t>
            </a:r>
            <a:r>
              <a:rPr lang="en-US" sz="2000" dirty="0">
                <a:solidFill>
                  <a:srgbClr val="00B050"/>
                </a:solidFill>
              </a:rPr>
              <a:t>hapcut2.sortbyblk.Feb10.2020.txt</a:t>
            </a:r>
            <a:r>
              <a:rPr lang="en-US" sz="2000" dirty="0"/>
              <a:t> peath.4col.txt results/</a:t>
            </a:r>
            <a:r>
              <a:rPr lang="en-US" sz="2000" dirty="0" err="1"/>
              <a:t>blockSortedHapcutPeath</a:t>
            </a:r>
            <a:endParaRPr lang="en-US" sz="2000" dirty="0"/>
          </a:p>
          <a:p>
            <a:pPr marL="0" indent="0">
              <a:buNone/>
            </a:pPr>
            <a:r>
              <a:rPr lang="en-US" sz="2000" dirty="0"/>
              <a:t>Haplotype agreement is printed below and saved to file</a:t>
            </a:r>
          </a:p>
          <a:p>
            <a:pPr marL="0" indent="0">
              <a:buNone/>
            </a:pPr>
            <a:r>
              <a:rPr lang="en-US" sz="2000" dirty="0"/>
              <a:t>Key     agree   </a:t>
            </a:r>
            <a:r>
              <a:rPr lang="en-US" sz="2000" dirty="0" err="1"/>
              <a:t>disag</a:t>
            </a:r>
            <a:r>
              <a:rPr lang="en-US" sz="2000" dirty="0"/>
              <a:t>   total   agree%  disagree%</a:t>
            </a:r>
          </a:p>
          <a:p>
            <a:pPr marL="0" indent="0">
              <a:buNone/>
            </a:pPr>
            <a:r>
              <a:rPr lang="en-US" sz="2000" dirty="0"/>
              <a:t>Block   31964   188     32152   0.994152774321971       0.00584722567802936</a:t>
            </a:r>
          </a:p>
          <a:p>
            <a:pPr marL="0" indent="0">
              <a:buNone/>
            </a:pPr>
            <a:r>
              <a:rPr lang="en-US" sz="2000" dirty="0"/>
              <a:t>SNV     109063  6150    115213  0.946620607049552       0.0533793929504483</a:t>
            </a:r>
          </a:p>
          <a:p>
            <a:pPr marL="0" indent="0">
              <a:buNone/>
            </a:pPr>
            <a:endParaRPr lang="en-US" sz="2000" dirty="0"/>
          </a:p>
          <a:p>
            <a:pPr marL="0" indent="0">
              <a:buNone/>
            </a:pPr>
            <a:r>
              <a:rPr lang="en-US" sz="2000" dirty="0"/>
              <a:t>[s_m774@login2 results]$ </a:t>
            </a:r>
            <a:r>
              <a:rPr lang="en-US" sz="2000" dirty="0">
                <a:solidFill>
                  <a:srgbClr val="00B050"/>
                </a:solidFill>
              </a:rPr>
              <a:t>diff blockSortedHapcutPeath.blocks.txt snvSortedHapcutPeath.blocks.txt</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00C61D9D-5EDA-46F4-8968-1613E4A16CE5}"/>
              </a:ext>
            </a:extLst>
          </p:cNvPr>
          <p:cNvSpPr>
            <a:spLocks noGrp="1"/>
          </p:cNvSpPr>
          <p:nvPr>
            <p:ph type="sldNum" sz="quarter" idx="12"/>
          </p:nvPr>
        </p:nvSpPr>
        <p:spPr/>
        <p:txBody>
          <a:bodyPr/>
          <a:lstStyle/>
          <a:p>
            <a:fld id="{79EB0BAA-089B-F446-9CF3-DE954596BEEC}" type="slidenum">
              <a:rPr lang="en-US" smtClean="0"/>
              <a:t>93</a:t>
            </a:fld>
            <a:endParaRPr lang="en-US"/>
          </a:p>
        </p:txBody>
      </p:sp>
    </p:spTree>
    <p:extLst>
      <p:ext uri="{BB962C8B-B14F-4D97-AF65-F5344CB8AC3E}">
        <p14:creationId xmlns:p14="http://schemas.microsoft.com/office/powerpoint/2010/main" val="295230528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lnSpcReduction="10000"/>
          </a:bodyPr>
          <a:lstStyle/>
          <a:p>
            <a:pPr marL="0" indent="0">
              <a:buNone/>
            </a:pPr>
            <a:r>
              <a:rPr lang="en-US" sz="2000" dirty="0">
                <a:solidFill>
                  <a:srgbClr val="00B050"/>
                </a:solidFill>
              </a:rPr>
              <a:t># </a:t>
            </a:r>
            <a:r>
              <a:rPr lang="en-US" sz="2000" dirty="0" err="1">
                <a:solidFill>
                  <a:srgbClr val="00B050"/>
                </a:solidFill>
              </a:rPr>
              <a:t>Peath</a:t>
            </a:r>
            <a:r>
              <a:rPr lang="en-US" sz="2000" dirty="0">
                <a:solidFill>
                  <a:srgbClr val="00B050"/>
                </a:solidFill>
              </a:rPr>
              <a:t> as a key</a:t>
            </a:r>
          </a:p>
          <a:p>
            <a:pPr marL="0" indent="0">
              <a:buNone/>
            </a:pPr>
            <a:r>
              <a:rPr lang="en-US" sz="2000" dirty="0"/>
              <a:t>[s_m774@login2 2WaySIHA2020.2.20]$ </a:t>
            </a:r>
            <a:r>
              <a:rPr lang="en-US" sz="2000" dirty="0" err="1"/>
              <a:t>perl</a:t>
            </a:r>
            <a:r>
              <a:rPr lang="en-US" sz="2000" dirty="0"/>
              <a:t> ../compare2HA.pl peath.4col.txt hapcut2.sortbyblk.Feb10.2020.txt results/</a:t>
            </a:r>
            <a:r>
              <a:rPr lang="en-US" sz="2000" dirty="0" err="1"/>
              <a:t>peathHapcutBlocks</a:t>
            </a:r>
            <a:endParaRPr lang="en-US" sz="2000" dirty="0"/>
          </a:p>
          <a:p>
            <a:pPr marL="0" indent="0">
              <a:buNone/>
            </a:pPr>
            <a:r>
              <a:rPr lang="en-US" sz="2000" dirty="0"/>
              <a:t>Haplotype agreement is printed below and saved to file</a:t>
            </a:r>
          </a:p>
          <a:p>
            <a:pPr marL="0" indent="0">
              <a:buNone/>
            </a:pPr>
            <a:r>
              <a:rPr lang="en-US" sz="2000" dirty="0"/>
              <a:t>Key     agree   </a:t>
            </a:r>
            <a:r>
              <a:rPr lang="en-US" sz="2000" dirty="0" err="1"/>
              <a:t>disag</a:t>
            </a:r>
            <a:r>
              <a:rPr lang="en-US" sz="2000" dirty="0"/>
              <a:t>   total   agree%  disagree%</a:t>
            </a:r>
          </a:p>
          <a:p>
            <a:pPr marL="0" indent="0">
              <a:buNone/>
            </a:pPr>
            <a:r>
              <a:rPr lang="en-US" sz="2000" dirty="0"/>
              <a:t>Block   30342   1013    31355   0.967692553021847       0.0323074469781534</a:t>
            </a:r>
          </a:p>
          <a:p>
            <a:pPr marL="0" indent="0">
              <a:buNone/>
            </a:pPr>
            <a:r>
              <a:rPr lang="en-US" sz="2000" dirty="0"/>
              <a:t>SNV     102828  12985   115813  0.887879599008747       0.112120400991253</a:t>
            </a:r>
          </a:p>
          <a:p>
            <a:pPr marL="0" indent="0">
              <a:buNone/>
            </a:pPr>
            <a:endParaRPr lang="en-US" sz="2000" dirty="0"/>
          </a:p>
          <a:p>
            <a:pPr marL="0" indent="0">
              <a:buNone/>
            </a:pPr>
            <a:r>
              <a:rPr lang="en-US" sz="2000" dirty="0"/>
              <a:t>[s_m774@login2 2WaySIHA2020.2.20]$ </a:t>
            </a:r>
            <a:r>
              <a:rPr lang="en-US" sz="2000" dirty="0" err="1"/>
              <a:t>perl</a:t>
            </a:r>
            <a:r>
              <a:rPr lang="en-US" sz="2000" dirty="0"/>
              <a:t> ../compare2HA.pl peath.4col.txt hapcut2.sortbySNV.Feb10.2020.txt results/</a:t>
            </a:r>
            <a:r>
              <a:rPr lang="en-US" sz="2000" dirty="0" err="1"/>
              <a:t>peathHapcutSNV</a:t>
            </a:r>
            <a:endParaRPr lang="en-US" sz="2000" dirty="0"/>
          </a:p>
          <a:p>
            <a:pPr marL="0" indent="0">
              <a:buNone/>
            </a:pPr>
            <a:r>
              <a:rPr lang="en-US" sz="2000" dirty="0"/>
              <a:t>Haplotype agreement is printed below and saved to file</a:t>
            </a:r>
          </a:p>
          <a:p>
            <a:pPr marL="0" indent="0">
              <a:buNone/>
            </a:pPr>
            <a:r>
              <a:rPr lang="en-US" sz="2000" dirty="0"/>
              <a:t>Key     agree   </a:t>
            </a:r>
            <a:r>
              <a:rPr lang="en-US" sz="2000" dirty="0" err="1"/>
              <a:t>disag</a:t>
            </a:r>
            <a:r>
              <a:rPr lang="en-US" sz="2000" dirty="0"/>
              <a:t>   total   agree%  disagree%</a:t>
            </a:r>
          </a:p>
          <a:p>
            <a:pPr marL="0" indent="0">
              <a:buNone/>
            </a:pPr>
            <a:r>
              <a:rPr lang="en-US" sz="2000" dirty="0"/>
              <a:t>Block   30342   1013    31355   0.967692553021847       0.0323074469781534</a:t>
            </a:r>
          </a:p>
          <a:p>
            <a:pPr marL="0" indent="0">
              <a:buNone/>
            </a:pPr>
            <a:r>
              <a:rPr lang="en-US" sz="2000" dirty="0"/>
              <a:t>SNV     102828  12985   115813  0.887879599008747       0.112120400991253</a:t>
            </a:r>
          </a:p>
          <a:p>
            <a:pPr marL="0" indent="0">
              <a:buNone/>
            </a:pPr>
            <a:endParaRPr lang="en-US" sz="2000" dirty="0"/>
          </a:p>
          <a:p>
            <a:pPr marL="0" indent="0">
              <a:buNone/>
            </a:pPr>
            <a:r>
              <a:rPr lang="en-US" sz="2000" dirty="0"/>
              <a:t>[s_m774@login2 results]$ </a:t>
            </a:r>
            <a:r>
              <a:rPr lang="en-US" sz="2000" dirty="0">
                <a:solidFill>
                  <a:srgbClr val="00B050"/>
                </a:solidFill>
              </a:rPr>
              <a:t>diff peathHapcutBlocks.blocks.txt peathHapcutSNV.blocks.txt</a:t>
            </a:r>
          </a:p>
          <a:p>
            <a:pPr marL="0" indent="0">
              <a:buNone/>
            </a:pPr>
            <a:endParaRPr lang="en-US" sz="2000" dirty="0"/>
          </a:p>
        </p:txBody>
      </p:sp>
      <p:sp>
        <p:nvSpPr>
          <p:cNvPr id="2" name="Slide Number Placeholder 1">
            <a:extLst>
              <a:ext uri="{FF2B5EF4-FFF2-40B4-BE49-F238E27FC236}">
                <a16:creationId xmlns:a16="http://schemas.microsoft.com/office/drawing/2014/main" id="{90212790-036A-4AEA-93E9-858A94B73975}"/>
              </a:ext>
            </a:extLst>
          </p:cNvPr>
          <p:cNvSpPr>
            <a:spLocks noGrp="1"/>
          </p:cNvSpPr>
          <p:nvPr>
            <p:ph type="sldNum" sz="quarter" idx="12"/>
          </p:nvPr>
        </p:nvSpPr>
        <p:spPr/>
        <p:txBody>
          <a:bodyPr/>
          <a:lstStyle/>
          <a:p>
            <a:fld id="{79EB0BAA-089B-F446-9CF3-DE954596BEEC}" type="slidenum">
              <a:rPr lang="en-US" smtClean="0"/>
              <a:t>94</a:t>
            </a:fld>
            <a:endParaRPr lang="en-US"/>
          </a:p>
        </p:txBody>
      </p:sp>
    </p:spTree>
    <p:extLst>
      <p:ext uri="{BB962C8B-B14F-4D97-AF65-F5344CB8AC3E}">
        <p14:creationId xmlns:p14="http://schemas.microsoft.com/office/powerpoint/2010/main" val="256594479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FF2A0-0EB5-4EFF-85F0-AB0AF16FE8FA}"/>
              </a:ext>
            </a:extLst>
          </p:cNvPr>
          <p:cNvSpPr>
            <a:spLocks noGrp="1"/>
          </p:cNvSpPr>
          <p:nvPr>
            <p:ph type="title"/>
          </p:nvPr>
        </p:nvSpPr>
        <p:spPr>
          <a:xfrm>
            <a:off x="628650" y="2766218"/>
            <a:ext cx="7886700" cy="1325563"/>
          </a:xfrm>
        </p:spPr>
        <p:txBody>
          <a:bodyPr>
            <a:normAutofit/>
          </a:bodyPr>
          <a:lstStyle/>
          <a:p>
            <a:r>
              <a:rPr lang="en-US" sz="4800" b="1" dirty="0">
                <a:solidFill>
                  <a:schemeClr val="bg1"/>
                </a:solidFill>
              </a:rPr>
              <a:t>Feb 28, 2020 Meeting @ 1PM</a:t>
            </a:r>
            <a:endParaRPr lang="en-US" sz="4800" dirty="0">
              <a:solidFill>
                <a:schemeClr val="bg1"/>
              </a:solidFill>
            </a:endParaRPr>
          </a:p>
        </p:txBody>
      </p:sp>
      <p:sp>
        <p:nvSpPr>
          <p:cNvPr id="3" name="Slide Number Placeholder 2">
            <a:extLst>
              <a:ext uri="{FF2B5EF4-FFF2-40B4-BE49-F238E27FC236}">
                <a16:creationId xmlns:a16="http://schemas.microsoft.com/office/drawing/2014/main" id="{8EA53AA1-3CFB-407E-A309-8B9CE5EEAAE1}"/>
              </a:ext>
            </a:extLst>
          </p:cNvPr>
          <p:cNvSpPr>
            <a:spLocks noGrp="1"/>
          </p:cNvSpPr>
          <p:nvPr>
            <p:ph type="sldNum" sz="quarter" idx="12"/>
          </p:nvPr>
        </p:nvSpPr>
        <p:spPr/>
        <p:txBody>
          <a:bodyPr/>
          <a:lstStyle/>
          <a:p>
            <a:fld id="{79EB0BAA-089B-F446-9CF3-DE954596BEEC}" type="slidenum">
              <a:rPr lang="en-US" smtClean="0"/>
              <a:t>95</a:t>
            </a:fld>
            <a:endParaRPr lang="en-US"/>
          </a:p>
        </p:txBody>
      </p:sp>
    </p:spTree>
    <p:extLst>
      <p:ext uri="{BB962C8B-B14F-4D97-AF65-F5344CB8AC3E}">
        <p14:creationId xmlns:p14="http://schemas.microsoft.com/office/powerpoint/2010/main" val="77330318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solidFill>
                  <a:srgbClr val="00B050"/>
                </a:solidFill>
              </a:rPr>
              <a:t>1. (1) Extract the intersect of 120 SNV positions used in DBM and HapSeq2 from Whatshap blocks</a:t>
            </a:r>
          </a:p>
          <a:p>
            <a:pPr marL="0" indent="0">
              <a:buNone/>
            </a:pPr>
            <a:r>
              <a:rPr lang="en-US" sz="2000" dirty="0">
                <a:solidFill>
                  <a:srgbClr val="00B050"/>
                </a:solidFill>
              </a:rPr>
              <a:t>(2) Convert </a:t>
            </a:r>
            <a:r>
              <a:rPr lang="en-US" sz="2000" dirty="0" err="1">
                <a:solidFill>
                  <a:srgbClr val="00B050"/>
                </a:solidFill>
              </a:rPr>
              <a:t>Whatshap’s</a:t>
            </a:r>
            <a:r>
              <a:rPr lang="en-US" sz="2000" dirty="0">
                <a:solidFill>
                  <a:srgbClr val="00B050"/>
                </a:solidFill>
              </a:rPr>
              <a:t> haplotype results to allele format</a:t>
            </a:r>
          </a:p>
          <a:p>
            <a:pPr marL="0" indent="0">
              <a:buNone/>
            </a:pPr>
            <a:r>
              <a:rPr lang="en-US" sz="2000" dirty="0">
                <a:solidFill>
                  <a:srgbClr val="00B050"/>
                </a:solidFill>
              </a:rPr>
              <a:t>(3) Locate the HapSeq2 and DBM 120 alleles used in poster and paste each to a single file with 120 rows 8 col</a:t>
            </a:r>
          </a:p>
          <a:p>
            <a:pPr marL="0" indent="0">
              <a:buNone/>
            </a:pPr>
            <a:r>
              <a:rPr lang="en-US" sz="2000" dirty="0" err="1">
                <a:solidFill>
                  <a:srgbClr val="00B050"/>
                </a:solidFill>
              </a:rPr>
              <a:t>Chrom</a:t>
            </a:r>
            <a:r>
              <a:rPr lang="en-US" sz="2000" dirty="0">
                <a:solidFill>
                  <a:srgbClr val="00B050"/>
                </a:solidFill>
              </a:rPr>
              <a:t> pos HA1 </a:t>
            </a:r>
            <a:r>
              <a:rPr lang="en-US" sz="2000" dirty="0" err="1">
                <a:solidFill>
                  <a:srgbClr val="00B050"/>
                </a:solidFill>
              </a:rPr>
              <a:t>HA1</a:t>
            </a:r>
            <a:r>
              <a:rPr lang="en-US" sz="2000" dirty="0">
                <a:solidFill>
                  <a:srgbClr val="00B050"/>
                </a:solidFill>
              </a:rPr>
              <a:t> HA2 </a:t>
            </a:r>
            <a:r>
              <a:rPr lang="en-US" sz="2000" dirty="0" err="1">
                <a:solidFill>
                  <a:srgbClr val="00B050"/>
                </a:solidFill>
              </a:rPr>
              <a:t>HA2</a:t>
            </a:r>
            <a:r>
              <a:rPr lang="en-US" sz="2000" dirty="0">
                <a:solidFill>
                  <a:srgbClr val="00B050"/>
                </a:solidFill>
              </a:rPr>
              <a:t> HA3 </a:t>
            </a:r>
            <a:r>
              <a:rPr lang="en-US" sz="2000" dirty="0" err="1">
                <a:solidFill>
                  <a:srgbClr val="00B050"/>
                </a:solidFill>
              </a:rPr>
              <a:t>HA3</a:t>
            </a:r>
            <a:endParaRPr lang="en-US" sz="2000" dirty="0">
              <a:solidFill>
                <a:srgbClr val="00B050"/>
              </a:solidFill>
            </a:endParaRPr>
          </a:p>
          <a:p>
            <a:pPr marL="0" indent="0">
              <a:buNone/>
            </a:pPr>
            <a:r>
              <a:rPr lang="en-US" sz="2000" dirty="0"/>
              <a:t>(4) Get pairwise agreement of DBM, HapSeq2, and </a:t>
            </a:r>
            <a:r>
              <a:rPr lang="en-US" sz="2000" dirty="0" err="1"/>
              <a:t>whatshap</a:t>
            </a:r>
            <a:r>
              <a:rPr lang="en-US" sz="2000" dirty="0"/>
              <a:t> using Perl script getPoints.pl</a:t>
            </a:r>
          </a:p>
          <a:p>
            <a:pPr marL="0" indent="0">
              <a:buNone/>
            </a:pPr>
            <a:r>
              <a:rPr lang="en-US" sz="2000" dirty="0" err="1"/>
              <a:t>Whatshap’s</a:t>
            </a:r>
            <a:r>
              <a:rPr lang="en-US" sz="2000" dirty="0"/>
              <a:t> results converted to DBM format to compare—</a:t>
            </a:r>
            <a:r>
              <a:rPr lang="en-US" sz="2000" dirty="0">
                <a:solidFill>
                  <a:srgbClr val="1F0DFF"/>
                </a:solidFill>
              </a:rPr>
              <a:t>Whatshap has a very low phase rate in these 120 positions</a:t>
            </a:r>
            <a:r>
              <a:rPr lang="en-US" sz="2000" dirty="0"/>
              <a:t>. I am now locating the DBM and HapSeq2 results. See slide 97</a:t>
            </a:r>
          </a:p>
          <a:p>
            <a:pPr marL="0" indent="0">
              <a:buNone/>
            </a:pPr>
            <a:endParaRPr lang="en-US" sz="2000" dirty="0">
              <a:solidFill>
                <a:srgbClr val="00B050"/>
              </a:solidFill>
            </a:endParaRPr>
          </a:p>
          <a:p>
            <a:pPr marL="0" indent="0">
              <a:buNone/>
            </a:pPr>
            <a:r>
              <a:rPr lang="en-US" sz="2000" dirty="0">
                <a:solidFill>
                  <a:srgbClr val="00B050"/>
                </a:solidFill>
              </a:rPr>
              <a:t>2. Look into renumbering haplotype blocks in compare2HA.pl</a:t>
            </a:r>
          </a:p>
          <a:p>
            <a:pPr marL="0" indent="0">
              <a:buNone/>
            </a:pPr>
            <a:r>
              <a:rPr lang="en-US" sz="2000" dirty="0"/>
              <a:t>Perl script now renumbers blocks from 1 to n--no longer keeping the original block IDs. See slide 98</a:t>
            </a:r>
          </a:p>
          <a:p>
            <a:pPr marL="0" indent="0">
              <a:buNone/>
            </a:pPr>
            <a:endParaRPr lang="en-US" sz="2000" dirty="0"/>
          </a:p>
          <a:p>
            <a:pPr marL="0" indent="0">
              <a:buNone/>
            </a:pPr>
            <a:r>
              <a:rPr lang="en-US" sz="2000" dirty="0"/>
              <a:t>3. Create a Perl script for 3 way agreement and compare the 3 packages</a:t>
            </a:r>
          </a:p>
          <a:p>
            <a:pPr marL="0" indent="0">
              <a:buNone/>
            </a:pPr>
            <a:endParaRPr lang="en-US" sz="2000" dirty="0"/>
          </a:p>
          <a:p>
            <a:pPr marL="0" indent="0">
              <a:buNone/>
            </a:pPr>
            <a:endParaRPr lang="en-US" sz="2000" dirty="0"/>
          </a:p>
        </p:txBody>
      </p:sp>
      <p:sp>
        <p:nvSpPr>
          <p:cNvPr id="2" name="Slide Number Placeholder 1">
            <a:extLst>
              <a:ext uri="{FF2B5EF4-FFF2-40B4-BE49-F238E27FC236}">
                <a16:creationId xmlns:a16="http://schemas.microsoft.com/office/drawing/2014/main" id="{9A452334-EA54-44DC-BF4D-02A536F5FD91}"/>
              </a:ext>
            </a:extLst>
          </p:cNvPr>
          <p:cNvSpPr>
            <a:spLocks noGrp="1"/>
          </p:cNvSpPr>
          <p:nvPr>
            <p:ph type="sldNum" sz="quarter" idx="12"/>
          </p:nvPr>
        </p:nvSpPr>
        <p:spPr/>
        <p:txBody>
          <a:bodyPr/>
          <a:lstStyle/>
          <a:p>
            <a:fld id="{79EB0BAA-089B-F446-9CF3-DE954596BEEC}" type="slidenum">
              <a:rPr lang="en-US" smtClean="0"/>
              <a:t>96</a:t>
            </a:fld>
            <a:endParaRPr lang="en-US"/>
          </a:p>
        </p:txBody>
      </p:sp>
    </p:spTree>
    <p:extLst>
      <p:ext uri="{BB962C8B-B14F-4D97-AF65-F5344CB8AC3E}">
        <p14:creationId xmlns:p14="http://schemas.microsoft.com/office/powerpoint/2010/main" val="276636437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lnSpcReduction="10000"/>
          </a:bodyPr>
          <a:lstStyle/>
          <a:p>
            <a:pPr marL="0" indent="0">
              <a:buNone/>
            </a:pPr>
            <a:r>
              <a:rPr lang="en-US" sz="2000" dirty="0"/>
              <a:t>/home/s_m774/data/120.comparison/</a:t>
            </a:r>
            <a:r>
              <a:rPr lang="en-US" sz="2000" dirty="0" err="1"/>
              <a:t>allele.whatshap</a:t>
            </a:r>
            <a:endParaRPr lang="en-US" sz="2000" dirty="0"/>
          </a:p>
          <a:p>
            <a:pPr marL="0" indent="0">
              <a:buNone/>
            </a:pPr>
            <a:endParaRPr lang="en-US" sz="2000" dirty="0"/>
          </a:p>
          <a:p>
            <a:pPr marL="0" indent="0">
              <a:buNone/>
            </a:pPr>
            <a:r>
              <a:rPr lang="en-US" sz="2000" dirty="0" err="1"/>
              <a:t>perl</a:t>
            </a:r>
            <a:r>
              <a:rPr lang="en-US" sz="2000" dirty="0"/>
              <a:t> getAlleles.pl happy826.whatshap.txt allele826.whatshap.txt     </a:t>
            </a:r>
          </a:p>
          <a:p>
            <a:pPr marL="0" indent="0">
              <a:buNone/>
            </a:pPr>
            <a:endParaRPr lang="en-US" sz="2000" dirty="0"/>
          </a:p>
          <a:p>
            <a:pPr marL="0" indent="0">
              <a:buNone/>
            </a:pPr>
            <a:r>
              <a:rPr lang="en-US" sz="2000" dirty="0"/>
              <a:t># 20/120 SNV phased by Whatshap in sample 850 </a:t>
            </a:r>
          </a:p>
          <a:p>
            <a:pPr marL="0" indent="0">
              <a:buNone/>
            </a:pPr>
            <a:r>
              <a:rPr lang="en-US" sz="2000" dirty="0">
                <a:solidFill>
                  <a:srgbClr val="1F0DFF"/>
                </a:solidFill>
              </a:rPr>
              <a:t>sort allele850.whatshap.txt | </a:t>
            </a:r>
            <a:r>
              <a:rPr lang="en-US" sz="2000" dirty="0" err="1">
                <a:solidFill>
                  <a:srgbClr val="1F0DFF"/>
                </a:solidFill>
              </a:rPr>
              <a:t>uniq</a:t>
            </a:r>
            <a:r>
              <a:rPr lang="en-US" sz="2000" dirty="0">
                <a:solidFill>
                  <a:srgbClr val="1F0DFF"/>
                </a:solidFill>
              </a:rPr>
              <a:t> -c</a:t>
            </a:r>
          </a:p>
          <a:p>
            <a:pPr marL="0" indent="0">
              <a:buNone/>
            </a:pPr>
            <a:r>
              <a:rPr lang="en-US" sz="2000" dirty="0">
                <a:solidFill>
                  <a:srgbClr val="1F0DFF"/>
                </a:solidFill>
              </a:rPr>
              <a:t>    100 -       -</a:t>
            </a:r>
          </a:p>
          <a:p>
            <a:pPr marL="0" indent="0">
              <a:buNone/>
            </a:pPr>
            <a:r>
              <a:rPr lang="en-US" sz="2000" dirty="0"/>
              <a:t>      1 A       C</a:t>
            </a:r>
          </a:p>
          <a:p>
            <a:pPr marL="0" indent="0">
              <a:buNone/>
            </a:pPr>
            <a:r>
              <a:rPr lang="en-US" sz="2000" dirty="0"/>
              <a:t>      4 A       G</a:t>
            </a:r>
          </a:p>
          <a:p>
            <a:pPr marL="0" indent="0">
              <a:buNone/>
            </a:pPr>
            <a:r>
              <a:rPr lang="en-US" sz="2000" dirty="0"/>
              <a:t>      1 C       A</a:t>
            </a:r>
          </a:p>
          <a:p>
            <a:pPr marL="0" indent="0">
              <a:buNone/>
            </a:pPr>
            <a:r>
              <a:rPr lang="en-US" sz="2000" dirty="0"/>
              <a:t>      3 C       T</a:t>
            </a:r>
          </a:p>
          <a:p>
            <a:pPr marL="0" indent="0">
              <a:buNone/>
            </a:pPr>
            <a:r>
              <a:rPr lang="en-US" sz="2000" dirty="0"/>
              <a:t>      1 G       A</a:t>
            </a:r>
          </a:p>
          <a:p>
            <a:pPr marL="0" indent="0">
              <a:buNone/>
            </a:pPr>
            <a:r>
              <a:rPr lang="en-US" sz="2000" dirty="0"/>
              <a:t>      3 G       C</a:t>
            </a:r>
          </a:p>
          <a:p>
            <a:pPr marL="0" indent="0">
              <a:buNone/>
            </a:pPr>
            <a:r>
              <a:rPr lang="en-US" sz="2000" dirty="0"/>
              <a:t>      2 G       T</a:t>
            </a:r>
          </a:p>
          <a:p>
            <a:pPr marL="0" indent="0">
              <a:buNone/>
            </a:pPr>
            <a:r>
              <a:rPr lang="en-US" sz="2000" dirty="0"/>
              <a:t>      1 T       A</a:t>
            </a:r>
          </a:p>
          <a:p>
            <a:pPr marL="0" indent="0">
              <a:buNone/>
            </a:pPr>
            <a:r>
              <a:rPr lang="en-US" sz="2000" dirty="0"/>
              <a:t>      4 T       C</a:t>
            </a:r>
          </a:p>
        </p:txBody>
      </p:sp>
      <p:sp>
        <p:nvSpPr>
          <p:cNvPr id="2" name="Slide Number Placeholder 1">
            <a:extLst>
              <a:ext uri="{FF2B5EF4-FFF2-40B4-BE49-F238E27FC236}">
                <a16:creationId xmlns:a16="http://schemas.microsoft.com/office/drawing/2014/main" id="{CD237593-0BF3-4B36-B0CB-4079168A117C}"/>
              </a:ext>
            </a:extLst>
          </p:cNvPr>
          <p:cNvSpPr>
            <a:spLocks noGrp="1"/>
          </p:cNvSpPr>
          <p:nvPr>
            <p:ph type="sldNum" sz="quarter" idx="12"/>
          </p:nvPr>
        </p:nvSpPr>
        <p:spPr/>
        <p:txBody>
          <a:bodyPr/>
          <a:lstStyle/>
          <a:p>
            <a:fld id="{79EB0BAA-089B-F446-9CF3-DE954596BEEC}" type="slidenum">
              <a:rPr lang="en-US" smtClean="0"/>
              <a:t>97</a:t>
            </a:fld>
            <a:endParaRPr lang="en-US"/>
          </a:p>
        </p:txBody>
      </p:sp>
    </p:spTree>
    <p:extLst>
      <p:ext uri="{BB962C8B-B14F-4D97-AF65-F5344CB8AC3E}">
        <p14:creationId xmlns:p14="http://schemas.microsoft.com/office/powerpoint/2010/main" val="33984344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Q: Why do we want to renumber blocks when existing blocks already match between Bertie and Sherwin?</a:t>
            </a:r>
          </a:p>
          <a:p>
            <a:pPr marL="0" indent="0">
              <a:buNone/>
            </a:pPr>
            <a:endParaRPr lang="en-US" sz="2000" dirty="0"/>
          </a:p>
          <a:p>
            <a:pPr marL="0" indent="0">
              <a:buNone/>
            </a:pPr>
            <a:r>
              <a:rPr lang="en-US" sz="2000" dirty="0"/>
              <a:t># Renumbered Block ID of last 100k </a:t>
            </a:r>
            <a:r>
              <a:rPr lang="en-US" sz="2000" dirty="0" err="1"/>
              <a:t>Hapcut</a:t>
            </a:r>
            <a:r>
              <a:rPr lang="en-US" sz="2000" dirty="0"/>
              <a:t> positions</a:t>
            </a:r>
          </a:p>
          <a:p>
            <a:pPr marL="0" indent="0">
              <a:buNone/>
            </a:pPr>
            <a:r>
              <a:rPr lang="en-US" sz="2000" dirty="0"/>
              <a:t>tail -n 100000 data/SIHA/hapcut2.sortbySNV.Feb10.2020.txt &gt; Haplotype-Research/2WaySIHA2020.feb.27/last.100k.hapcut.txt</a:t>
            </a:r>
          </a:p>
          <a:p>
            <a:pPr marL="0" indent="0">
              <a:buNone/>
            </a:pPr>
            <a:r>
              <a:rPr lang="en-US" sz="2000" dirty="0" err="1"/>
              <a:t>perl</a:t>
            </a:r>
            <a:r>
              <a:rPr lang="en-US" sz="2000" dirty="0"/>
              <a:t> ../compare2HA.pl last.100k.hapcut.txt peath.4col.txt results/</a:t>
            </a:r>
            <a:r>
              <a:rPr lang="en-US" sz="2000" dirty="0" err="1"/>
              <a:t>snvSortedHapcutPeath</a:t>
            </a:r>
            <a:endParaRPr lang="en-US" sz="2000" dirty="0"/>
          </a:p>
          <a:p>
            <a:pPr marL="0" indent="0">
              <a:buNone/>
            </a:pPr>
            <a:r>
              <a:rPr lang="en-US" sz="2000" dirty="0">
                <a:solidFill>
                  <a:srgbClr val="1F0DFF"/>
                </a:solidFill>
              </a:rPr>
              <a:t>Block   </a:t>
            </a:r>
            <a:r>
              <a:rPr lang="en-US" sz="2000" dirty="0" err="1">
                <a:solidFill>
                  <a:srgbClr val="1F0DFF"/>
                </a:solidFill>
              </a:rPr>
              <a:t>CountA</a:t>
            </a:r>
            <a:r>
              <a:rPr lang="en-US" sz="2000" dirty="0">
                <a:solidFill>
                  <a:srgbClr val="1F0DFF"/>
                </a:solidFill>
              </a:rPr>
              <a:t>  </a:t>
            </a:r>
            <a:r>
              <a:rPr lang="en-US" sz="2000" dirty="0" err="1">
                <a:solidFill>
                  <a:srgbClr val="1F0DFF"/>
                </a:solidFill>
              </a:rPr>
              <a:t>CountB</a:t>
            </a:r>
            <a:r>
              <a:rPr lang="en-US" sz="2000" dirty="0">
                <a:solidFill>
                  <a:srgbClr val="1F0DFF"/>
                </a:solidFill>
              </a:rPr>
              <a:t>  SNVs    Haplotype</a:t>
            </a:r>
          </a:p>
          <a:p>
            <a:pPr marL="0" indent="0">
              <a:buNone/>
            </a:pPr>
            <a:r>
              <a:rPr lang="en-US" sz="2000" dirty="0">
                <a:solidFill>
                  <a:srgbClr val="1F0DFF"/>
                </a:solidFill>
              </a:rPr>
              <a:t>1       40      40      match   -</a:t>
            </a:r>
          </a:p>
          <a:p>
            <a:pPr marL="0" indent="0">
              <a:buNone/>
            </a:pPr>
            <a:r>
              <a:rPr lang="en-US" sz="2000" dirty="0">
                <a:solidFill>
                  <a:srgbClr val="1F0DFF"/>
                </a:solidFill>
              </a:rPr>
              <a:t>2       2       2       match   </a:t>
            </a:r>
            <a:r>
              <a:rPr lang="en-US" sz="2000" dirty="0" err="1">
                <a:solidFill>
                  <a:srgbClr val="1F0DFF"/>
                </a:solidFill>
              </a:rPr>
              <a:t>match</a:t>
            </a:r>
            <a:endParaRPr lang="en-US" sz="2000" dirty="0">
              <a:solidFill>
                <a:srgbClr val="1F0DFF"/>
              </a:solidFill>
            </a:endParaRPr>
          </a:p>
          <a:p>
            <a:pPr marL="0" indent="0">
              <a:buNone/>
            </a:pPr>
            <a:r>
              <a:rPr lang="en-US" sz="2000" dirty="0">
                <a:solidFill>
                  <a:srgbClr val="1F0DFF"/>
                </a:solidFill>
              </a:rPr>
              <a:t>3       2       2       match   </a:t>
            </a:r>
            <a:r>
              <a:rPr lang="en-US" sz="2000" dirty="0" err="1">
                <a:solidFill>
                  <a:srgbClr val="1F0DFF"/>
                </a:solidFill>
              </a:rPr>
              <a:t>match</a:t>
            </a:r>
            <a:endParaRPr lang="en-US" sz="2000" dirty="0">
              <a:solidFill>
                <a:srgbClr val="1F0DFF"/>
              </a:solidFill>
            </a:endParaRPr>
          </a:p>
          <a:p>
            <a:pPr marL="0" indent="0">
              <a:buNone/>
            </a:pPr>
            <a:r>
              <a:rPr lang="en-US" sz="2000" dirty="0">
                <a:solidFill>
                  <a:srgbClr val="1F0DFF"/>
                </a:solidFill>
              </a:rPr>
              <a:t>4       4       4       match   </a:t>
            </a:r>
            <a:r>
              <a:rPr lang="en-US" sz="2000" dirty="0" err="1">
                <a:solidFill>
                  <a:srgbClr val="1F0DFF"/>
                </a:solidFill>
              </a:rPr>
              <a:t>match</a:t>
            </a:r>
            <a:endParaRPr lang="en-US" sz="2000" dirty="0">
              <a:solidFill>
                <a:srgbClr val="1F0DFF"/>
              </a:solidFill>
            </a:endParaRPr>
          </a:p>
          <a:p>
            <a:pPr marL="0" indent="0">
              <a:buNone/>
            </a:pPr>
            <a:r>
              <a:rPr lang="en-US" sz="2000" dirty="0">
                <a:solidFill>
                  <a:srgbClr val="1F0DFF"/>
                </a:solidFill>
              </a:rPr>
              <a:t>5       5       5       match   </a:t>
            </a:r>
            <a:r>
              <a:rPr lang="en-US" sz="2000" dirty="0" err="1">
                <a:solidFill>
                  <a:srgbClr val="1F0DFF"/>
                </a:solidFill>
              </a:rPr>
              <a:t>match</a:t>
            </a:r>
            <a:endParaRPr lang="en-US" sz="2000" dirty="0">
              <a:solidFill>
                <a:srgbClr val="1F0DFF"/>
              </a:solidFill>
            </a:endParaRPr>
          </a:p>
          <a:p>
            <a:pPr marL="0" indent="0">
              <a:buNone/>
            </a:pPr>
            <a:endParaRPr lang="en-US" sz="2000" dirty="0"/>
          </a:p>
        </p:txBody>
      </p:sp>
      <p:sp>
        <p:nvSpPr>
          <p:cNvPr id="2" name="Slide Number Placeholder 1">
            <a:extLst>
              <a:ext uri="{FF2B5EF4-FFF2-40B4-BE49-F238E27FC236}">
                <a16:creationId xmlns:a16="http://schemas.microsoft.com/office/drawing/2014/main" id="{E9662DBE-6854-421A-A6BF-BA0BF04572E3}"/>
              </a:ext>
            </a:extLst>
          </p:cNvPr>
          <p:cNvSpPr>
            <a:spLocks noGrp="1"/>
          </p:cNvSpPr>
          <p:nvPr>
            <p:ph type="sldNum" sz="quarter" idx="12"/>
          </p:nvPr>
        </p:nvSpPr>
        <p:spPr/>
        <p:txBody>
          <a:bodyPr/>
          <a:lstStyle/>
          <a:p>
            <a:fld id="{79EB0BAA-089B-F446-9CF3-DE954596BEEC}" type="slidenum">
              <a:rPr lang="en-US" smtClean="0"/>
              <a:t>98</a:t>
            </a:fld>
            <a:endParaRPr lang="en-US"/>
          </a:p>
        </p:txBody>
      </p:sp>
    </p:spTree>
    <p:extLst>
      <p:ext uri="{BB962C8B-B14F-4D97-AF65-F5344CB8AC3E}">
        <p14:creationId xmlns:p14="http://schemas.microsoft.com/office/powerpoint/2010/main" val="178217071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FC9589-2C3A-2648-A6EB-2A54E0810DC0}"/>
              </a:ext>
            </a:extLst>
          </p:cNvPr>
          <p:cNvSpPr>
            <a:spLocks noGrp="1"/>
          </p:cNvSpPr>
          <p:nvPr>
            <p:ph idx="1"/>
          </p:nvPr>
        </p:nvSpPr>
        <p:spPr>
          <a:xfrm>
            <a:off x="267629" y="304800"/>
            <a:ext cx="8588272" cy="6248400"/>
          </a:xfrm>
        </p:spPr>
        <p:txBody>
          <a:bodyPr>
            <a:normAutofit/>
          </a:bodyPr>
          <a:lstStyle/>
          <a:p>
            <a:pPr marL="0" indent="0">
              <a:buNone/>
            </a:pPr>
            <a:r>
              <a:rPr lang="en-US" sz="2000" dirty="0"/>
              <a:t>/home/s_m774/Haplotype-Research/2WaySIHA2020.feb.27</a:t>
            </a:r>
          </a:p>
          <a:p>
            <a:pPr marL="0" indent="0">
              <a:buNone/>
            </a:pPr>
            <a:endParaRPr lang="en-US" sz="2000" dirty="0"/>
          </a:p>
          <a:p>
            <a:pPr marL="0" indent="0">
              <a:buNone/>
            </a:pPr>
            <a:r>
              <a:rPr lang="en-US" sz="2000" dirty="0"/>
              <a:t># Bertie's input file location</a:t>
            </a:r>
          </a:p>
          <a:p>
            <a:pPr marL="0" indent="0">
              <a:buNone/>
            </a:pPr>
            <a:r>
              <a:rPr lang="en-US" sz="2000" dirty="0"/>
              <a:t>/home/abj15/</a:t>
            </a:r>
            <a:r>
              <a:rPr lang="en-US" sz="2000" dirty="0" err="1"/>
              <a:t>Research.Project</a:t>
            </a:r>
            <a:r>
              <a:rPr lang="en-US" sz="2000" dirty="0"/>
              <a:t>/Run/Comparisons/pair-wise/7.Feb10.2020</a:t>
            </a:r>
          </a:p>
          <a:p>
            <a:pPr marL="0" indent="0">
              <a:buNone/>
            </a:pPr>
            <a:r>
              <a:rPr lang="en-US" sz="2000" dirty="0"/>
              <a:t>File names: </a:t>
            </a:r>
          </a:p>
          <a:p>
            <a:pPr marL="0" indent="0">
              <a:buNone/>
            </a:pPr>
            <a:r>
              <a:rPr lang="en-US" sz="2000" dirty="0">
                <a:solidFill>
                  <a:srgbClr val="1F0DFF"/>
                </a:solidFill>
              </a:rPr>
              <a:t>  hapcut2.sortbySNV.Feb10.2020.txt  | sorted by SNV</a:t>
            </a:r>
          </a:p>
          <a:p>
            <a:pPr marL="0" indent="0">
              <a:buNone/>
            </a:pPr>
            <a:r>
              <a:rPr lang="en-US" sz="2000" dirty="0"/>
              <a:t>  hapcut2.sortbyblk.Feb10.2020.txt  | sorted by block id</a:t>
            </a:r>
          </a:p>
          <a:p>
            <a:pPr marL="0" indent="0">
              <a:buNone/>
            </a:pPr>
            <a:endParaRPr lang="en-US" sz="2000" dirty="0"/>
          </a:p>
          <a:p>
            <a:pPr marL="0" indent="0">
              <a:buNone/>
            </a:pPr>
            <a:r>
              <a:rPr lang="en-US" sz="2000" dirty="0" err="1"/>
              <a:t>perl</a:t>
            </a:r>
            <a:r>
              <a:rPr lang="en-US" sz="2000" dirty="0"/>
              <a:t> ../compare2HA.pl hapcut2.sortbySNV.Feb10.2020.txt peath.4col.txt results/</a:t>
            </a:r>
            <a:r>
              <a:rPr lang="en-US" sz="2000" dirty="0" err="1"/>
              <a:t>snvSortedHapcutPeath</a:t>
            </a:r>
            <a:endParaRPr lang="en-US" sz="2000" dirty="0"/>
          </a:p>
          <a:p>
            <a:pPr marL="0" indent="0">
              <a:buNone/>
            </a:pPr>
            <a:endParaRPr lang="en-US" sz="2000" dirty="0"/>
          </a:p>
          <a:p>
            <a:pPr marL="0" indent="0">
              <a:buNone/>
            </a:pPr>
            <a:r>
              <a:rPr lang="en-US" sz="2000" dirty="0"/>
              <a:t>Haplotype agreement is printed below and saved to file</a:t>
            </a:r>
          </a:p>
          <a:p>
            <a:pPr marL="0" indent="0">
              <a:buNone/>
            </a:pPr>
            <a:r>
              <a:rPr lang="en-US" sz="2000" dirty="0">
                <a:solidFill>
                  <a:srgbClr val="1F0DFF"/>
                </a:solidFill>
              </a:rPr>
              <a:t>Key     agree   </a:t>
            </a:r>
            <a:r>
              <a:rPr lang="en-US" sz="2000" dirty="0" err="1">
                <a:solidFill>
                  <a:srgbClr val="1F0DFF"/>
                </a:solidFill>
              </a:rPr>
              <a:t>disag</a:t>
            </a:r>
            <a:r>
              <a:rPr lang="en-US" sz="2000" dirty="0">
                <a:solidFill>
                  <a:srgbClr val="1F0DFF"/>
                </a:solidFill>
              </a:rPr>
              <a:t>   total   agree%  disagree%</a:t>
            </a:r>
          </a:p>
          <a:p>
            <a:pPr marL="0" indent="0">
              <a:buNone/>
            </a:pPr>
            <a:r>
              <a:rPr lang="en-US" sz="2000" dirty="0">
                <a:solidFill>
                  <a:srgbClr val="1F0DFF"/>
                </a:solidFill>
              </a:rPr>
              <a:t>Block   31964   188     32152   0.994152774321971       0.00584722567802936</a:t>
            </a:r>
          </a:p>
          <a:p>
            <a:pPr marL="0" indent="0">
              <a:buNone/>
            </a:pPr>
            <a:r>
              <a:rPr lang="en-US" sz="2000" dirty="0">
                <a:solidFill>
                  <a:srgbClr val="1F0DFF"/>
                </a:solidFill>
              </a:rPr>
              <a:t>SNV     109063  6150    115213  0.946620607049552       0.0533793929504483</a:t>
            </a:r>
          </a:p>
          <a:p>
            <a:pPr marL="0" indent="0">
              <a:buNone/>
            </a:pPr>
            <a:endParaRPr lang="en-US" sz="2000" dirty="0"/>
          </a:p>
        </p:txBody>
      </p:sp>
      <p:sp>
        <p:nvSpPr>
          <p:cNvPr id="2" name="Slide Number Placeholder 1">
            <a:extLst>
              <a:ext uri="{FF2B5EF4-FFF2-40B4-BE49-F238E27FC236}">
                <a16:creationId xmlns:a16="http://schemas.microsoft.com/office/drawing/2014/main" id="{BDF5F9DA-04E3-41AD-9D93-ACC3CA4438B2}"/>
              </a:ext>
            </a:extLst>
          </p:cNvPr>
          <p:cNvSpPr>
            <a:spLocks noGrp="1"/>
          </p:cNvSpPr>
          <p:nvPr>
            <p:ph type="sldNum" sz="quarter" idx="12"/>
          </p:nvPr>
        </p:nvSpPr>
        <p:spPr/>
        <p:txBody>
          <a:bodyPr/>
          <a:lstStyle/>
          <a:p>
            <a:fld id="{79EB0BAA-089B-F446-9CF3-DE954596BEEC}" type="slidenum">
              <a:rPr lang="en-US" smtClean="0"/>
              <a:t>99</a:t>
            </a:fld>
            <a:endParaRPr lang="en-US"/>
          </a:p>
        </p:txBody>
      </p:sp>
    </p:spTree>
    <p:extLst>
      <p:ext uri="{BB962C8B-B14F-4D97-AF65-F5344CB8AC3E}">
        <p14:creationId xmlns:p14="http://schemas.microsoft.com/office/powerpoint/2010/main" val="34752483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21038</TotalTime>
  <Words>21409</Words>
  <Application>Microsoft Office PowerPoint</Application>
  <PresentationFormat>Letter Paper (8.5x11 in)</PresentationFormat>
  <Paragraphs>2445</Paragraphs>
  <Slides>197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197</vt:i4>
      </vt:variant>
    </vt:vector>
  </HeadingPairs>
  <TitlesOfParts>
    <vt:vector size="201" baseType="lpstr">
      <vt:lpstr>Arial</vt:lpstr>
      <vt:lpstr>Calibri</vt:lpstr>
      <vt:lpstr>Calibri Light</vt:lpstr>
      <vt:lpstr>Office Theme</vt:lpstr>
      <vt:lpstr>NGS-Happy Project Work Report   Start from July 7, 2019 </vt:lpstr>
      <vt:lpstr>July 7, 2019 Meeting</vt:lpstr>
      <vt:lpstr>July 7, 2019 Meeting To-Do </vt:lpstr>
      <vt:lpstr>July 14, 2019 Meeting</vt:lpstr>
      <vt:lpstr>July 14, 2019 Meeting To-Do </vt:lpstr>
      <vt:lpstr>July 21, 2019 Meeting</vt:lpstr>
      <vt:lpstr>July 21, 2019 Meeting To-Do </vt:lpstr>
      <vt:lpstr>July 28, 2019 Meeting</vt:lpstr>
      <vt:lpstr>July 28, 2019 Meeting To-Do </vt:lpstr>
      <vt:lpstr>August 13, 2019 Meeting</vt:lpstr>
      <vt:lpstr>August 13, 2019 Meeting To-Do </vt:lpstr>
      <vt:lpstr>August 13, 2019 Meeting To-Do </vt:lpstr>
      <vt:lpstr>August 13, 2019 Summary</vt:lpstr>
      <vt:lpstr>Aug 13, 2019 notes during the meeting for positions with more than 1 alternative alleles. </vt:lpstr>
      <vt:lpstr>August 23, 2019 Meeting</vt:lpstr>
      <vt:lpstr>August 23, 2019 Meeting To-Do </vt:lpstr>
      <vt:lpstr>August 30, 2019 Meeting</vt:lpstr>
      <vt:lpstr>August 30, 2019 Meeting To-Do </vt:lpstr>
      <vt:lpstr>September 5, 2019 Meeting</vt:lpstr>
      <vt:lpstr>September 5, 2019 Meeting To-Do </vt:lpstr>
      <vt:lpstr>Examples of work flow </vt:lpstr>
      <vt:lpstr>September 12, 2019 Meeting</vt:lpstr>
      <vt:lpstr>September 12, 2019 Meeting To-Do </vt:lpstr>
      <vt:lpstr>PowerPoint Presentation</vt:lpstr>
      <vt:lpstr>PowerPoint Presentation</vt:lpstr>
      <vt:lpstr>DBM Pipeline</vt:lpstr>
      <vt:lpstr>September 19, 2019 Meeting</vt:lpstr>
      <vt:lpstr>September 19, 2019 Meeting To-Do </vt:lpstr>
      <vt:lpstr>September 28, 2019 Meeting</vt:lpstr>
      <vt:lpstr>September 28, 2019 Meeting To-Do </vt:lpstr>
      <vt:lpstr>PowerPoint Presentation</vt:lpstr>
      <vt:lpstr>Sept 28, 2019 Saturday meeting notes</vt:lpstr>
      <vt:lpstr>October 3, 2019 Meeting</vt:lpstr>
      <vt:lpstr>October 3, 2019 Meeting To-Do </vt:lpstr>
      <vt:lpstr>October 3, 2019 Meeting To-Do V2 </vt:lpstr>
      <vt:lpstr>DBM and HapSeq2 Genotype Comparison</vt:lpstr>
      <vt:lpstr>October 10, 2019 Meeting</vt:lpstr>
      <vt:lpstr>October 10, 2019 Meeting To-Do </vt:lpstr>
      <vt:lpstr>October 10, 2019 Results</vt:lpstr>
      <vt:lpstr>October 22, 2019 Meeting</vt:lpstr>
      <vt:lpstr>October 22, 2019 Meeting To-Do </vt:lpstr>
      <vt:lpstr>PowerPoint Presentation</vt:lpstr>
      <vt:lpstr>PowerPoint Presentation</vt:lpstr>
      <vt:lpstr>November 7, 2019 Meeting</vt:lpstr>
      <vt:lpstr>November 7, 2019 Meeting To-Do </vt:lpstr>
      <vt:lpstr>November 21, 2019 Meeting</vt:lpstr>
      <vt:lpstr>November 21, 2019 Meeting To-Do </vt:lpstr>
      <vt:lpstr>November 30, 2019 Meeting</vt:lpstr>
      <vt:lpstr>November 30, 2019 Meeting</vt:lpstr>
      <vt:lpstr>December 12, 2019 Meeting</vt:lpstr>
      <vt:lpstr>December 12, 2019 Meeting</vt:lpstr>
      <vt:lpstr>December 20, 2019 Meeting</vt:lpstr>
      <vt:lpstr>PowerPoint Presentation</vt:lpstr>
      <vt:lpstr>December 27, 2019 Meeting</vt:lpstr>
      <vt:lpstr>PowerPoint Presentation</vt:lpstr>
      <vt:lpstr>Jan 3, 2020 Meeting</vt:lpstr>
      <vt:lpstr>PowerPoint Presentation</vt:lpstr>
      <vt:lpstr>Jan 10, 2020 Meeting</vt:lpstr>
      <vt:lpstr>PowerPoint Presentation</vt:lpstr>
      <vt:lpstr>PowerPoint Presentation</vt:lpstr>
      <vt:lpstr>PowerPoint Presentation</vt:lpstr>
      <vt:lpstr>PowerPoint Presentation</vt:lpstr>
      <vt:lpstr>PowerPoint Presentation</vt:lpstr>
      <vt:lpstr>Jan 17, 2020 Meeting</vt:lpstr>
      <vt:lpstr>PowerPoint Presentation</vt:lpstr>
      <vt:lpstr>PowerPoint Presentation</vt:lpstr>
      <vt:lpstr>PowerPoint Presentation</vt:lpstr>
      <vt:lpstr>PowerPoint Presentation</vt:lpstr>
      <vt:lpstr>Jan 24, 2020 Meeting</vt:lpstr>
      <vt:lpstr>PowerPoint Presentation</vt:lpstr>
      <vt:lpstr>PowerPoint Presentation</vt:lpstr>
      <vt:lpstr>PowerPoint Presentation</vt:lpstr>
      <vt:lpstr>PowerPoint Presentation</vt:lpstr>
      <vt:lpstr>PowerPoint Presentation</vt:lpstr>
      <vt:lpstr>Jan 31, 2020 Meeting</vt:lpstr>
      <vt:lpstr>PowerPoint Presentation</vt:lpstr>
      <vt:lpstr>PowerPoint Presentation</vt:lpstr>
      <vt:lpstr>PowerPoint Presentation</vt:lpstr>
      <vt:lpstr>PowerPoint Presentation</vt:lpstr>
      <vt:lpstr>PowerPoint Presentation</vt:lpstr>
      <vt:lpstr>PowerPoint Presentation</vt:lpstr>
      <vt:lpstr>Feb 6, 2020 Meeting</vt:lpstr>
      <vt:lpstr>PowerPoint Presentation</vt:lpstr>
      <vt:lpstr>PowerPoint Presentation</vt:lpstr>
      <vt:lpstr>PowerPoint Presentation</vt:lpstr>
      <vt:lpstr>PowerPoint Presentation</vt:lpstr>
      <vt:lpstr>Feb 14, 2020 Meeting @ 1PM</vt:lpstr>
      <vt:lpstr>Feb 21, 2020 Meeting @ 1PM</vt:lpstr>
      <vt:lpstr>PowerPoint Presentation</vt:lpstr>
      <vt:lpstr>PowerPoint Presentation</vt:lpstr>
      <vt:lpstr>Feb 21, 2020 Meeting @ 1PM</vt:lpstr>
      <vt:lpstr>PowerPoint Presentation</vt:lpstr>
      <vt:lpstr>PowerPoint Presentation</vt:lpstr>
      <vt:lpstr>PowerPoint Presentation</vt:lpstr>
      <vt:lpstr>Feb 28, 2020 Meeting @ 1PM</vt:lpstr>
      <vt:lpstr>PowerPoint Presentation</vt:lpstr>
      <vt:lpstr>PowerPoint Presentation</vt:lpstr>
      <vt:lpstr>PowerPoint Presentation</vt:lpstr>
      <vt:lpstr>PowerPoint Presentation</vt:lpstr>
      <vt:lpstr>Mar 6, 2020 Meeting @ 1PM</vt:lpstr>
      <vt:lpstr>PowerPoint Presentation</vt:lpstr>
      <vt:lpstr>PowerPoint Presentation</vt:lpstr>
      <vt:lpstr>PowerPoint Presentation</vt:lpstr>
      <vt:lpstr>Mar 12, 2020 Meeting @ 1PM</vt:lpstr>
      <vt:lpstr>PowerPoint Presentation</vt:lpstr>
      <vt:lpstr>PowerPoint Presentation</vt:lpstr>
      <vt:lpstr>PowerPoint Presentation</vt:lpstr>
      <vt:lpstr>Mar 20, 2020 Meeting @ 11AM</vt:lpstr>
      <vt:lpstr>PowerPoint Presentation</vt:lpstr>
      <vt:lpstr>Mar 27, 2020 Meeting @ 11AM</vt:lpstr>
      <vt:lpstr>PowerPoint Presentation</vt:lpstr>
      <vt:lpstr>April 3, 2020 Meeting @ 11AM</vt:lpstr>
      <vt:lpstr>PowerPoint Presentation</vt:lpstr>
      <vt:lpstr>PowerPoint Presentation</vt:lpstr>
      <vt:lpstr>PowerPoint Presentation</vt:lpstr>
      <vt:lpstr>PowerPoint Presentation</vt:lpstr>
      <vt:lpstr>April 10, 2020 Meeting @ 11AM</vt:lpstr>
      <vt:lpstr>PowerPoint Presentation</vt:lpstr>
      <vt:lpstr>PowerPoint Presentation</vt:lpstr>
      <vt:lpstr>PowerPoint Presentation</vt:lpstr>
      <vt:lpstr>PowerPoint Presentation</vt:lpstr>
      <vt:lpstr>April 17, 2020 Meeting @ 11AM</vt:lpstr>
      <vt:lpstr>PowerPoint Presentation</vt:lpstr>
      <vt:lpstr>PowerPoint Presentation</vt:lpstr>
      <vt:lpstr>April 24, 2020 Meeting @ 11AM</vt:lpstr>
      <vt:lpstr>PowerPoint Presentation</vt:lpstr>
      <vt:lpstr>PowerPoint Presentation</vt:lpstr>
      <vt:lpstr>PowerPoint Presentation</vt:lpstr>
      <vt:lpstr>May 1, 2020 Meeting @ 11AM</vt:lpstr>
      <vt:lpstr>PowerPoint Presentation</vt:lpstr>
      <vt:lpstr>PowerPoint Presentation</vt:lpstr>
      <vt:lpstr>May 8, 2020 Meeting @ 11AM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May 22, 2020 Meeting @ 11AM</vt:lpstr>
      <vt:lpstr>PowerPoint Presentation</vt:lpstr>
      <vt:lpstr>PowerPoint Presentation</vt:lpstr>
      <vt:lpstr>May 29, 2020 Meeting @ 11AM</vt:lpstr>
      <vt:lpstr>PowerPoint Presentation</vt:lpstr>
      <vt:lpstr>PowerPoint Presentation</vt:lpstr>
      <vt:lpstr>June 12, 2020 Meeting @ 11AM</vt:lpstr>
      <vt:lpstr>PowerPoint Presentation</vt:lpstr>
      <vt:lpstr>PowerPoint Presentation</vt:lpstr>
      <vt:lpstr>June 19, 2020 Meeting @ 11AM</vt:lpstr>
      <vt:lpstr>PowerPoint Presentation</vt:lpstr>
      <vt:lpstr>June 26, 2020 Meeting @ 11AM</vt:lpstr>
      <vt:lpstr>PowerPoint Presentation</vt:lpstr>
      <vt:lpstr>July 3, 2020 Meeting @ 11AM</vt:lpstr>
      <vt:lpstr>PowerPoint Presentation</vt:lpstr>
      <vt:lpstr>PowerPoint Presentation</vt:lpstr>
      <vt:lpstr>PowerPoint Presentation</vt:lpstr>
      <vt:lpstr>PowerPoint Presentation</vt:lpstr>
      <vt:lpstr>PowerPoint Presentation</vt:lpstr>
      <vt:lpstr>PowerPoint Presentation</vt:lpstr>
      <vt:lpstr>July 11, 2020 Meeting @ 10AM</vt:lpstr>
      <vt:lpstr>PowerPoint Presentation</vt:lpstr>
      <vt:lpstr>PowerPoint Presentation</vt:lpstr>
      <vt:lpstr>PowerPoint Presentation</vt:lpstr>
      <vt:lpstr>PowerPoint Presentation</vt:lpstr>
      <vt:lpstr>July 18, 2020 Meeting @ 4PM</vt:lpstr>
      <vt:lpstr>PowerPoint Presentation</vt:lpstr>
      <vt:lpstr>PowerPoint Presentation</vt:lpstr>
      <vt:lpstr>PowerPoint Presentation</vt:lpstr>
      <vt:lpstr>July 25, 2020 Meeting @ 4PM</vt:lpstr>
      <vt:lpstr>PowerPoint Presentation</vt:lpstr>
      <vt:lpstr>PowerPoint Presentation</vt:lpstr>
      <vt:lpstr>August 8, 2020 Meeting @ 10AM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August 12, 2020 Meeting @ 3PM</vt:lpstr>
      <vt:lpstr>PowerPoint Presentation</vt:lpstr>
      <vt:lpstr>August 21, 2020 Meeting @ 10AM</vt:lpstr>
      <vt:lpstr>PowerPoint Presentation</vt:lpstr>
      <vt:lpstr>August 28, 2020 Meeting @ 11AM</vt:lpstr>
      <vt:lpstr>PowerPoint Presentation</vt:lpstr>
      <vt:lpstr>PowerPoint Presentation</vt:lpstr>
      <vt:lpstr> September 4, 2020 Meeting @ 11AM</vt:lpstr>
      <vt:lpstr>PowerPoint Presentation</vt:lpstr>
      <vt:lpstr> September 11, 2020 Meeting @ noon</vt:lpstr>
      <vt:lpstr>PowerPoint Presentation</vt:lpstr>
      <vt:lpstr> September 19, 2020 Meeting @ 6pm</vt:lpstr>
      <vt:lpstr>PowerPoint Presentation</vt:lpstr>
      <vt:lpstr>PowerPoint Presentation</vt:lpstr>
      <vt:lpstr>PowerPoint Presentation</vt:lpstr>
      <vt:lpstr> September 26, 2020 Meeting @ 6pm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June 27, 2019 Meeting To-Do</dc:title>
  <dc:creator>Microsoft Office User</dc:creator>
  <cp:lastModifiedBy>Verified ✔</cp:lastModifiedBy>
  <cp:revision>1071</cp:revision>
  <dcterms:created xsi:type="dcterms:W3CDTF">2019-06-27T19:02:55Z</dcterms:created>
  <dcterms:modified xsi:type="dcterms:W3CDTF">2020-09-20T03:25:48Z</dcterms:modified>
</cp:coreProperties>
</file>